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sldIdLst>
    <p:sldId id="265" r:id="rId5"/>
    <p:sldId id="330" r:id="rId6"/>
    <p:sldId id="266" r:id="rId7"/>
    <p:sldId id="275" r:id="rId8"/>
    <p:sldId id="319" r:id="rId9"/>
    <p:sldId id="321" r:id="rId10"/>
    <p:sldId id="322" r:id="rId11"/>
    <p:sldId id="323" r:id="rId12"/>
    <p:sldId id="324" r:id="rId13"/>
    <p:sldId id="326" r:id="rId14"/>
    <p:sldId id="327" r:id="rId15"/>
    <p:sldId id="329" r:id="rId16"/>
    <p:sldId id="320"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ABBF63-B29E-4C21-933B-12A491C6761D}">
          <p14:sldIdLst>
            <p14:sldId id="265"/>
            <p14:sldId id="330"/>
            <p14:sldId id="266"/>
            <p14:sldId id="275"/>
            <p14:sldId id="319"/>
            <p14:sldId id="321"/>
            <p14:sldId id="322"/>
            <p14:sldId id="323"/>
            <p14:sldId id="324"/>
            <p14:sldId id="326"/>
            <p14:sldId id="327"/>
            <p14:sldId id="329"/>
            <p14:sldId id="3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88"/>
    <a:srgbClr val="000000"/>
    <a:srgbClr val="009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2 line headin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6309359" y="265552"/>
            <a:ext cx="2540547" cy="703720"/>
          </a:xfrm>
          <a:prstGeom prst="rect">
            <a:avLst/>
          </a:prstGeom>
        </p:spPr>
      </p:pic>
      <p:pic>
        <p:nvPicPr>
          <p:cNvPr id="5" name="Picture 4"/>
          <p:cNvPicPr>
            <a:picLocks noChangeAspect="1"/>
          </p:cNvPicPr>
          <p:nvPr userDrawn="1"/>
        </p:nvPicPr>
        <p:blipFill rotWithShape="1">
          <a:blip r:embed="rId3"/>
          <a:srcRect l="2926" t="20985" r="3447"/>
          <a:stretch/>
        </p:blipFill>
        <p:spPr>
          <a:xfrm>
            <a:off x="-36512" y="1440872"/>
            <a:ext cx="9217024" cy="5435275"/>
          </a:xfrm>
          <a:prstGeom prst="rect">
            <a:avLst/>
          </a:prstGeom>
        </p:spPr>
      </p:pic>
      <p:sp>
        <p:nvSpPr>
          <p:cNvPr id="10" name="Text Placeholder 2"/>
          <p:cNvSpPr>
            <a:spLocks noGrp="1"/>
          </p:cNvSpPr>
          <p:nvPr>
            <p:ph type="body" sz="quarter" idx="10" hasCustomPrompt="1"/>
          </p:nvPr>
        </p:nvSpPr>
        <p:spPr>
          <a:xfrm>
            <a:off x="444202" y="319431"/>
            <a:ext cx="5965825" cy="1176337"/>
          </a:xfrm>
          <a:prstGeom prst="rect">
            <a:avLst/>
          </a:prstGeom>
        </p:spPr>
        <p:txBody>
          <a:bodyPr>
            <a:normAutofit/>
          </a:bodyPr>
          <a:lstStyle>
            <a:lvl1pPr marL="0" indent="0">
              <a:buNone/>
              <a:defRPr sz="3200" b="1">
                <a:solidFill>
                  <a:srgbClr val="004288"/>
                </a:solidFill>
                <a:latin typeface="Arial" panose="020B0604020202020204" pitchFamily="34" charset="0"/>
                <a:cs typeface="Arial" panose="020B0604020202020204" pitchFamily="34" charset="0"/>
              </a:defRPr>
            </a:lvl1pPr>
          </a:lstStyle>
          <a:p>
            <a:r>
              <a:rPr lang="en-US" dirty="0">
                <a:solidFill>
                  <a:srgbClr val="004288"/>
                </a:solidFill>
              </a:rPr>
              <a:t>Heading font size 32pt Heading font size 32pt</a:t>
            </a:r>
            <a:endParaRPr lang="en-GB" dirty="0">
              <a:solidFill>
                <a:srgbClr val="004288"/>
              </a:solidFill>
            </a:endParaRPr>
          </a:p>
        </p:txBody>
      </p:sp>
      <p:sp>
        <p:nvSpPr>
          <p:cNvPr id="11" name="Text Placeholder 2"/>
          <p:cNvSpPr>
            <a:spLocks noGrp="1"/>
          </p:cNvSpPr>
          <p:nvPr>
            <p:ph type="body" sz="quarter" idx="11" hasCustomPrompt="1"/>
          </p:nvPr>
        </p:nvSpPr>
        <p:spPr>
          <a:xfrm>
            <a:off x="606897" y="2662027"/>
            <a:ext cx="4010025" cy="1180299"/>
          </a:xfrm>
          <a:prstGeom prst="rect">
            <a:avLst/>
          </a:prstGeom>
        </p:spPr>
        <p:txBody>
          <a:bodyPr>
            <a:noAutofit/>
          </a:bodyPr>
          <a:lstStyle>
            <a:lvl1pPr marL="0" indent="0">
              <a:buNone/>
              <a:defRPr sz="2800">
                <a:solidFill>
                  <a:schemeClr val="bg1"/>
                </a:solidFill>
                <a:latin typeface="Arial" panose="020B0604020202020204" pitchFamily="34" charset="0"/>
                <a:cs typeface="Arial" panose="020B0604020202020204" pitchFamily="34" charset="0"/>
              </a:defRPr>
            </a:lvl1pPr>
            <a:lvl2pPr marL="457200" indent="0">
              <a:buNone/>
              <a:defRPr sz="3200">
                <a:solidFill>
                  <a:schemeClr val="bg1"/>
                </a:solidFill>
                <a:latin typeface="Arial" panose="020B0604020202020204" pitchFamily="34" charset="0"/>
                <a:cs typeface="Arial" panose="020B0604020202020204" pitchFamily="34" charset="0"/>
              </a:defRPr>
            </a:lvl2pPr>
            <a:lvl3pPr marL="914400" indent="0">
              <a:buNone/>
              <a:defRPr sz="3200">
                <a:solidFill>
                  <a:schemeClr val="bg1"/>
                </a:solidFill>
                <a:latin typeface="Arial" panose="020B0604020202020204" pitchFamily="34" charset="0"/>
                <a:cs typeface="Arial" panose="020B0604020202020204" pitchFamily="34" charset="0"/>
              </a:defRPr>
            </a:lvl3pPr>
            <a:lvl4pPr marL="1371600" indent="0">
              <a:buNone/>
              <a:defRPr sz="3200">
                <a:solidFill>
                  <a:schemeClr val="bg1"/>
                </a:solidFill>
                <a:latin typeface="Arial" panose="020B0604020202020204" pitchFamily="34" charset="0"/>
                <a:cs typeface="Arial" panose="020B0604020202020204" pitchFamily="34" charset="0"/>
              </a:defRPr>
            </a:lvl4pPr>
            <a:lvl5pPr marL="1828800" indent="0">
              <a:buNone/>
              <a:defRPr sz="3200">
                <a:solidFill>
                  <a:schemeClr val="bg1"/>
                </a:solidFill>
                <a:latin typeface="Arial" panose="020B0604020202020204" pitchFamily="34" charset="0"/>
                <a:cs typeface="Arial" panose="020B0604020202020204" pitchFamily="34" charset="0"/>
              </a:defRPr>
            </a:lvl5pPr>
          </a:lstStyle>
          <a:p>
            <a:pPr lvl="0"/>
            <a:r>
              <a:rPr lang="en-GB" dirty="0"/>
              <a:t>Intro text 28 </a:t>
            </a:r>
            <a:r>
              <a:rPr lang="en-GB" dirty="0" err="1"/>
              <a:t>pt</a:t>
            </a:r>
            <a:endParaRPr lang="en-GB" dirty="0"/>
          </a:p>
        </p:txBody>
      </p:sp>
      <p:sp>
        <p:nvSpPr>
          <p:cNvPr id="12" name="Text Placeholder 10"/>
          <p:cNvSpPr>
            <a:spLocks noGrp="1"/>
          </p:cNvSpPr>
          <p:nvPr>
            <p:ph type="body" sz="quarter" idx="12" hasCustomPrompt="1"/>
          </p:nvPr>
        </p:nvSpPr>
        <p:spPr>
          <a:xfrm>
            <a:off x="611477" y="4110465"/>
            <a:ext cx="4011612" cy="1098550"/>
          </a:xfrm>
          <a:prstGeom prst="rect">
            <a:avLst/>
          </a:prstGeom>
        </p:spPr>
        <p:txBody>
          <a:bodyPr>
            <a:noAutofit/>
          </a:bodyPr>
          <a:lstStyle>
            <a:lvl1pPr marL="0" indent="0">
              <a:buNone/>
              <a:defRPr sz="2200" baseline="0">
                <a:solidFill>
                  <a:schemeClr val="bg1"/>
                </a:solidFill>
                <a:latin typeface="Arial" panose="020B0604020202020204" pitchFamily="34" charset="0"/>
                <a:cs typeface="Arial" panose="020B0604020202020204" pitchFamily="34" charset="0"/>
              </a:defRPr>
            </a:lvl1pPr>
            <a:lvl2pPr marL="457200" indent="0">
              <a:buNone/>
              <a:defRPr sz="2200">
                <a:solidFill>
                  <a:schemeClr val="bg1"/>
                </a:solidFill>
                <a:latin typeface="Arial" panose="020B0604020202020204" pitchFamily="34" charset="0"/>
                <a:cs typeface="Arial" panose="020B0604020202020204" pitchFamily="34" charset="0"/>
              </a:defRPr>
            </a:lvl2pPr>
            <a:lvl3pPr marL="914400" indent="0">
              <a:buNone/>
              <a:defRPr sz="2200">
                <a:solidFill>
                  <a:schemeClr val="bg1"/>
                </a:solidFill>
                <a:latin typeface="Arial" panose="020B0604020202020204" pitchFamily="34" charset="0"/>
                <a:cs typeface="Arial" panose="020B0604020202020204" pitchFamily="34" charset="0"/>
              </a:defRPr>
            </a:lvl3pPr>
            <a:lvl4pPr marL="1371600" indent="0">
              <a:buNone/>
              <a:defRPr sz="2200">
                <a:solidFill>
                  <a:schemeClr val="bg1"/>
                </a:solidFill>
                <a:latin typeface="Arial" panose="020B0604020202020204" pitchFamily="34" charset="0"/>
                <a:cs typeface="Arial" panose="020B0604020202020204" pitchFamily="34" charset="0"/>
              </a:defRPr>
            </a:lvl4pPr>
            <a:lvl5pPr marL="1828800" indent="0">
              <a:buNone/>
              <a:defRPr sz="2200">
                <a:solidFill>
                  <a:schemeClr val="bg1"/>
                </a:solidFill>
                <a:latin typeface="Arial" panose="020B0604020202020204" pitchFamily="34" charset="0"/>
                <a:cs typeface="Arial" panose="020B0604020202020204" pitchFamily="34" charset="0"/>
              </a:defRPr>
            </a:lvl5pPr>
          </a:lstStyle>
          <a:p>
            <a:pPr lvl="0"/>
            <a:r>
              <a:rPr lang="en-GB" dirty="0"/>
              <a:t>Insert text here 22pt</a:t>
            </a:r>
          </a:p>
        </p:txBody>
      </p:sp>
    </p:spTree>
    <p:extLst>
      <p:ext uri="{BB962C8B-B14F-4D97-AF65-F5344CB8AC3E}">
        <p14:creationId xmlns:p14="http://schemas.microsoft.com/office/powerpoint/2010/main" val="153491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one colum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82550"/>
          <a:stretch/>
        </p:blipFill>
        <p:spPr>
          <a:xfrm>
            <a:off x="0" y="0"/>
            <a:ext cx="9144000" cy="1196752"/>
          </a:xfrm>
          <a:prstGeom prst="rect">
            <a:avLst/>
          </a:prstGeom>
        </p:spPr>
      </p:pic>
      <p:pic>
        <p:nvPicPr>
          <p:cNvPr id="8" name="Picture 7"/>
          <p:cNvPicPr>
            <a:picLocks noChangeAspect="1"/>
          </p:cNvPicPr>
          <p:nvPr userDrawn="1"/>
        </p:nvPicPr>
        <p:blipFill>
          <a:blip r:embed="rId3"/>
          <a:stretch>
            <a:fillRect/>
          </a:stretch>
        </p:blipFill>
        <p:spPr>
          <a:xfrm>
            <a:off x="6309359" y="265552"/>
            <a:ext cx="2540547" cy="703720"/>
          </a:xfrm>
          <a:prstGeom prst="rect">
            <a:avLst/>
          </a:prstGeom>
        </p:spPr>
      </p:pic>
      <p:sp>
        <p:nvSpPr>
          <p:cNvPr id="9" name="Text Placeholder 8"/>
          <p:cNvSpPr>
            <a:spLocks noGrp="1"/>
          </p:cNvSpPr>
          <p:nvPr>
            <p:ph type="body" sz="quarter" idx="10"/>
          </p:nvPr>
        </p:nvSpPr>
        <p:spPr>
          <a:xfrm>
            <a:off x="247968" y="1706562"/>
            <a:ext cx="8499792" cy="4823191"/>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94958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al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82550"/>
          <a:stretch/>
        </p:blipFill>
        <p:spPr>
          <a:xfrm>
            <a:off x="0" y="0"/>
            <a:ext cx="9144000" cy="1196752"/>
          </a:xfrm>
          <a:prstGeom prst="rect">
            <a:avLst/>
          </a:prstGeom>
        </p:spPr>
      </p:pic>
      <p:pic>
        <p:nvPicPr>
          <p:cNvPr id="8" name="Picture 7"/>
          <p:cNvPicPr>
            <a:picLocks noChangeAspect="1"/>
          </p:cNvPicPr>
          <p:nvPr userDrawn="1"/>
        </p:nvPicPr>
        <p:blipFill>
          <a:blip r:embed="rId3"/>
          <a:stretch>
            <a:fillRect/>
          </a:stretch>
        </p:blipFill>
        <p:spPr>
          <a:xfrm>
            <a:off x="6309359" y="265552"/>
            <a:ext cx="2540547" cy="703720"/>
          </a:xfrm>
          <a:prstGeom prst="rect">
            <a:avLst/>
          </a:prstGeom>
        </p:spPr>
      </p:pic>
      <p:sp>
        <p:nvSpPr>
          <p:cNvPr id="14" name="Text Placeholder 13"/>
          <p:cNvSpPr>
            <a:spLocks noGrp="1"/>
          </p:cNvSpPr>
          <p:nvPr>
            <p:ph type="body" sz="quarter" idx="11" hasCustomPrompt="1"/>
          </p:nvPr>
        </p:nvSpPr>
        <p:spPr>
          <a:xfrm>
            <a:off x="130175" y="1611763"/>
            <a:ext cx="6011863" cy="2456145"/>
          </a:xfrm>
          <a:prstGeom prst="rect">
            <a:avLst/>
          </a:prstGeom>
        </p:spPr>
        <p:txBody>
          <a:bodyPr>
            <a:normAutofit/>
          </a:bodyPr>
          <a:lstStyle>
            <a:lvl1pPr marL="0" indent="0">
              <a:buNone/>
              <a:defRPr sz="3200" b="1" baseline="0">
                <a:solidFill>
                  <a:srgbClr val="009EE2"/>
                </a:solidFill>
                <a:latin typeface="Arial" panose="020B0604020202020204" pitchFamily="34" charset="0"/>
                <a:cs typeface="Arial" panose="020B0604020202020204" pitchFamily="34" charset="0"/>
              </a:defRPr>
            </a:lvl1pPr>
          </a:lstStyle>
          <a:p>
            <a:pPr lvl="0"/>
            <a:r>
              <a:rPr lang="en-GB" b="1" dirty="0">
                <a:latin typeface="Arial" panose="020B0604020202020204" pitchFamily="34" charset="0"/>
                <a:cs typeface="Arial" panose="020B0604020202020204" pitchFamily="34" charset="0"/>
              </a:rPr>
              <a:t>Sectional heading font size 32pt</a:t>
            </a:r>
            <a:endParaRPr lang="en-GB" dirty="0"/>
          </a:p>
        </p:txBody>
      </p:sp>
    </p:spTree>
    <p:extLst>
      <p:ext uri="{BB962C8B-B14F-4D97-AF65-F5344CB8AC3E}">
        <p14:creationId xmlns:p14="http://schemas.microsoft.com/office/powerpoint/2010/main" val="306628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two colum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82550"/>
          <a:stretch/>
        </p:blipFill>
        <p:spPr>
          <a:xfrm>
            <a:off x="0" y="0"/>
            <a:ext cx="9144000" cy="1196752"/>
          </a:xfrm>
          <a:prstGeom prst="rect">
            <a:avLst/>
          </a:prstGeom>
        </p:spPr>
      </p:pic>
      <p:pic>
        <p:nvPicPr>
          <p:cNvPr id="8" name="Picture 7"/>
          <p:cNvPicPr>
            <a:picLocks noChangeAspect="1"/>
          </p:cNvPicPr>
          <p:nvPr userDrawn="1"/>
        </p:nvPicPr>
        <p:blipFill>
          <a:blip r:embed="rId3"/>
          <a:stretch>
            <a:fillRect/>
          </a:stretch>
        </p:blipFill>
        <p:spPr>
          <a:xfrm>
            <a:off x="6309359" y="265552"/>
            <a:ext cx="2540547" cy="703720"/>
          </a:xfrm>
          <a:prstGeom prst="rect">
            <a:avLst/>
          </a:prstGeom>
        </p:spPr>
      </p:pic>
      <p:sp>
        <p:nvSpPr>
          <p:cNvPr id="3" name="Text Placeholder 2"/>
          <p:cNvSpPr>
            <a:spLocks noGrp="1"/>
          </p:cNvSpPr>
          <p:nvPr>
            <p:ph type="body" sz="quarter" idx="11"/>
          </p:nvPr>
        </p:nvSpPr>
        <p:spPr>
          <a:xfrm>
            <a:off x="247650" y="1706563"/>
            <a:ext cx="4113213" cy="4858360"/>
          </a:xfrm>
          <a:prstGeom prst="rect">
            <a:avLst/>
          </a:prstGeom>
        </p:spPr>
        <p:txBody>
          <a:bodyPr>
            <a:normAutofit/>
          </a:bodyPr>
          <a:lstStyle>
            <a:lvl1pPr>
              <a:defRPr>
                <a:latin typeface="Arial" panose="020B0604020202020204" pitchFamily="34" charset="0"/>
                <a:cs typeface="Arial" panose="020B0604020202020204" pitchFamily="34" charset="0"/>
              </a:defRPr>
            </a:lvl1pPr>
            <a:lvl2pPr marL="533400" indent="-261938">
              <a:defRPr>
                <a:latin typeface="Arial" panose="020B0604020202020204" pitchFamily="34" charset="0"/>
                <a:cs typeface="Arial" panose="020B0604020202020204" pitchFamily="34" charset="0"/>
              </a:defRPr>
            </a:lvl2pPr>
          </a:lstStyle>
          <a:p>
            <a:pPr lvl="0"/>
            <a:r>
              <a:rPr lang="en-US"/>
              <a:t>Edit Master text styles</a:t>
            </a:r>
          </a:p>
          <a:p>
            <a:pPr lvl="1"/>
            <a:r>
              <a:rPr lang="en-US"/>
              <a:t>Second level</a:t>
            </a:r>
          </a:p>
        </p:txBody>
      </p:sp>
      <p:sp>
        <p:nvSpPr>
          <p:cNvPr id="10" name="Text Placeholder 2"/>
          <p:cNvSpPr>
            <a:spLocks noGrp="1"/>
          </p:cNvSpPr>
          <p:nvPr>
            <p:ph type="body" sz="quarter" idx="12"/>
          </p:nvPr>
        </p:nvSpPr>
        <p:spPr>
          <a:xfrm>
            <a:off x="4634547" y="1706563"/>
            <a:ext cx="4113213" cy="4858360"/>
          </a:xfrm>
          <a:prstGeom prst="rect">
            <a:avLst/>
          </a:prstGeom>
        </p:spPr>
        <p:txBody>
          <a:bodyPr>
            <a:normAutofit/>
          </a:bodyPr>
          <a:lstStyle>
            <a:lvl1pPr>
              <a:defRPr>
                <a:latin typeface="Arial" panose="020B0604020202020204" pitchFamily="34" charset="0"/>
                <a:cs typeface="Arial" panose="020B0604020202020204" pitchFamily="34" charset="0"/>
              </a:defRPr>
            </a:lvl1pPr>
            <a:lvl2pPr marL="533400" indent="-261938">
              <a:defRPr>
                <a:latin typeface="Arial" panose="020B0604020202020204" pitchFamily="34" charset="0"/>
                <a:cs typeface="Arial" panose="020B0604020202020204" pitchFamily="34" charset="0"/>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943497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with pictur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82550"/>
          <a:stretch/>
        </p:blipFill>
        <p:spPr>
          <a:xfrm>
            <a:off x="0" y="0"/>
            <a:ext cx="9144000" cy="1196752"/>
          </a:xfrm>
          <a:prstGeom prst="rect">
            <a:avLst/>
          </a:prstGeom>
        </p:spPr>
      </p:pic>
      <p:pic>
        <p:nvPicPr>
          <p:cNvPr id="8" name="Picture 7"/>
          <p:cNvPicPr>
            <a:picLocks noChangeAspect="1"/>
          </p:cNvPicPr>
          <p:nvPr userDrawn="1"/>
        </p:nvPicPr>
        <p:blipFill>
          <a:blip r:embed="rId3"/>
          <a:stretch>
            <a:fillRect/>
          </a:stretch>
        </p:blipFill>
        <p:spPr>
          <a:xfrm>
            <a:off x="6309359" y="265552"/>
            <a:ext cx="2540547" cy="703720"/>
          </a:xfrm>
          <a:prstGeom prst="rect">
            <a:avLst/>
          </a:prstGeom>
        </p:spPr>
      </p:pic>
      <p:sp>
        <p:nvSpPr>
          <p:cNvPr id="4" name="Picture Placeholder 3"/>
          <p:cNvSpPr>
            <a:spLocks noGrp="1"/>
          </p:cNvSpPr>
          <p:nvPr>
            <p:ph type="pic" sz="quarter" idx="13"/>
          </p:nvPr>
        </p:nvSpPr>
        <p:spPr>
          <a:xfrm>
            <a:off x="247650" y="1706563"/>
            <a:ext cx="2065668" cy="2186427"/>
          </a:xfrm>
          <a:prstGeom prst="rect">
            <a:avLst/>
          </a:prstGeom>
        </p:spPr>
        <p:txBody>
          <a:bodyPr/>
          <a:lstStyle>
            <a:lvl1pPr marL="0" indent="0">
              <a:buNone/>
              <a:defRPr/>
            </a:lvl1pPr>
          </a:lstStyle>
          <a:p>
            <a:r>
              <a:rPr lang="en-US"/>
              <a:t>Click icon to add picture</a:t>
            </a:r>
            <a:endParaRPr lang="en-GB" dirty="0"/>
          </a:p>
        </p:txBody>
      </p:sp>
      <p:sp>
        <p:nvSpPr>
          <p:cNvPr id="9" name="Text Placeholder 2"/>
          <p:cNvSpPr>
            <a:spLocks noGrp="1"/>
          </p:cNvSpPr>
          <p:nvPr>
            <p:ph type="body" sz="quarter" idx="11"/>
          </p:nvPr>
        </p:nvSpPr>
        <p:spPr>
          <a:xfrm>
            <a:off x="2515687" y="1706562"/>
            <a:ext cx="6334219" cy="4870083"/>
          </a:xfrm>
          <a:prstGeom prst="rect">
            <a:avLst/>
          </a:prstGeom>
        </p:spPr>
        <p:txBody>
          <a:bodyPr>
            <a:normAutofit/>
          </a:bodyPr>
          <a:lstStyle>
            <a:lvl1pPr>
              <a:defRPr>
                <a:latin typeface="Arial" panose="020B0604020202020204" pitchFamily="34" charset="0"/>
                <a:cs typeface="Arial" panose="020B0604020202020204" pitchFamily="34" charset="0"/>
              </a:defRPr>
            </a:lvl1pPr>
            <a:lvl2pPr marL="533400" indent="-261938">
              <a:defRPr>
                <a:latin typeface="Arial" panose="020B0604020202020204" pitchFamily="34" charset="0"/>
                <a:cs typeface="Arial" panose="020B0604020202020204" pitchFamily="34" charset="0"/>
              </a:defRPr>
            </a:lvl2pPr>
          </a:lstStyle>
          <a:p>
            <a:pPr lvl="0"/>
            <a:r>
              <a:rPr lang="en-US"/>
              <a:t>Edit Master text styles</a:t>
            </a:r>
          </a:p>
          <a:p>
            <a:pPr lvl="1"/>
            <a:r>
              <a:rPr lang="en-US"/>
              <a:t>Second level</a:t>
            </a:r>
          </a:p>
        </p:txBody>
      </p:sp>
      <p:sp>
        <p:nvSpPr>
          <p:cNvPr id="13" name="Text Placeholder 2"/>
          <p:cNvSpPr>
            <a:spLocks noGrp="1"/>
          </p:cNvSpPr>
          <p:nvPr>
            <p:ph type="body" sz="quarter" idx="14" hasCustomPrompt="1"/>
          </p:nvPr>
        </p:nvSpPr>
        <p:spPr>
          <a:xfrm>
            <a:off x="247651" y="3999359"/>
            <a:ext cx="2065668" cy="2577285"/>
          </a:xfrm>
          <a:prstGeom prst="rect">
            <a:avLst/>
          </a:prstGeom>
        </p:spPr>
        <p:txBody>
          <a:bodyPr>
            <a:normAutofit/>
          </a:bodyPr>
          <a:lstStyle>
            <a:lvl1pPr marL="0" indent="0">
              <a:buNone/>
              <a:defRPr sz="1200" baseline="0">
                <a:latin typeface="Arial" panose="020B0604020202020204" pitchFamily="34" charset="0"/>
                <a:cs typeface="Arial" panose="020B0604020202020204" pitchFamily="34" charset="0"/>
              </a:defRPr>
            </a:lvl1pPr>
            <a:lvl2pPr marL="533400" indent="-261938">
              <a:defRPr sz="1200">
                <a:latin typeface="Arial" panose="020B0604020202020204" pitchFamily="34" charset="0"/>
                <a:cs typeface="Arial" panose="020B0604020202020204" pitchFamily="34" charset="0"/>
              </a:defRPr>
            </a:lvl2pPr>
          </a:lstStyle>
          <a:p>
            <a:pPr lvl="0"/>
            <a:r>
              <a:rPr lang="en-US" dirty="0"/>
              <a:t>Caption to go here</a:t>
            </a:r>
          </a:p>
        </p:txBody>
      </p:sp>
    </p:spTree>
    <p:extLst>
      <p:ext uri="{BB962C8B-B14F-4D97-AF65-F5344CB8AC3E}">
        <p14:creationId xmlns:p14="http://schemas.microsoft.com/office/powerpoint/2010/main" val="14124294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386129"/>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3" r:id="rId3"/>
    <p:sldLayoutId id="2147483665"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8802" y="192431"/>
            <a:ext cx="6198138" cy="1176337"/>
          </a:xfrm>
        </p:spPr>
        <p:txBody>
          <a:bodyPr>
            <a:noAutofit/>
          </a:bodyPr>
          <a:lstStyle/>
          <a:p>
            <a:r>
              <a:rPr lang="en-GB" sz="2800" dirty="0"/>
              <a:t>Putting the NHS Long Term Plan into action : Planning and Contracting Guidance 2019-2020</a:t>
            </a:r>
          </a:p>
        </p:txBody>
      </p:sp>
      <p:sp>
        <p:nvSpPr>
          <p:cNvPr id="3" name="TextBox 2">
            <a:extLst>
              <a:ext uri="{FF2B5EF4-FFF2-40B4-BE49-F238E27FC236}">
                <a16:creationId xmlns:a16="http://schemas.microsoft.com/office/drawing/2014/main" id="{6776E15F-0E5D-402C-98DE-1313AC0867C1}"/>
              </a:ext>
            </a:extLst>
          </p:cNvPr>
          <p:cNvSpPr txBox="1"/>
          <p:nvPr/>
        </p:nvSpPr>
        <p:spPr>
          <a:xfrm>
            <a:off x="0" y="4585252"/>
            <a:ext cx="5685183" cy="461665"/>
          </a:xfrm>
          <a:prstGeom prst="rect">
            <a:avLst/>
          </a:prstGeom>
          <a:noFill/>
        </p:spPr>
        <p:txBody>
          <a:bodyPr wrap="square" rtlCol="0">
            <a:spAutoFit/>
          </a:bodyPr>
          <a:lstStyle/>
          <a:p>
            <a:r>
              <a:rPr lang="en-GB" sz="2400" b="1" dirty="0"/>
              <a:t>Summary for NHS Confederation Members </a:t>
            </a:r>
          </a:p>
        </p:txBody>
      </p:sp>
    </p:spTree>
    <p:extLst>
      <p:ext uri="{BB962C8B-B14F-4D97-AF65-F5344CB8AC3E}">
        <p14:creationId xmlns:p14="http://schemas.microsoft.com/office/powerpoint/2010/main" val="396935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D68768E8-066E-4241-825D-2B3869E11845}"/>
              </a:ext>
            </a:extLst>
          </p:cNvPr>
          <p:cNvSpPr txBox="1">
            <a:spLocks/>
          </p:cNvSpPr>
          <p:nvPr/>
        </p:nvSpPr>
        <p:spPr>
          <a:xfrm>
            <a:off x="0" y="1464990"/>
            <a:ext cx="5906434" cy="4797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NHS Standard Contract</a:t>
            </a:r>
          </a:p>
        </p:txBody>
      </p:sp>
      <p:sp>
        <p:nvSpPr>
          <p:cNvPr id="9" name="Text Placeholder 2">
            <a:extLst>
              <a:ext uri="{FF2B5EF4-FFF2-40B4-BE49-F238E27FC236}">
                <a16:creationId xmlns:a16="http://schemas.microsoft.com/office/drawing/2014/main" id="{98142887-0123-49DC-AE90-21AD83F44B71}"/>
              </a:ext>
            </a:extLst>
          </p:cNvPr>
          <p:cNvSpPr txBox="1">
            <a:spLocks/>
          </p:cNvSpPr>
          <p:nvPr/>
        </p:nvSpPr>
        <p:spPr>
          <a:xfrm>
            <a:off x="148166" y="1944750"/>
            <a:ext cx="8531456" cy="9666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NHS England is publishing a draft NHS Standard Contract for 2019/20 for consultation. The final version will be published in February 2019.  NHS commissioners must use it for commissioning any healthcare services other than core primary care.  </a:t>
            </a:r>
          </a:p>
          <a:p>
            <a:r>
              <a:rPr lang="en-GB" sz="1200" dirty="0"/>
              <a:t>Subject to the outcome of the Standard Contract consultation, new arrangements would apply for 2019/20 in respect of sanctions for 52-week breaches.</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endParaRPr lang="en-GB" sz="1200" dirty="0"/>
          </a:p>
          <a:p>
            <a:endParaRPr lang="en-GB" sz="1200" dirty="0"/>
          </a:p>
          <a:p>
            <a:endParaRPr lang="en-GB" sz="1200" dirty="0"/>
          </a:p>
        </p:txBody>
      </p:sp>
      <p:sp>
        <p:nvSpPr>
          <p:cNvPr id="6" name="Text Placeholder 2">
            <a:extLst>
              <a:ext uri="{FF2B5EF4-FFF2-40B4-BE49-F238E27FC236}">
                <a16:creationId xmlns:a16="http://schemas.microsoft.com/office/drawing/2014/main" id="{44835F78-AE17-4B61-9057-5A3CF77A55AF}"/>
              </a:ext>
            </a:extLst>
          </p:cNvPr>
          <p:cNvSpPr txBox="1">
            <a:spLocks/>
          </p:cNvSpPr>
          <p:nvPr/>
        </p:nvSpPr>
        <p:spPr>
          <a:xfrm>
            <a:off x="0" y="3391130"/>
            <a:ext cx="8995834" cy="3778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Commissioning for Quality and Innovation (CQUIN)</a:t>
            </a:r>
          </a:p>
        </p:txBody>
      </p:sp>
      <p:sp>
        <p:nvSpPr>
          <p:cNvPr id="8" name="Text Placeholder 2">
            <a:extLst>
              <a:ext uri="{FF2B5EF4-FFF2-40B4-BE49-F238E27FC236}">
                <a16:creationId xmlns:a16="http://schemas.microsoft.com/office/drawing/2014/main" id="{FD9D1FBF-1F28-40D9-A9DF-2BFF80D4D08D}"/>
              </a:ext>
            </a:extLst>
          </p:cNvPr>
          <p:cNvSpPr txBox="1">
            <a:spLocks/>
          </p:cNvSpPr>
          <p:nvPr/>
        </p:nvSpPr>
        <p:spPr>
          <a:xfrm>
            <a:off x="148166" y="3978800"/>
            <a:ext cx="7705756" cy="24730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From 1 April 2019, both the CCG and Prescribed Specialised Services (PSS) CQUIN schemes will be reduced in value by 50% to 1.25% with a corresponding increase in core prices through a change in the tariff uplift. The CQUIN scheme will also be simplified, focusing on a small number of indicators aligned to key policy objectives drawn from the Long Term Plan.  </a:t>
            </a:r>
          </a:p>
          <a:p>
            <a:pPr lvl="0"/>
            <a:r>
              <a:rPr lang="en-GB" sz="1200" dirty="0"/>
              <a:t>There will be a renewed focus on the types of change where CQUIN has consistently demonstrated success</a:t>
            </a:r>
          </a:p>
          <a:p>
            <a:pPr lvl="0"/>
            <a:r>
              <a:rPr lang="en-GB" sz="1200" dirty="0"/>
              <a:t>Full details of the 2019/20 indicators will be published in separate CQUIN guidance</a:t>
            </a:r>
          </a:p>
        </p:txBody>
      </p:sp>
    </p:spTree>
    <p:extLst>
      <p:ext uri="{BB962C8B-B14F-4D97-AF65-F5344CB8AC3E}">
        <p14:creationId xmlns:p14="http://schemas.microsoft.com/office/powerpoint/2010/main" val="25692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4E6A6934-0937-43AF-A26F-74E34DD4A4DE}"/>
              </a:ext>
            </a:extLst>
          </p:cNvPr>
          <p:cNvSpPr txBox="1">
            <a:spLocks/>
          </p:cNvSpPr>
          <p:nvPr/>
        </p:nvSpPr>
        <p:spPr>
          <a:xfrm>
            <a:off x="104898" y="1805028"/>
            <a:ext cx="8711298" cy="7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Emergency Care</a:t>
            </a:r>
          </a:p>
        </p:txBody>
      </p:sp>
      <p:sp>
        <p:nvSpPr>
          <p:cNvPr id="13" name="Text Placeholder 2">
            <a:extLst>
              <a:ext uri="{FF2B5EF4-FFF2-40B4-BE49-F238E27FC236}">
                <a16:creationId xmlns:a16="http://schemas.microsoft.com/office/drawing/2014/main" id="{D68768E8-066E-4241-825D-2B3869E11845}"/>
              </a:ext>
            </a:extLst>
          </p:cNvPr>
          <p:cNvSpPr txBox="1">
            <a:spLocks/>
          </p:cNvSpPr>
          <p:nvPr/>
        </p:nvSpPr>
        <p:spPr>
          <a:xfrm>
            <a:off x="104899" y="1288583"/>
            <a:ext cx="5906434" cy="4797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Operational Plan Requirements</a:t>
            </a:r>
          </a:p>
        </p:txBody>
      </p:sp>
      <p:sp>
        <p:nvSpPr>
          <p:cNvPr id="9" name="Text Placeholder 2">
            <a:extLst>
              <a:ext uri="{FF2B5EF4-FFF2-40B4-BE49-F238E27FC236}">
                <a16:creationId xmlns:a16="http://schemas.microsoft.com/office/drawing/2014/main" id="{98142887-0123-49DC-AE90-21AD83F44B71}"/>
              </a:ext>
            </a:extLst>
          </p:cNvPr>
          <p:cNvSpPr txBox="1">
            <a:spLocks/>
          </p:cNvSpPr>
          <p:nvPr/>
        </p:nvSpPr>
        <p:spPr>
          <a:xfrm>
            <a:off x="104898" y="2194536"/>
            <a:ext cx="4484355" cy="13513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Same day Emergency Care (SDEC) model laid out in the Long term plan) to be embedded in every hospital, in medical and surgical specialities. All Type 1 Emergency Department (ED) providers to deliver SDEC at least 12 hours per day, seven days a week, by September 2019. </a:t>
            </a:r>
          </a:p>
          <a:p>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endParaRPr lang="en-GB" sz="1200" dirty="0"/>
          </a:p>
          <a:p>
            <a:endParaRPr lang="en-GB" sz="1200" dirty="0"/>
          </a:p>
          <a:p>
            <a:endParaRPr lang="en-GB" sz="1200" dirty="0"/>
          </a:p>
        </p:txBody>
      </p:sp>
      <p:sp>
        <p:nvSpPr>
          <p:cNvPr id="6" name="Text Placeholder 2">
            <a:extLst>
              <a:ext uri="{FF2B5EF4-FFF2-40B4-BE49-F238E27FC236}">
                <a16:creationId xmlns:a16="http://schemas.microsoft.com/office/drawing/2014/main" id="{6F7E7B88-7E6B-49B6-90D0-F18AEF9E0EFF}"/>
              </a:ext>
            </a:extLst>
          </p:cNvPr>
          <p:cNvSpPr txBox="1">
            <a:spLocks/>
          </p:cNvSpPr>
          <p:nvPr/>
        </p:nvSpPr>
        <p:spPr>
          <a:xfrm>
            <a:off x="104898" y="3415824"/>
            <a:ext cx="8711298" cy="7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Referral to Treatment (RTT)</a:t>
            </a:r>
          </a:p>
        </p:txBody>
      </p:sp>
      <p:sp>
        <p:nvSpPr>
          <p:cNvPr id="8" name="Text Placeholder 2">
            <a:extLst>
              <a:ext uri="{FF2B5EF4-FFF2-40B4-BE49-F238E27FC236}">
                <a16:creationId xmlns:a16="http://schemas.microsoft.com/office/drawing/2014/main" id="{7DD23359-1C0D-451E-B630-F03A33AC9535}"/>
              </a:ext>
            </a:extLst>
          </p:cNvPr>
          <p:cNvSpPr txBox="1">
            <a:spLocks/>
          </p:cNvSpPr>
          <p:nvPr/>
        </p:nvSpPr>
        <p:spPr>
          <a:xfrm>
            <a:off x="104898" y="3833858"/>
            <a:ext cx="4572000" cy="13502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All providers to reduce waiting lists during 2019/20. </a:t>
            </a:r>
          </a:p>
          <a:p>
            <a:r>
              <a:rPr lang="en-GB" sz="1200" dirty="0"/>
              <a:t>No patient will wait more than 52 weeks for treatment.  </a:t>
            </a:r>
          </a:p>
          <a:p>
            <a:r>
              <a:rPr lang="en-GB" sz="1200" dirty="0"/>
              <a:t>Every patient waiting 6 months or longer to be contacted and offered the option of care at an alternative provider </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endParaRPr lang="en-GB" sz="1200" dirty="0"/>
          </a:p>
          <a:p>
            <a:endParaRPr lang="en-GB" sz="1200" dirty="0"/>
          </a:p>
          <a:p>
            <a:endParaRPr lang="en-GB" sz="1200" dirty="0"/>
          </a:p>
        </p:txBody>
      </p:sp>
      <p:sp>
        <p:nvSpPr>
          <p:cNvPr id="11" name="Text Placeholder 2">
            <a:extLst>
              <a:ext uri="{FF2B5EF4-FFF2-40B4-BE49-F238E27FC236}">
                <a16:creationId xmlns:a16="http://schemas.microsoft.com/office/drawing/2014/main" id="{E1260E06-5465-4F35-B61A-0A4BD36A2856}"/>
              </a:ext>
            </a:extLst>
          </p:cNvPr>
          <p:cNvSpPr txBox="1">
            <a:spLocks/>
          </p:cNvSpPr>
          <p:nvPr/>
        </p:nvSpPr>
        <p:spPr>
          <a:xfrm>
            <a:off x="104898" y="5184008"/>
            <a:ext cx="8711298" cy="7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Cancer Treatment (recommitted to key targets)</a:t>
            </a:r>
          </a:p>
        </p:txBody>
      </p:sp>
      <p:sp>
        <p:nvSpPr>
          <p:cNvPr id="12" name="Text Placeholder 2">
            <a:extLst>
              <a:ext uri="{FF2B5EF4-FFF2-40B4-BE49-F238E27FC236}">
                <a16:creationId xmlns:a16="http://schemas.microsoft.com/office/drawing/2014/main" id="{2C35EC91-8B7D-42FA-9982-915E62A25CE7}"/>
              </a:ext>
            </a:extLst>
          </p:cNvPr>
          <p:cNvSpPr txBox="1">
            <a:spLocks/>
          </p:cNvSpPr>
          <p:nvPr/>
        </p:nvSpPr>
        <p:spPr>
          <a:xfrm>
            <a:off x="105221" y="5603106"/>
            <a:ext cx="4070287" cy="14337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At least 93% of patients who receive an urgent GP (GMP, GDP or Optometrist) referral for suspected cancer should have their first outpatient attendance within a maximum of two weeks. </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endParaRPr lang="en-GB" sz="1200" dirty="0"/>
          </a:p>
          <a:p>
            <a:endParaRPr lang="en-GB" sz="1200" dirty="0"/>
          </a:p>
          <a:p>
            <a:endParaRPr lang="en-GB" sz="1200" dirty="0"/>
          </a:p>
        </p:txBody>
      </p:sp>
      <p:sp>
        <p:nvSpPr>
          <p:cNvPr id="14" name="Text Placeholder 2">
            <a:extLst>
              <a:ext uri="{FF2B5EF4-FFF2-40B4-BE49-F238E27FC236}">
                <a16:creationId xmlns:a16="http://schemas.microsoft.com/office/drawing/2014/main" id="{BACBB231-8D5A-45DC-BAFD-5538E841E07E}"/>
              </a:ext>
            </a:extLst>
          </p:cNvPr>
          <p:cNvSpPr txBox="1">
            <a:spLocks/>
          </p:cNvSpPr>
          <p:nvPr/>
        </p:nvSpPr>
        <p:spPr>
          <a:xfrm>
            <a:off x="4519507" y="3770770"/>
            <a:ext cx="4519595" cy="17911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Implement agreed standards as set out in the Clinical Standards Review to be published in spring 2019. </a:t>
            </a:r>
          </a:p>
          <a:p>
            <a:r>
              <a:rPr lang="en-GB" sz="1200" dirty="0"/>
              <a:t>No more than 1% of patients should wait six weeks or more for a diagnostic test. </a:t>
            </a:r>
          </a:p>
          <a:p>
            <a:r>
              <a:rPr lang="en-GB" sz="1200" dirty="0"/>
              <a:t>Ensure patients will have direct access to MSK First Contact Practitioners </a:t>
            </a:r>
          </a:p>
          <a:p>
            <a:pPr marL="0" indent="0">
              <a:buNone/>
            </a:pPr>
            <a:endParaRPr lang="en-GB" sz="1200" dirty="0"/>
          </a:p>
        </p:txBody>
      </p:sp>
      <p:sp>
        <p:nvSpPr>
          <p:cNvPr id="15" name="Text Placeholder 2">
            <a:extLst>
              <a:ext uri="{FF2B5EF4-FFF2-40B4-BE49-F238E27FC236}">
                <a16:creationId xmlns:a16="http://schemas.microsoft.com/office/drawing/2014/main" id="{6006B807-0218-4CD5-9C4F-C22702605EF9}"/>
              </a:ext>
            </a:extLst>
          </p:cNvPr>
          <p:cNvSpPr txBox="1">
            <a:spLocks/>
          </p:cNvSpPr>
          <p:nvPr/>
        </p:nvSpPr>
        <p:spPr>
          <a:xfrm>
            <a:off x="4519507" y="5569417"/>
            <a:ext cx="4641746" cy="16461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1200" dirty="0"/>
              <a:t>At least 96% of patients should wait no more than 31 days for their first definitive treatment, from the date a decision to treat is made, for all cancers. </a:t>
            </a:r>
          </a:p>
          <a:p>
            <a:r>
              <a:rPr lang="en-GB" sz="1200" dirty="0"/>
              <a:t>At least 85% of patients receiving an urgent referral for suspected cancer should wait no more than 62 days for their first definitive treatment, for all cancers. </a:t>
            </a:r>
          </a:p>
          <a:p>
            <a:pPr lvl="0"/>
            <a:endParaRPr lang="en-GB" sz="1200" dirty="0"/>
          </a:p>
        </p:txBody>
      </p:sp>
      <p:sp>
        <p:nvSpPr>
          <p:cNvPr id="16" name="Text Placeholder 2">
            <a:extLst>
              <a:ext uri="{FF2B5EF4-FFF2-40B4-BE49-F238E27FC236}">
                <a16:creationId xmlns:a16="http://schemas.microsoft.com/office/drawing/2014/main" id="{A5BBF8A3-06AE-488C-BE3B-855F80CA2A96}"/>
              </a:ext>
            </a:extLst>
          </p:cNvPr>
          <p:cNvSpPr txBox="1">
            <a:spLocks/>
          </p:cNvSpPr>
          <p:nvPr/>
        </p:nvSpPr>
        <p:spPr>
          <a:xfrm>
            <a:off x="4572000" y="2157851"/>
            <a:ext cx="4731026" cy="10831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Ambulance services to ensure they meet response time constitutional standards – </a:t>
            </a:r>
          </a:p>
          <a:p>
            <a:pPr>
              <a:lnSpc>
                <a:spcPct val="100000"/>
              </a:lnSpc>
              <a:spcBef>
                <a:spcPts val="0"/>
              </a:spcBef>
            </a:pPr>
            <a:r>
              <a:rPr lang="en-GB" sz="1200" dirty="0"/>
              <a:t>Category 1: 7 minutes (mean), 15 minutes (90th centile).</a:t>
            </a:r>
          </a:p>
          <a:p>
            <a:pPr>
              <a:lnSpc>
                <a:spcPct val="100000"/>
              </a:lnSpc>
              <a:spcBef>
                <a:spcPts val="0"/>
              </a:spcBef>
            </a:pPr>
            <a:r>
              <a:rPr lang="en-GB" sz="1200" dirty="0"/>
              <a:t>Category 2: 18 minutes (mean), 40 minutes (90th centile) </a:t>
            </a:r>
          </a:p>
          <a:p>
            <a:pPr>
              <a:lnSpc>
                <a:spcPct val="100000"/>
              </a:lnSpc>
              <a:spcBef>
                <a:spcPts val="0"/>
              </a:spcBef>
            </a:pPr>
            <a:r>
              <a:rPr lang="en-GB" sz="1200" dirty="0"/>
              <a:t>Category 3: 120 minutes (90th centile) </a:t>
            </a:r>
          </a:p>
          <a:p>
            <a:pPr>
              <a:lnSpc>
                <a:spcPct val="100000"/>
              </a:lnSpc>
              <a:spcBef>
                <a:spcPts val="0"/>
              </a:spcBef>
            </a:pPr>
            <a:r>
              <a:rPr lang="en-GB" sz="1200" dirty="0"/>
              <a:t>Category 4: 180 minutes (90th centile) </a:t>
            </a:r>
          </a:p>
        </p:txBody>
      </p:sp>
    </p:spTree>
    <p:extLst>
      <p:ext uri="{BB962C8B-B14F-4D97-AF65-F5344CB8AC3E}">
        <p14:creationId xmlns:p14="http://schemas.microsoft.com/office/powerpoint/2010/main" val="47479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D68768E8-066E-4241-825D-2B3869E11845}"/>
              </a:ext>
            </a:extLst>
          </p:cNvPr>
          <p:cNvSpPr txBox="1">
            <a:spLocks/>
          </p:cNvSpPr>
          <p:nvPr/>
        </p:nvSpPr>
        <p:spPr>
          <a:xfrm>
            <a:off x="104899" y="1288583"/>
            <a:ext cx="5906434" cy="4797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Operational Plan Requirements</a:t>
            </a:r>
          </a:p>
        </p:txBody>
      </p:sp>
      <p:sp>
        <p:nvSpPr>
          <p:cNvPr id="9" name="Text Placeholder 2">
            <a:extLst>
              <a:ext uri="{FF2B5EF4-FFF2-40B4-BE49-F238E27FC236}">
                <a16:creationId xmlns:a16="http://schemas.microsoft.com/office/drawing/2014/main" id="{98142887-0123-49DC-AE90-21AD83F44B71}"/>
              </a:ext>
            </a:extLst>
          </p:cNvPr>
          <p:cNvSpPr txBox="1">
            <a:spLocks/>
          </p:cNvSpPr>
          <p:nvPr/>
        </p:nvSpPr>
        <p:spPr>
          <a:xfrm>
            <a:off x="104898" y="2194536"/>
            <a:ext cx="4070287" cy="8182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CCGs required to commit a recurrent £1.50/head to developing and maintaining primary care networks so target of 100% coverage is achieved rapidly and by 30 June 2019 at the latest.</a:t>
            </a:r>
          </a:p>
        </p:txBody>
      </p:sp>
      <p:sp>
        <p:nvSpPr>
          <p:cNvPr id="8" name="Text Placeholder 2">
            <a:extLst>
              <a:ext uri="{FF2B5EF4-FFF2-40B4-BE49-F238E27FC236}">
                <a16:creationId xmlns:a16="http://schemas.microsoft.com/office/drawing/2014/main" id="{7DD23359-1C0D-451E-B630-F03A33AC9535}"/>
              </a:ext>
            </a:extLst>
          </p:cNvPr>
          <p:cNvSpPr txBox="1">
            <a:spLocks/>
          </p:cNvSpPr>
          <p:nvPr/>
        </p:nvSpPr>
        <p:spPr>
          <a:xfrm>
            <a:off x="104898" y="3543354"/>
            <a:ext cx="4202059" cy="13502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Plans should specifically detail the steps providers will take during 2019/20 to move towards a ‘bank first’ temporary staffing model and identify opportunities for improved productivity and workforce transformation through new roles and/or new ways of working. </a:t>
            </a:r>
          </a:p>
          <a:p>
            <a:endParaRPr lang="en-GB" sz="1200" dirty="0"/>
          </a:p>
        </p:txBody>
      </p:sp>
      <p:sp>
        <p:nvSpPr>
          <p:cNvPr id="12" name="Text Placeholder 2">
            <a:extLst>
              <a:ext uri="{FF2B5EF4-FFF2-40B4-BE49-F238E27FC236}">
                <a16:creationId xmlns:a16="http://schemas.microsoft.com/office/drawing/2014/main" id="{2C35EC91-8B7D-42FA-9982-915E62A25CE7}"/>
              </a:ext>
            </a:extLst>
          </p:cNvPr>
          <p:cNvSpPr txBox="1">
            <a:spLocks/>
          </p:cNvSpPr>
          <p:nvPr/>
        </p:nvSpPr>
        <p:spPr>
          <a:xfrm>
            <a:off x="104897" y="5328231"/>
            <a:ext cx="4070287" cy="14337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From April 2019, providers to submit all commissioning datasets to Secondary Uses Service+ (SUS+) on a weekly basis. This will be mandated by NHS Digital, but, in the interim, commissioners should make weekly submission a local requirement within their contracts. </a:t>
            </a:r>
          </a:p>
        </p:txBody>
      </p:sp>
      <p:sp>
        <p:nvSpPr>
          <p:cNvPr id="14" name="Text Placeholder 2">
            <a:extLst>
              <a:ext uri="{FF2B5EF4-FFF2-40B4-BE49-F238E27FC236}">
                <a16:creationId xmlns:a16="http://schemas.microsoft.com/office/drawing/2014/main" id="{BACBB231-8D5A-45DC-BAFD-5538E841E07E}"/>
              </a:ext>
            </a:extLst>
          </p:cNvPr>
          <p:cNvSpPr txBox="1">
            <a:spLocks/>
          </p:cNvSpPr>
          <p:nvPr/>
        </p:nvSpPr>
        <p:spPr>
          <a:xfrm>
            <a:off x="4213541" y="3537093"/>
            <a:ext cx="4318527" cy="10349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Unnecessary agency staffing spend should be eliminated – that being shifts procured at above agency price caps or off-framework, unless there is an exceptional patient safety reason to do so. </a:t>
            </a:r>
          </a:p>
        </p:txBody>
      </p:sp>
      <p:sp>
        <p:nvSpPr>
          <p:cNvPr id="15" name="Text Placeholder 2">
            <a:extLst>
              <a:ext uri="{FF2B5EF4-FFF2-40B4-BE49-F238E27FC236}">
                <a16:creationId xmlns:a16="http://schemas.microsoft.com/office/drawing/2014/main" id="{6006B807-0218-4CD5-9C4F-C22702605EF9}"/>
              </a:ext>
            </a:extLst>
          </p:cNvPr>
          <p:cNvSpPr txBox="1">
            <a:spLocks/>
          </p:cNvSpPr>
          <p:nvPr/>
        </p:nvSpPr>
        <p:spPr>
          <a:xfrm>
            <a:off x="4287872" y="5307169"/>
            <a:ext cx="4572000" cy="17911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The NHS App, complemented by NHS Login, will provide a secure way for people to access digital NHS services. Initially, it will provide citizens with access to 111 online and their GP record, and the ability to book appointments, set their data sharing preferences and register for organ donation.  </a:t>
            </a:r>
          </a:p>
          <a:p>
            <a:pPr lvl="0"/>
            <a:endParaRPr lang="en-GB" sz="1200" dirty="0"/>
          </a:p>
        </p:txBody>
      </p:sp>
      <p:sp>
        <p:nvSpPr>
          <p:cNvPr id="16" name="Text Placeholder 2">
            <a:extLst>
              <a:ext uri="{FF2B5EF4-FFF2-40B4-BE49-F238E27FC236}">
                <a16:creationId xmlns:a16="http://schemas.microsoft.com/office/drawing/2014/main" id="{A5BBF8A3-06AE-488C-BE3B-855F80CA2A96}"/>
              </a:ext>
            </a:extLst>
          </p:cNvPr>
          <p:cNvSpPr txBox="1">
            <a:spLocks/>
          </p:cNvSpPr>
          <p:nvPr/>
        </p:nvSpPr>
        <p:spPr>
          <a:xfrm>
            <a:off x="4213541" y="2190828"/>
            <a:ext cx="4646331" cy="15679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Prioritise Primary Care Networks development plan and local workforce plan which supports development of an expanded workforce and multidisciplinary teams and sets out strategy to recruit and retain staff within primary care and general practice.</a:t>
            </a:r>
          </a:p>
        </p:txBody>
      </p:sp>
      <p:sp>
        <p:nvSpPr>
          <p:cNvPr id="20" name="Text Placeholder 2">
            <a:extLst>
              <a:ext uri="{FF2B5EF4-FFF2-40B4-BE49-F238E27FC236}">
                <a16:creationId xmlns:a16="http://schemas.microsoft.com/office/drawing/2014/main" id="{CE771F2C-85D1-4916-960D-51AC05B33973}"/>
              </a:ext>
            </a:extLst>
          </p:cNvPr>
          <p:cNvSpPr txBox="1">
            <a:spLocks/>
          </p:cNvSpPr>
          <p:nvPr/>
        </p:nvSpPr>
        <p:spPr>
          <a:xfrm>
            <a:off x="104897" y="1830369"/>
            <a:ext cx="8711298" cy="7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Primary Care &amp; Community Health Services</a:t>
            </a:r>
          </a:p>
        </p:txBody>
      </p:sp>
      <p:sp>
        <p:nvSpPr>
          <p:cNvPr id="21" name="Text Placeholder 2">
            <a:extLst>
              <a:ext uri="{FF2B5EF4-FFF2-40B4-BE49-F238E27FC236}">
                <a16:creationId xmlns:a16="http://schemas.microsoft.com/office/drawing/2014/main" id="{9C208A61-4EC2-4A2C-B9A7-4EF54FA75594}"/>
              </a:ext>
            </a:extLst>
          </p:cNvPr>
          <p:cNvSpPr txBox="1">
            <a:spLocks/>
          </p:cNvSpPr>
          <p:nvPr/>
        </p:nvSpPr>
        <p:spPr>
          <a:xfrm>
            <a:off x="104897" y="3181362"/>
            <a:ext cx="8711298" cy="7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Workforce</a:t>
            </a:r>
          </a:p>
        </p:txBody>
      </p:sp>
      <p:sp>
        <p:nvSpPr>
          <p:cNvPr id="22" name="Text Placeholder 2">
            <a:extLst>
              <a:ext uri="{FF2B5EF4-FFF2-40B4-BE49-F238E27FC236}">
                <a16:creationId xmlns:a16="http://schemas.microsoft.com/office/drawing/2014/main" id="{C9D2F7A9-6143-4C5A-94B6-2FD3F489FB30}"/>
              </a:ext>
            </a:extLst>
          </p:cNvPr>
          <p:cNvSpPr txBox="1">
            <a:spLocks/>
          </p:cNvSpPr>
          <p:nvPr/>
        </p:nvSpPr>
        <p:spPr>
          <a:xfrm>
            <a:off x="104897" y="4893650"/>
            <a:ext cx="8711298" cy="7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Data &amp; Technology</a:t>
            </a:r>
          </a:p>
        </p:txBody>
      </p:sp>
    </p:spTree>
    <p:extLst>
      <p:ext uri="{BB962C8B-B14F-4D97-AF65-F5344CB8AC3E}">
        <p14:creationId xmlns:p14="http://schemas.microsoft.com/office/powerpoint/2010/main" val="205452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2EC50B6-2015-47FE-A07B-1B6C73B953A5}"/>
              </a:ext>
            </a:extLst>
          </p:cNvPr>
          <p:cNvSpPr txBox="1">
            <a:spLocks/>
          </p:cNvSpPr>
          <p:nvPr/>
        </p:nvSpPr>
        <p:spPr>
          <a:xfrm>
            <a:off x="0" y="1324789"/>
            <a:ext cx="8525288" cy="7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Timeline</a:t>
            </a:r>
          </a:p>
        </p:txBody>
      </p:sp>
      <p:graphicFrame>
        <p:nvGraphicFramePr>
          <p:cNvPr id="3" name="Table 2">
            <a:extLst>
              <a:ext uri="{FF2B5EF4-FFF2-40B4-BE49-F238E27FC236}">
                <a16:creationId xmlns:a16="http://schemas.microsoft.com/office/drawing/2014/main" id="{73365C99-37B2-4551-B407-E0DF53135998}"/>
              </a:ext>
            </a:extLst>
          </p:cNvPr>
          <p:cNvGraphicFramePr>
            <a:graphicFrameLocks noGrp="1"/>
          </p:cNvGraphicFramePr>
          <p:nvPr>
            <p:extLst>
              <p:ext uri="{D42A27DB-BD31-4B8C-83A1-F6EECF244321}">
                <p14:modId xmlns:p14="http://schemas.microsoft.com/office/powerpoint/2010/main" val="446071048"/>
              </p:ext>
            </p:extLst>
          </p:nvPr>
        </p:nvGraphicFramePr>
        <p:xfrm>
          <a:off x="1" y="292100"/>
          <a:ext cx="9143999" cy="6453756"/>
        </p:xfrm>
        <a:graphic>
          <a:graphicData uri="http://schemas.openxmlformats.org/drawingml/2006/table">
            <a:tbl>
              <a:tblPr>
                <a:tableStyleId>{5C22544A-7EE6-4342-B048-85BDC9FD1C3A}</a:tableStyleId>
              </a:tblPr>
              <a:tblGrid>
                <a:gridCol w="7527234">
                  <a:extLst>
                    <a:ext uri="{9D8B030D-6E8A-4147-A177-3AD203B41FA5}">
                      <a16:colId xmlns:a16="http://schemas.microsoft.com/office/drawing/2014/main" val="1519277207"/>
                    </a:ext>
                  </a:extLst>
                </a:gridCol>
                <a:gridCol w="1616765">
                  <a:extLst>
                    <a:ext uri="{9D8B030D-6E8A-4147-A177-3AD203B41FA5}">
                      <a16:colId xmlns:a16="http://schemas.microsoft.com/office/drawing/2014/main" val="3581324298"/>
                    </a:ext>
                  </a:extLst>
                </a:gridCol>
              </a:tblGrid>
              <a:tr h="211604">
                <a:tc>
                  <a:txBody>
                    <a:bodyPr/>
                    <a:lstStyle/>
                    <a:p>
                      <a:pPr algn="l">
                        <a:lnSpc>
                          <a:spcPct val="107000"/>
                        </a:lnSpc>
                        <a:spcAft>
                          <a:spcPts val="0"/>
                        </a:spcAft>
                      </a:pPr>
                      <a:r>
                        <a:rPr lang="en-GB" sz="1000" b="1" dirty="0">
                          <a:effectLst/>
                        </a:rPr>
                        <a:t>Milestone </a:t>
                      </a:r>
                      <a:endPar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b="1">
                          <a:effectLst/>
                        </a:rPr>
                        <a:t>Date </a:t>
                      </a:r>
                      <a:endPar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2581021111"/>
                  </a:ext>
                </a:extLst>
              </a:tr>
              <a:tr h="657154">
                <a:tc>
                  <a:txBody>
                    <a:bodyPr/>
                    <a:lstStyle/>
                    <a:p>
                      <a:pPr algn="l">
                        <a:lnSpc>
                          <a:spcPct val="107000"/>
                        </a:lnSpc>
                        <a:spcAft>
                          <a:spcPts val="0"/>
                        </a:spcAft>
                      </a:pPr>
                      <a:r>
                        <a:rPr lang="en-GB" sz="1000" dirty="0">
                          <a:effectLst/>
                        </a:rPr>
                        <a:t>Publication of: </a:t>
                      </a:r>
                    </a:p>
                    <a:p>
                      <a:pPr lvl="1" algn="l">
                        <a:lnSpc>
                          <a:spcPct val="107000"/>
                        </a:lnSpc>
                        <a:spcAft>
                          <a:spcPts val="0"/>
                        </a:spcAft>
                      </a:pPr>
                      <a:r>
                        <a:rPr lang="en-GB" sz="1000" dirty="0">
                          <a:effectLst/>
                        </a:rPr>
                        <a:t>• Near final 2019/20 prices </a:t>
                      </a:r>
                    </a:p>
                    <a:p>
                      <a:pPr lvl="1" algn="l">
                        <a:lnSpc>
                          <a:spcPct val="107000"/>
                        </a:lnSpc>
                        <a:spcAft>
                          <a:spcPts val="0"/>
                        </a:spcAft>
                      </a:pPr>
                      <a:r>
                        <a:rPr lang="en-GB" sz="1000" dirty="0">
                          <a:effectLst/>
                        </a:rPr>
                        <a:t>• 2019/20 standard contract consultation </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21 December 2018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989833709"/>
                  </a:ext>
                </a:extLst>
              </a:tr>
              <a:tr h="192448">
                <a:tc>
                  <a:txBody>
                    <a:bodyPr/>
                    <a:lstStyle/>
                    <a:p>
                      <a:pPr algn="l">
                        <a:lnSpc>
                          <a:spcPct val="107000"/>
                        </a:lnSpc>
                        <a:spcAft>
                          <a:spcPts val="0"/>
                        </a:spcAft>
                      </a:pPr>
                      <a:r>
                        <a:rPr lang="en-GB" sz="1000" dirty="0">
                          <a:effectLst/>
                        </a:rPr>
                        <a:t>2019/20 deliverables, indicative CCG allocations, trust financial regime and control totals and associated guidance for 2019/20 </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Early January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242605534"/>
                  </a:ext>
                </a:extLst>
              </a:tr>
              <a:tr h="211604">
                <a:tc>
                  <a:txBody>
                    <a:bodyPr/>
                    <a:lstStyle/>
                    <a:p>
                      <a:pPr algn="l">
                        <a:lnSpc>
                          <a:spcPct val="107000"/>
                        </a:lnSpc>
                        <a:spcAft>
                          <a:spcPts val="0"/>
                        </a:spcAft>
                      </a:pPr>
                      <a:r>
                        <a:rPr lang="en-GB" sz="1000">
                          <a:effectLst/>
                        </a:rPr>
                        <a:t>NHS Long Term Plan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7January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474569114"/>
                  </a:ext>
                </a:extLst>
              </a:tr>
              <a:tr h="211604">
                <a:tc>
                  <a:txBody>
                    <a:bodyPr/>
                    <a:lstStyle/>
                    <a:p>
                      <a:pPr algn="l">
                        <a:lnSpc>
                          <a:spcPct val="107000"/>
                        </a:lnSpc>
                        <a:spcAft>
                          <a:spcPts val="0"/>
                        </a:spcAft>
                      </a:pPr>
                      <a:r>
                        <a:rPr lang="en-GB" sz="1000">
                          <a:effectLst/>
                        </a:rPr>
                        <a:t>2019/20 CQUIN guidance published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January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4111280857"/>
                  </a:ext>
                </a:extLst>
              </a:tr>
              <a:tr h="211604">
                <a:tc>
                  <a:txBody>
                    <a:bodyPr/>
                    <a:lstStyle/>
                    <a:p>
                      <a:pPr algn="l">
                        <a:lnSpc>
                          <a:spcPct val="107000"/>
                        </a:lnSpc>
                        <a:spcAft>
                          <a:spcPts val="0"/>
                        </a:spcAft>
                      </a:pPr>
                      <a:r>
                        <a:rPr lang="en-GB" sz="1000">
                          <a:effectLst/>
                        </a:rPr>
                        <a:t>2019/20 Initial plan submission – activity focused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14 January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303335252"/>
                  </a:ext>
                </a:extLst>
              </a:tr>
              <a:tr h="211604">
                <a:tc>
                  <a:txBody>
                    <a:bodyPr/>
                    <a:lstStyle/>
                    <a:p>
                      <a:pPr algn="l">
                        <a:lnSpc>
                          <a:spcPct val="107000"/>
                        </a:lnSpc>
                        <a:spcAft>
                          <a:spcPts val="0"/>
                        </a:spcAft>
                      </a:pPr>
                      <a:r>
                        <a:rPr lang="en-GB" sz="1000">
                          <a:effectLst/>
                        </a:rPr>
                        <a:t>2019/20 National Tariff section 118 consultation starts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17 January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3739858445"/>
                  </a:ext>
                </a:extLst>
              </a:tr>
              <a:tr h="211604">
                <a:tc>
                  <a:txBody>
                    <a:bodyPr/>
                    <a:lstStyle/>
                    <a:p>
                      <a:pPr algn="l">
                        <a:lnSpc>
                          <a:spcPct val="107000"/>
                        </a:lnSpc>
                        <a:spcAft>
                          <a:spcPts val="0"/>
                        </a:spcAft>
                      </a:pPr>
                      <a:r>
                        <a:rPr lang="en-GB" sz="1000">
                          <a:effectLst/>
                        </a:rPr>
                        <a:t>STP/ICS net neutral control total changes agreed by regional teams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By 1 February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3975522313"/>
                  </a:ext>
                </a:extLst>
              </a:tr>
              <a:tr h="211604">
                <a:tc>
                  <a:txBody>
                    <a:bodyPr/>
                    <a:lstStyle/>
                    <a:p>
                      <a:pPr algn="l">
                        <a:lnSpc>
                          <a:spcPct val="107000"/>
                        </a:lnSpc>
                        <a:spcAft>
                          <a:spcPts val="0"/>
                        </a:spcAft>
                      </a:pPr>
                      <a:r>
                        <a:rPr lang="en-GB" sz="1000">
                          <a:effectLst/>
                        </a:rPr>
                        <a:t>Draft 2019/20 organisation operational plans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12 February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1410806334"/>
                  </a:ext>
                </a:extLst>
              </a:tr>
              <a:tr h="230196">
                <a:tc>
                  <a:txBody>
                    <a:bodyPr/>
                    <a:lstStyle/>
                    <a:p>
                      <a:pPr algn="l">
                        <a:lnSpc>
                          <a:spcPct val="107000"/>
                        </a:lnSpc>
                        <a:spcAft>
                          <a:spcPts val="0"/>
                        </a:spcAft>
                      </a:pPr>
                      <a:r>
                        <a:rPr lang="en-GB" sz="1000">
                          <a:effectLst/>
                        </a:rPr>
                        <a:t>Aggregate system 2019/20 operating plan submissions, system operating plan overview and STP led contract / plan alignment submission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19 February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3497250780"/>
                  </a:ext>
                </a:extLst>
              </a:tr>
              <a:tr h="211604">
                <a:tc>
                  <a:txBody>
                    <a:bodyPr/>
                    <a:lstStyle/>
                    <a:p>
                      <a:pPr algn="l">
                        <a:lnSpc>
                          <a:spcPct val="107000"/>
                        </a:lnSpc>
                        <a:spcAft>
                          <a:spcPts val="0"/>
                        </a:spcAft>
                      </a:pPr>
                      <a:r>
                        <a:rPr lang="en-GB" sz="1000">
                          <a:effectLst/>
                        </a:rPr>
                        <a:t>2019/20 STP/ICS led contract / plan alignment submission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19 February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1658565066"/>
                  </a:ext>
                </a:extLst>
              </a:tr>
              <a:tr h="211604">
                <a:tc>
                  <a:txBody>
                    <a:bodyPr/>
                    <a:lstStyle/>
                    <a:p>
                      <a:pPr algn="l">
                        <a:lnSpc>
                          <a:spcPct val="107000"/>
                        </a:lnSpc>
                        <a:spcAft>
                          <a:spcPts val="0"/>
                        </a:spcAft>
                      </a:pPr>
                      <a:r>
                        <a:rPr lang="en-GB" sz="1000">
                          <a:effectLst/>
                        </a:rPr>
                        <a:t>Final 2019/20 NHS Standard Contract published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22 February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458961245"/>
                  </a:ext>
                </a:extLst>
              </a:tr>
              <a:tr h="223010">
                <a:tc>
                  <a:txBody>
                    <a:bodyPr/>
                    <a:lstStyle/>
                    <a:p>
                      <a:pPr algn="l">
                        <a:lnSpc>
                          <a:spcPct val="107000"/>
                        </a:lnSpc>
                        <a:spcAft>
                          <a:spcPts val="0"/>
                        </a:spcAft>
                      </a:pPr>
                      <a:r>
                        <a:rPr lang="en-GB" sz="1000" dirty="0">
                          <a:effectLst/>
                        </a:rPr>
                        <a:t>Local decision whether to enter mediation and communication to NHSE/I and boards/governing bodies </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1 March 2019 </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1328068477"/>
                  </a:ext>
                </a:extLst>
              </a:tr>
              <a:tr h="211604">
                <a:tc>
                  <a:txBody>
                    <a:bodyPr/>
                    <a:lstStyle/>
                    <a:p>
                      <a:pPr algn="l">
                        <a:lnSpc>
                          <a:spcPct val="107000"/>
                        </a:lnSpc>
                        <a:spcAft>
                          <a:spcPts val="0"/>
                        </a:spcAft>
                      </a:pPr>
                      <a:r>
                        <a:rPr lang="en-GB" sz="1000" dirty="0">
                          <a:effectLst/>
                        </a:rPr>
                        <a:t>2019/20 STP/ICS led contract / plan alignment submission </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5 March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1853696341"/>
                  </a:ext>
                </a:extLst>
              </a:tr>
              <a:tr h="211604">
                <a:tc>
                  <a:txBody>
                    <a:bodyPr/>
                    <a:lstStyle/>
                    <a:p>
                      <a:pPr algn="l">
                        <a:lnSpc>
                          <a:spcPct val="107000"/>
                        </a:lnSpc>
                        <a:spcAft>
                          <a:spcPts val="0"/>
                        </a:spcAft>
                      </a:pPr>
                      <a:r>
                        <a:rPr lang="en-GB" sz="1000">
                          <a:effectLst/>
                        </a:rPr>
                        <a:t>2019/20 national tariff published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11 March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2241134474"/>
                  </a:ext>
                </a:extLst>
              </a:tr>
              <a:tr h="211604">
                <a:tc>
                  <a:txBody>
                    <a:bodyPr/>
                    <a:lstStyle/>
                    <a:p>
                      <a:pPr algn="l">
                        <a:lnSpc>
                          <a:spcPct val="107000"/>
                        </a:lnSpc>
                        <a:spcAft>
                          <a:spcPts val="0"/>
                        </a:spcAft>
                      </a:pPr>
                      <a:r>
                        <a:rPr lang="en-GB" sz="1000">
                          <a:effectLst/>
                        </a:rPr>
                        <a:t>Deadline for 2019/20 contract signature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21 March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1031875108"/>
                  </a:ext>
                </a:extLst>
              </a:tr>
              <a:tr h="199017">
                <a:tc>
                  <a:txBody>
                    <a:bodyPr/>
                    <a:lstStyle/>
                    <a:p>
                      <a:pPr algn="l">
                        <a:lnSpc>
                          <a:spcPct val="107000"/>
                        </a:lnSpc>
                        <a:spcAft>
                          <a:spcPts val="0"/>
                        </a:spcAft>
                      </a:pPr>
                      <a:r>
                        <a:rPr lang="en-GB" sz="1000">
                          <a:effectLst/>
                        </a:rPr>
                        <a:t>Parties entering arbitration to present themselves to the Chief Executives of NHS Improvement and England (or their representatives)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22-29 March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1780378401"/>
                  </a:ext>
                </a:extLst>
              </a:tr>
              <a:tr h="211604">
                <a:tc>
                  <a:txBody>
                    <a:bodyPr/>
                    <a:lstStyle/>
                    <a:p>
                      <a:pPr algn="l">
                        <a:lnSpc>
                          <a:spcPct val="107000"/>
                        </a:lnSpc>
                        <a:spcAft>
                          <a:spcPts val="0"/>
                        </a:spcAft>
                      </a:pPr>
                      <a:r>
                        <a:rPr lang="en-GB" sz="1000">
                          <a:effectLst/>
                        </a:rPr>
                        <a:t>STP/ICS net neutral control total changes agreed by regional teams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By 25 March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3938878367"/>
                  </a:ext>
                </a:extLst>
              </a:tr>
              <a:tr h="211604">
                <a:tc>
                  <a:txBody>
                    <a:bodyPr/>
                    <a:lstStyle/>
                    <a:p>
                      <a:pPr algn="l">
                        <a:lnSpc>
                          <a:spcPct val="107000"/>
                        </a:lnSpc>
                        <a:spcAft>
                          <a:spcPts val="0"/>
                        </a:spcAft>
                      </a:pPr>
                      <a:r>
                        <a:rPr lang="en-GB" sz="1000">
                          <a:effectLst/>
                        </a:rPr>
                        <a:t>Organisation Board / Governing body approval of 2019/20 budgets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By 29 March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306043148"/>
                  </a:ext>
                </a:extLst>
              </a:tr>
              <a:tr h="211604">
                <a:tc>
                  <a:txBody>
                    <a:bodyPr/>
                    <a:lstStyle/>
                    <a:p>
                      <a:pPr algn="l">
                        <a:lnSpc>
                          <a:spcPct val="107000"/>
                        </a:lnSpc>
                        <a:spcAft>
                          <a:spcPts val="0"/>
                        </a:spcAft>
                      </a:pPr>
                      <a:r>
                        <a:rPr lang="en-GB" sz="1000" dirty="0">
                          <a:effectLst/>
                        </a:rPr>
                        <a:t>Submission of appropriate arbitration documentation </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1 April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528256083"/>
                  </a:ext>
                </a:extLst>
              </a:tr>
              <a:tr h="206760">
                <a:tc>
                  <a:txBody>
                    <a:bodyPr/>
                    <a:lstStyle/>
                    <a:p>
                      <a:pPr algn="l">
                        <a:lnSpc>
                          <a:spcPct val="107000"/>
                        </a:lnSpc>
                        <a:spcAft>
                          <a:spcPts val="0"/>
                        </a:spcAft>
                      </a:pPr>
                      <a:r>
                        <a:rPr lang="en-GB" sz="1000">
                          <a:effectLst/>
                        </a:rPr>
                        <a:t>Arbitration panel and/or hearing (with written findings issued to both parties within two working days after panel)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2-19 April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81910523"/>
                  </a:ext>
                </a:extLst>
              </a:tr>
              <a:tr h="211604">
                <a:tc>
                  <a:txBody>
                    <a:bodyPr/>
                    <a:lstStyle/>
                    <a:p>
                      <a:pPr algn="l">
                        <a:lnSpc>
                          <a:spcPct val="107000"/>
                        </a:lnSpc>
                        <a:spcAft>
                          <a:spcPts val="0"/>
                        </a:spcAft>
                      </a:pPr>
                      <a:r>
                        <a:rPr lang="en-GB" sz="1000">
                          <a:effectLst/>
                        </a:rPr>
                        <a:t>Final 2019/20 organisation operational plan submission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4 April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1133925467"/>
                  </a:ext>
                </a:extLst>
              </a:tr>
              <a:tr h="173418">
                <a:tc>
                  <a:txBody>
                    <a:bodyPr/>
                    <a:lstStyle/>
                    <a:p>
                      <a:pPr algn="l">
                        <a:lnSpc>
                          <a:spcPct val="107000"/>
                        </a:lnSpc>
                        <a:spcAft>
                          <a:spcPts val="0"/>
                        </a:spcAft>
                      </a:pPr>
                      <a:r>
                        <a:rPr lang="en-GB" sz="1000" dirty="0">
                          <a:effectLst/>
                        </a:rPr>
                        <a:t>Aggregated 2019/20 system operating plan submissions, system operating plan overview and STP/ICS led contract / plan alignment submission </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11 April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998823203"/>
                  </a:ext>
                </a:extLst>
              </a:tr>
              <a:tr h="211604">
                <a:tc>
                  <a:txBody>
                    <a:bodyPr/>
                    <a:lstStyle/>
                    <a:p>
                      <a:pPr algn="l">
                        <a:lnSpc>
                          <a:spcPct val="107000"/>
                        </a:lnSpc>
                        <a:spcAft>
                          <a:spcPts val="0"/>
                        </a:spcAft>
                      </a:pPr>
                      <a:r>
                        <a:rPr lang="en-GB" sz="1000" dirty="0">
                          <a:effectLst/>
                        </a:rPr>
                        <a:t>2019/20 STP/ICS led contract / plan alignment submission </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11 April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2240060559"/>
                  </a:ext>
                </a:extLst>
              </a:tr>
              <a:tr h="339673">
                <a:tc>
                  <a:txBody>
                    <a:bodyPr/>
                    <a:lstStyle/>
                    <a:p>
                      <a:pPr algn="l">
                        <a:lnSpc>
                          <a:spcPct val="107000"/>
                        </a:lnSpc>
                        <a:spcAft>
                          <a:spcPts val="0"/>
                        </a:spcAft>
                      </a:pPr>
                      <a:r>
                        <a:rPr lang="en-GB" sz="1000" dirty="0">
                          <a:effectLst/>
                        </a:rPr>
                        <a:t>Contract and schedule revisions reflecting arbitration findings completed and signed by both parties </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dirty="0">
                          <a:effectLst/>
                        </a:rPr>
                        <a:t>By 30 April 2019 </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2156647982"/>
                  </a:ext>
                </a:extLst>
              </a:tr>
              <a:tr h="211604">
                <a:tc gridSpan="2">
                  <a:txBody>
                    <a:bodyPr/>
                    <a:lstStyle/>
                    <a:p>
                      <a:pPr algn="l">
                        <a:lnSpc>
                          <a:spcPct val="107000"/>
                        </a:lnSpc>
                        <a:spcAft>
                          <a:spcPts val="0"/>
                        </a:spcAft>
                      </a:pPr>
                      <a:r>
                        <a:rPr lang="en-GB" sz="1000" b="1" dirty="0">
                          <a:effectLst/>
                        </a:rPr>
                        <a:t>Strategic planning </a:t>
                      </a:r>
                      <a:endPar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hMerge="1">
                  <a:txBody>
                    <a:bodyPr/>
                    <a:lstStyle/>
                    <a:p>
                      <a:pPr algn="l">
                        <a:lnSpc>
                          <a:spcPct val="107000"/>
                        </a:lnSpc>
                        <a:spcAft>
                          <a:spcPts val="0"/>
                        </a:spcAft>
                      </a:pPr>
                      <a:endPar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1286750996"/>
                  </a:ext>
                </a:extLst>
              </a:tr>
              <a:tr h="211604">
                <a:tc>
                  <a:txBody>
                    <a:bodyPr/>
                    <a:lstStyle/>
                    <a:p>
                      <a:pPr algn="l">
                        <a:lnSpc>
                          <a:spcPct val="107000"/>
                        </a:lnSpc>
                        <a:spcAft>
                          <a:spcPts val="0"/>
                        </a:spcAft>
                      </a:pPr>
                      <a:r>
                        <a:rPr lang="en-GB" sz="1000">
                          <a:effectLst/>
                        </a:rPr>
                        <a:t>Capital funding announcements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a:effectLst/>
                        </a:rPr>
                        <a:t>Spending Review 2019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1222395088"/>
                  </a:ext>
                </a:extLst>
              </a:tr>
              <a:tr h="211604">
                <a:tc>
                  <a:txBody>
                    <a:bodyPr/>
                    <a:lstStyle/>
                    <a:p>
                      <a:pPr algn="l">
                        <a:lnSpc>
                          <a:spcPct val="107000"/>
                        </a:lnSpc>
                        <a:spcAft>
                          <a:spcPts val="0"/>
                        </a:spcAft>
                      </a:pPr>
                      <a:r>
                        <a:rPr lang="en-GB" sz="1000">
                          <a:effectLst/>
                        </a:rPr>
                        <a:t>Systems to submit 5-year plans signed off by all organisations </a:t>
                      </a:r>
                      <a:endParaRPr lang="en-GB"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tc>
                  <a:txBody>
                    <a:bodyPr/>
                    <a:lstStyle/>
                    <a:p>
                      <a:pPr algn="l">
                        <a:lnSpc>
                          <a:spcPct val="107000"/>
                        </a:lnSpc>
                        <a:spcAft>
                          <a:spcPts val="0"/>
                        </a:spcAft>
                      </a:pPr>
                      <a:r>
                        <a:rPr lang="en-GB" sz="1000" dirty="0">
                          <a:effectLst/>
                        </a:rPr>
                        <a:t>Autumn 2019 </a:t>
                      </a:r>
                      <a:endPar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572" marR="47572" marT="0" marB="0"/>
                </a:tc>
                <a:extLst>
                  <a:ext uri="{0D108BD9-81ED-4DB2-BD59-A6C34878D82A}">
                    <a16:rowId xmlns:a16="http://schemas.microsoft.com/office/drawing/2014/main" val="4190276495"/>
                  </a:ext>
                </a:extLst>
              </a:tr>
            </a:tbl>
          </a:graphicData>
        </a:graphic>
      </p:graphicFrame>
      <p:sp>
        <p:nvSpPr>
          <p:cNvPr id="4" name="TextBox 3">
            <a:extLst>
              <a:ext uri="{FF2B5EF4-FFF2-40B4-BE49-F238E27FC236}">
                <a16:creationId xmlns:a16="http://schemas.microsoft.com/office/drawing/2014/main" id="{F543D3C7-3F44-45DA-8431-0E8E60EEC5CB}"/>
              </a:ext>
            </a:extLst>
          </p:cNvPr>
          <p:cNvSpPr txBox="1"/>
          <p:nvPr/>
        </p:nvSpPr>
        <p:spPr>
          <a:xfrm>
            <a:off x="-13253" y="-13252"/>
            <a:ext cx="9157253" cy="523220"/>
          </a:xfrm>
          <a:prstGeom prst="rect">
            <a:avLst/>
          </a:prstGeom>
          <a:solidFill>
            <a:schemeClr val="bg1"/>
          </a:solidFill>
        </p:spPr>
        <p:txBody>
          <a:bodyPr wrap="square" rtlCol="0">
            <a:spAutoFit/>
          </a:bodyPr>
          <a:lstStyle/>
          <a:p>
            <a:r>
              <a:rPr lang="en-GB" sz="2800" b="1" dirty="0"/>
              <a:t>Timetable</a:t>
            </a:r>
          </a:p>
        </p:txBody>
      </p:sp>
    </p:spTree>
    <p:extLst>
      <p:ext uri="{BB962C8B-B14F-4D97-AF65-F5344CB8AC3E}">
        <p14:creationId xmlns:p14="http://schemas.microsoft.com/office/powerpoint/2010/main" val="147404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A6B9A4A2-5439-4BC0-9641-C218CBB38AF0}"/>
              </a:ext>
            </a:extLst>
          </p:cNvPr>
          <p:cNvSpPr>
            <a:spLocks noGrp="1"/>
          </p:cNvSpPr>
          <p:nvPr>
            <p:ph type="body" sz="quarter" idx="10"/>
          </p:nvPr>
        </p:nvSpPr>
        <p:spPr>
          <a:xfrm>
            <a:off x="185530" y="1563757"/>
            <a:ext cx="8958470" cy="5062329"/>
          </a:xfrm>
        </p:spPr>
        <p:txBody>
          <a:bodyPr>
            <a:normAutofit fontScale="25000" lnSpcReduction="20000"/>
          </a:bodyPr>
          <a:lstStyle/>
          <a:p>
            <a:pPr marL="0" indent="0">
              <a:lnSpc>
                <a:spcPct val="107000"/>
              </a:lnSpc>
              <a:spcAft>
                <a:spcPts val="800"/>
              </a:spcAft>
              <a:buNone/>
            </a:pPr>
            <a:r>
              <a:rPr lang="en-GB" sz="11200" b="1" dirty="0">
                <a:ea typeface="Calibri" panose="020F0502020204030204" pitchFamily="34" charset="0"/>
              </a:rPr>
              <a:t>Index</a:t>
            </a:r>
          </a:p>
          <a:p>
            <a:pPr marL="0" indent="0">
              <a:lnSpc>
                <a:spcPct val="107000"/>
              </a:lnSpc>
              <a:spcAft>
                <a:spcPts val="800"/>
              </a:spcAft>
              <a:buNone/>
            </a:pPr>
            <a:r>
              <a:rPr lang="en-GB" sz="4800" b="1" dirty="0">
                <a:ea typeface="Calibri" panose="020F0502020204030204" pitchFamily="34" charset="0"/>
              </a:rPr>
              <a:t>1 – </a:t>
            </a:r>
            <a:r>
              <a:rPr lang="en-US" sz="4800" b="1" dirty="0">
                <a:ea typeface="Calibri" panose="020F0502020204030204" pitchFamily="34" charset="0"/>
                <a:cs typeface="Times New Roman" panose="02020603050405020304" pitchFamily="18" charset="0"/>
              </a:rPr>
              <a:t>Preparatory planning guidance recapped </a:t>
            </a:r>
            <a:endParaRPr lang="en-GB" sz="4800" b="1" dirty="0">
              <a:ea typeface="Calibri" panose="020F0502020204030204" pitchFamily="34" charset="0"/>
            </a:endParaRPr>
          </a:p>
          <a:p>
            <a:pPr marL="0" indent="0">
              <a:lnSpc>
                <a:spcPct val="107000"/>
              </a:lnSpc>
              <a:spcAft>
                <a:spcPts val="800"/>
              </a:spcAft>
              <a:buNone/>
            </a:pPr>
            <a:r>
              <a:rPr lang="en-GB" sz="4800" b="1" dirty="0">
                <a:ea typeface="Calibri" panose="020F0502020204030204" pitchFamily="34" charset="0"/>
              </a:rPr>
              <a:t>2 -  System Planning and System control totals (Chapters 2.1 &amp; 2.12) </a:t>
            </a:r>
          </a:p>
          <a:p>
            <a:pPr marL="0" indent="0">
              <a:lnSpc>
                <a:spcPct val="107000"/>
              </a:lnSpc>
              <a:spcAft>
                <a:spcPts val="800"/>
              </a:spcAft>
              <a:buNone/>
            </a:pPr>
            <a:r>
              <a:rPr lang="en-GB" sz="4800" b="1" dirty="0">
                <a:ea typeface="Calibri" panose="020F0502020204030204" pitchFamily="34" charset="0"/>
              </a:rPr>
              <a:t>3 – </a:t>
            </a:r>
            <a:r>
              <a:rPr lang="en-GB" sz="4800" b="1" dirty="0"/>
              <a:t>Payment reform and national tariff (Chapter 3.2)</a:t>
            </a:r>
            <a:endParaRPr lang="en-GB" sz="4800" b="1" dirty="0">
              <a:ea typeface="Calibri" panose="020F0502020204030204" pitchFamily="34" charset="0"/>
            </a:endParaRPr>
          </a:p>
          <a:p>
            <a:pPr marL="0" indent="0">
              <a:lnSpc>
                <a:spcPct val="107000"/>
              </a:lnSpc>
              <a:spcAft>
                <a:spcPts val="800"/>
              </a:spcAft>
              <a:buNone/>
            </a:pPr>
            <a:r>
              <a:rPr lang="en-GB" sz="4800" b="1" dirty="0">
                <a:ea typeface="Calibri" panose="020F0502020204030204" pitchFamily="34" charset="0"/>
              </a:rPr>
              <a:t>4 – </a:t>
            </a:r>
            <a:r>
              <a:rPr lang="en-GB" sz="4800" b="1" dirty="0"/>
              <a:t>Financial Framework for providers (Chapter 3.3)</a:t>
            </a:r>
            <a:endParaRPr lang="en-GB" sz="4800" b="1" dirty="0">
              <a:ea typeface="Calibri" panose="020F0502020204030204" pitchFamily="34" charset="0"/>
            </a:endParaRPr>
          </a:p>
          <a:p>
            <a:pPr marL="0" indent="0">
              <a:lnSpc>
                <a:spcPct val="107000"/>
              </a:lnSpc>
              <a:spcAft>
                <a:spcPts val="800"/>
              </a:spcAft>
              <a:buNone/>
            </a:pPr>
            <a:r>
              <a:rPr lang="en-GB" sz="4800" b="1" dirty="0">
                <a:ea typeface="Calibri" panose="020F0502020204030204" pitchFamily="34" charset="0"/>
              </a:rPr>
              <a:t>5 – Financial Recovery Fund (Chapter 3.3)</a:t>
            </a:r>
          </a:p>
          <a:p>
            <a:pPr marL="0" indent="0">
              <a:lnSpc>
                <a:spcPct val="107000"/>
              </a:lnSpc>
              <a:spcAft>
                <a:spcPts val="800"/>
              </a:spcAft>
              <a:buNone/>
            </a:pPr>
            <a:r>
              <a:rPr lang="en-GB" sz="4800" b="1" dirty="0">
                <a:ea typeface="Calibri" panose="020F0502020204030204" pitchFamily="34" charset="0"/>
              </a:rPr>
              <a:t>6 – Mental Health Investment and </a:t>
            </a:r>
            <a:r>
              <a:rPr lang="en-GB" sz="4800" b="1" dirty="0"/>
              <a:t>Financial framework for CCGs (Chapter 3.4 &amp; 3.6)</a:t>
            </a:r>
            <a:endParaRPr lang="en-GB" sz="4800" b="1" dirty="0">
              <a:ea typeface="Calibri" panose="020F0502020204030204" pitchFamily="34" charset="0"/>
            </a:endParaRPr>
          </a:p>
          <a:p>
            <a:pPr marL="0" indent="0">
              <a:lnSpc>
                <a:spcPct val="107000"/>
              </a:lnSpc>
              <a:spcAft>
                <a:spcPts val="800"/>
              </a:spcAft>
              <a:buNone/>
            </a:pPr>
            <a:r>
              <a:rPr lang="en-GB" sz="4800" b="1" dirty="0">
                <a:ea typeface="Calibri" panose="020F0502020204030204" pitchFamily="34" charset="0"/>
              </a:rPr>
              <a:t>7 – Underlying financial assumptions (Chapter 3.7)</a:t>
            </a:r>
          </a:p>
          <a:p>
            <a:pPr marL="0" indent="0">
              <a:lnSpc>
                <a:spcPct val="107000"/>
              </a:lnSpc>
              <a:spcAft>
                <a:spcPts val="800"/>
              </a:spcAft>
              <a:buNone/>
            </a:pPr>
            <a:r>
              <a:rPr lang="en-GB" sz="4800" b="1" dirty="0">
                <a:ea typeface="Calibri" panose="020F0502020204030204" pitchFamily="34" charset="0"/>
              </a:rPr>
              <a:t>8 – NHS Standard Contract and CQUIN (Chapters 3.8 &amp; 3.9)</a:t>
            </a:r>
          </a:p>
          <a:p>
            <a:pPr marL="0" indent="0">
              <a:lnSpc>
                <a:spcPct val="107000"/>
              </a:lnSpc>
              <a:spcAft>
                <a:spcPts val="800"/>
              </a:spcAft>
              <a:buNone/>
            </a:pPr>
            <a:r>
              <a:rPr lang="en-GB" sz="4800" b="1" dirty="0">
                <a:ea typeface="Calibri" panose="020F0502020204030204" pitchFamily="34" charset="0"/>
              </a:rPr>
              <a:t>9 – Operational Plan Requirements (</a:t>
            </a:r>
            <a:r>
              <a:rPr lang="en-GB" sz="4000" b="1" i="1" dirty="0">
                <a:ea typeface="Calibri" panose="020F0502020204030204" pitchFamily="34" charset="0"/>
              </a:rPr>
              <a:t>Emergency Care, RTT, Cancer Treatment</a:t>
            </a:r>
            <a:r>
              <a:rPr lang="en-GB" sz="4800" b="1" dirty="0">
                <a:ea typeface="Calibri" panose="020F0502020204030204" pitchFamily="34" charset="0"/>
              </a:rPr>
              <a:t>) (Chapter 4.1, 4.2 &amp; 4.3)</a:t>
            </a:r>
          </a:p>
          <a:p>
            <a:pPr marL="0" indent="0">
              <a:lnSpc>
                <a:spcPct val="107000"/>
              </a:lnSpc>
              <a:spcAft>
                <a:spcPts val="800"/>
              </a:spcAft>
              <a:buNone/>
            </a:pPr>
            <a:r>
              <a:rPr lang="en-GB" sz="4800" b="1" dirty="0">
                <a:ea typeface="Calibri" panose="020F0502020204030204" pitchFamily="34" charset="0"/>
              </a:rPr>
              <a:t>10 – Operational Plan Requirements (</a:t>
            </a:r>
            <a:r>
              <a:rPr lang="en-GB" sz="4000" b="1" i="1" dirty="0">
                <a:ea typeface="Calibri" panose="020F0502020204030204" pitchFamily="34" charset="0"/>
              </a:rPr>
              <a:t>Primary Care &amp; Community Services, Workforce, Data &amp; Technology</a:t>
            </a:r>
            <a:r>
              <a:rPr lang="en-GB" sz="4800" b="1" dirty="0">
                <a:ea typeface="Calibri" panose="020F0502020204030204" pitchFamily="34" charset="0"/>
              </a:rPr>
              <a:t>) (Chapter 4.6, 4.7 &amp; 4.8)</a:t>
            </a:r>
          </a:p>
          <a:p>
            <a:pPr marL="0" indent="0">
              <a:lnSpc>
                <a:spcPct val="107000"/>
              </a:lnSpc>
              <a:spcAft>
                <a:spcPts val="800"/>
              </a:spcAft>
              <a:buNone/>
            </a:pPr>
            <a:r>
              <a:rPr lang="en-GB" sz="4800" b="1" dirty="0">
                <a:ea typeface="Calibri" panose="020F0502020204030204" pitchFamily="34" charset="0"/>
              </a:rPr>
              <a:t>11 – Timeline (Chapter 5.2)</a:t>
            </a:r>
          </a:p>
          <a:p>
            <a:pPr marL="0" indent="0">
              <a:lnSpc>
                <a:spcPct val="107000"/>
              </a:lnSpc>
              <a:spcAft>
                <a:spcPts val="800"/>
              </a:spcAft>
              <a:buNone/>
            </a:pPr>
            <a:endParaRPr lang="en-GB" sz="4800" b="1" dirty="0">
              <a:ea typeface="Calibri" panose="020F0502020204030204" pitchFamily="34" charset="0"/>
            </a:endParaRPr>
          </a:p>
          <a:p>
            <a:pPr marL="0" indent="0">
              <a:lnSpc>
                <a:spcPct val="107000"/>
              </a:lnSpc>
              <a:spcAft>
                <a:spcPts val="800"/>
              </a:spcAft>
              <a:buNone/>
            </a:pPr>
            <a:endParaRPr lang="en-GB" sz="5600" dirty="0"/>
          </a:p>
          <a:p>
            <a:pPr marL="0" indent="0">
              <a:buNone/>
            </a:pPr>
            <a:r>
              <a:rPr lang="en-GB" sz="5600" dirty="0"/>
              <a:t>              </a:t>
            </a:r>
          </a:p>
          <a:p>
            <a:endParaRPr lang="en-GB" sz="1700" dirty="0"/>
          </a:p>
        </p:txBody>
      </p:sp>
    </p:spTree>
    <p:extLst>
      <p:ext uri="{BB962C8B-B14F-4D97-AF65-F5344CB8AC3E}">
        <p14:creationId xmlns:p14="http://schemas.microsoft.com/office/powerpoint/2010/main" val="1444206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5530" y="1335158"/>
            <a:ext cx="8772939" cy="3338442"/>
          </a:xfrm>
        </p:spPr>
        <p:txBody>
          <a:bodyPr>
            <a:normAutofit fontScale="25000" lnSpcReduction="20000"/>
          </a:bodyPr>
          <a:lstStyle/>
          <a:p>
            <a:pPr marL="0" indent="0">
              <a:lnSpc>
                <a:spcPct val="107000"/>
              </a:lnSpc>
              <a:spcAft>
                <a:spcPts val="800"/>
              </a:spcAft>
              <a:buNone/>
            </a:pPr>
            <a:r>
              <a:rPr lang="en-US" sz="11200" b="1" dirty="0">
                <a:ea typeface="Calibri" panose="020F0502020204030204" pitchFamily="34" charset="0"/>
                <a:cs typeface="Times New Roman" panose="02020603050405020304" pitchFamily="18" charset="0"/>
              </a:rPr>
              <a:t>Recap on the preparatory planning guidance </a:t>
            </a:r>
            <a:endParaRPr lang="en-GB" sz="11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4800" dirty="0">
                <a:ea typeface="Calibri" panose="020F0502020204030204" pitchFamily="34" charset="0"/>
                <a:cs typeface="Times New Roman" panose="02020603050405020304" pitchFamily="18" charset="0"/>
              </a:rPr>
              <a:t>The Preparatory planning guidance, published by NHS England on the 21</a:t>
            </a:r>
            <a:r>
              <a:rPr lang="en-US" sz="4800" baseline="30000" dirty="0">
                <a:ea typeface="Calibri" panose="020F0502020204030204" pitchFamily="34" charset="0"/>
                <a:cs typeface="Times New Roman" panose="02020603050405020304" pitchFamily="18" charset="0"/>
              </a:rPr>
              <a:t>st</a:t>
            </a:r>
            <a:r>
              <a:rPr lang="en-US" sz="4800" dirty="0">
                <a:ea typeface="Calibri" panose="020F0502020204030204" pitchFamily="34" charset="0"/>
                <a:cs typeface="Times New Roman" panose="02020603050405020304" pitchFamily="18" charset="0"/>
              </a:rPr>
              <a:t> December set out a number of principles, it provided a taste of what was to be in the full Planning Guidance.</a:t>
            </a:r>
          </a:p>
          <a:p>
            <a:pPr marL="0" indent="0">
              <a:lnSpc>
                <a:spcPct val="107000"/>
              </a:lnSpc>
              <a:spcAft>
                <a:spcPts val="800"/>
              </a:spcAft>
              <a:buNone/>
            </a:pPr>
            <a:r>
              <a:rPr lang="en-US" sz="4800" dirty="0">
                <a:ea typeface="Calibri" panose="020F0502020204030204" pitchFamily="34" charset="0"/>
                <a:cs typeface="Times New Roman" panose="02020603050405020304" pitchFamily="18" charset="0"/>
              </a:rPr>
              <a:t>Including :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SzPts val="1000"/>
              <a:buFont typeface="Courier New" panose="02070309020205020404" pitchFamily="49" charset="0"/>
              <a:buChar char="o"/>
              <a:tabLst>
                <a:tab pos="457200" algn="l"/>
              </a:tabLst>
            </a:pPr>
            <a:r>
              <a:rPr lang="en-US" sz="4800" b="1" dirty="0">
                <a:ea typeface="Calibri" panose="020F0502020204030204" pitchFamily="34" charset="0"/>
                <a:cs typeface="Times New Roman" panose="02020603050405020304" pitchFamily="18" charset="0"/>
              </a:rPr>
              <a:t>For 2019/20, every NHS trust, NHS foundation trust and clinical commissioning group (CCG), will need to agree </a:t>
            </a:r>
            <a:r>
              <a:rPr lang="en-GB" sz="4800" b="1" dirty="0">
                <a:ea typeface="Calibri" panose="020F0502020204030204" pitchFamily="34" charset="0"/>
                <a:cs typeface="Times New Roman" panose="02020603050405020304" pitchFamily="18" charset="0"/>
              </a:rPr>
              <a:t>organisation</a:t>
            </a:r>
            <a:r>
              <a:rPr lang="en-US" sz="4800" b="1" dirty="0">
                <a:ea typeface="Calibri" panose="020F0502020204030204" pitchFamily="34" charset="0"/>
                <a:cs typeface="Times New Roman" panose="02020603050405020304" pitchFamily="18" charset="0"/>
              </a:rPr>
              <a:t>-level operational plans which combine to form a coherent system-level operating plan.  </a:t>
            </a:r>
            <a:endParaRPr lang="en-GB" sz="4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SzPts val="1000"/>
              <a:buFont typeface="Courier New" panose="02070309020205020404" pitchFamily="49" charset="0"/>
              <a:buChar char="o"/>
              <a:tabLst>
                <a:tab pos="457200" algn="l"/>
              </a:tabLst>
            </a:pPr>
            <a:r>
              <a:rPr lang="en-US" sz="4800" b="1" dirty="0">
                <a:ea typeface="Calibri" panose="020F0502020204030204" pitchFamily="34" charset="0"/>
                <a:cs typeface="Times New Roman" panose="02020603050405020304" pitchFamily="18" charset="0"/>
              </a:rPr>
              <a:t>All STPs/ICS to produce system operating plan for 2019/20 comprising a system overview and system data aggregation. Based on collective agreement.  </a:t>
            </a:r>
            <a:endParaRPr lang="en-GB" sz="48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Courier New" panose="02070309020205020404" pitchFamily="49" charset="0"/>
              <a:buChar char="o"/>
              <a:tabLst>
                <a:tab pos="457200" algn="l"/>
              </a:tabLst>
            </a:pPr>
            <a:r>
              <a:rPr lang="en-US" sz="4800" b="1" dirty="0">
                <a:ea typeface="Calibri" panose="020F0502020204030204" pitchFamily="34" charset="0"/>
                <a:cs typeface="Times New Roman" panose="02020603050405020304" pitchFamily="18" charset="0"/>
              </a:rPr>
              <a:t>Focus on ‘cost-effectiveness of the whole system, not cost-shifting between organisations’.  </a:t>
            </a:r>
            <a:endParaRPr lang="en-GB" sz="48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Courier New" panose="02070309020205020404" pitchFamily="49" charset="0"/>
              <a:buChar char="o"/>
              <a:tabLst>
                <a:tab pos="457200" algn="l"/>
              </a:tabLst>
            </a:pPr>
            <a:r>
              <a:rPr lang="en-US" sz="4800" b="1" dirty="0">
                <a:ea typeface="Calibri" panose="020F0502020204030204" pitchFamily="34" charset="0"/>
                <a:cs typeface="Times New Roman" panose="02020603050405020304" pitchFamily="18" charset="0"/>
              </a:rPr>
              <a:t>Affirms oversight role of the new joint NHS England and NHS Improvement regional teams.  </a:t>
            </a:r>
            <a:endParaRPr lang="en-GB" sz="48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5600" dirty="0"/>
          </a:p>
          <a:p>
            <a:pPr marL="0" indent="0">
              <a:buNone/>
            </a:pPr>
            <a:r>
              <a:rPr lang="en-GB" sz="5600" dirty="0"/>
              <a:t>              </a:t>
            </a:r>
          </a:p>
          <a:p>
            <a:endParaRPr lang="en-GB" sz="1700" dirty="0"/>
          </a:p>
        </p:txBody>
      </p:sp>
    </p:spTree>
    <p:extLst>
      <p:ext uri="{BB962C8B-B14F-4D97-AF65-F5344CB8AC3E}">
        <p14:creationId xmlns:p14="http://schemas.microsoft.com/office/powerpoint/2010/main" val="222593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FDA0324-9A33-43A8-9C47-F09A915899EB}"/>
              </a:ext>
            </a:extLst>
          </p:cNvPr>
          <p:cNvSpPr txBox="1">
            <a:spLocks/>
          </p:cNvSpPr>
          <p:nvPr/>
        </p:nvSpPr>
        <p:spPr>
          <a:xfrm>
            <a:off x="5804452" y="1706562"/>
            <a:ext cx="3167270" cy="3985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dirty="0"/>
          </a:p>
        </p:txBody>
      </p:sp>
      <p:sp>
        <p:nvSpPr>
          <p:cNvPr id="8" name="Text Placeholder 2">
            <a:extLst>
              <a:ext uri="{FF2B5EF4-FFF2-40B4-BE49-F238E27FC236}">
                <a16:creationId xmlns:a16="http://schemas.microsoft.com/office/drawing/2014/main" id="{5DA480DF-B42F-46C8-AE50-8AA1A9A10EDF}"/>
              </a:ext>
            </a:extLst>
          </p:cNvPr>
          <p:cNvSpPr txBox="1">
            <a:spLocks/>
          </p:cNvSpPr>
          <p:nvPr/>
        </p:nvSpPr>
        <p:spPr>
          <a:xfrm>
            <a:off x="2822712" y="1706562"/>
            <a:ext cx="2981739" cy="3985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dirty="0"/>
          </a:p>
        </p:txBody>
      </p:sp>
      <p:sp>
        <p:nvSpPr>
          <p:cNvPr id="2" name="Rectangle 1">
            <a:extLst>
              <a:ext uri="{FF2B5EF4-FFF2-40B4-BE49-F238E27FC236}">
                <a16:creationId xmlns:a16="http://schemas.microsoft.com/office/drawing/2014/main" id="{66A67569-1BC9-4713-9F60-060F98CCE91F}"/>
              </a:ext>
            </a:extLst>
          </p:cNvPr>
          <p:cNvSpPr/>
          <p:nvPr/>
        </p:nvSpPr>
        <p:spPr>
          <a:xfrm>
            <a:off x="167777" y="3210270"/>
            <a:ext cx="8476422" cy="477631"/>
          </a:xfrm>
          <a:prstGeom prst="rect">
            <a:avLst/>
          </a:prstGeom>
        </p:spPr>
        <p:txBody>
          <a:bodyPr wrap="square">
            <a:spAutoFit/>
          </a:bodyPr>
          <a:lstStyle/>
          <a:p>
            <a:pPr>
              <a:lnSpc>
                <a:spcPct val="107000"/>
              </a:lnSpc>
              <a:spcAft>
                <a:spcPts val="800"/>
              </a:spcAft>
            </a:pPr>
            <a:r>
              <a:rPr lang="en-GB" sz="1200" dirty="0">
                <a:latin typeface="Arial" panose="020B0604020202020204" pitchFamily="34" charset="0"/>
                <a:ea typeface="Calibri" panose="020F0502020204030204" pitchFamily="34" charset="0"/>
                <a:cs typeface="Times New Roman" panose="02020603050405020304" pitchFamily="18" charset="0"/>
              </a:rPr>
              <a:t>Joint NHS England, NHS Improvement regional teams will work with system leaders to jointly review draft and final system operating plan overviews and system data aggregations.</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0181D9E-6543-4F79-8A80-EC6F2C283402}"/>
              </a:ext>
            </a:extLst>
          </p:cNvPr>
          <p:cNvSpPr txBox="1"/>
          <p:nvPr/>
        </p:nvSpPr>
        <p:spPr>
          <a:xfrm>
            <a:off x="167777" y="1177152"/>
            <a:ext cx="6283823" cy="523220"/>
          </a:xfrm>
          <a:prstGeom prst="rect">
            <a:avLst/>
          </a:prstGeom>
          <a:noFill/>
        </p:spPr>
        <p:txBody>
          <a:bodyPr wrap="square" rtlCol="0">
            <a:spAutoFit/>
          </a:bodyPr>
          <a:lstStyle/>
          <a:p>
            <a:r>
              <a:rPr lang="en-GB" sz="2800" b="1" dirty="0"/>
              <a:t>System Planning and Control Totals  </a:t>
            </a:r>
          </a:p>
        </p:txBody>
      </p:sp>
      <p:sp>
        <p:nvSpPr>
          <p:cNvPr id="9" name="Text Placeholder 2">
            <a:extLst>
              <a:ext uri="{FF2B5EF4-FFF2-40B4-BE49-F238E27FC236}">
                <a16:creationId xmlns:a16="http://schemas.microsoft.com/office/drawing/2014/main" id="{88146984-4419-4BF4-82DF-5540B34E0ACD}"/>
              </a:ext>
            </a:extLst>
          </p:cNvPr>
          <p:cNvSpPr txBox="1">
            <a:spLocks/>
          </p:cNvSpPr>
          <p:nvPr/>
        </p:nvSpPr>
        <p:spPr>
          <a:xfrm>
            <a:off x="167777" y="1594530"/>
            <a:ext cx="8476422" cy="17619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1200" b="1" dirty="0">
                <a:ea typeface="Calibri" panose="020F0502020204030204" pitchFamily="34" charset="0"/>
                <a:cs typeface="Times New Roman" panose="02020603050405020304" pitchFamily="18" charset="0"/>
              </a:rPr>
              <a:t>The planning guidance describes a single operational planning process for commissioners and providers. </a:t>
            </a:r>
            <a:endParaRPr lang="en-GB" sz="12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200" dirty="0">
                <a:ea typeface="Calibri" panose="020F0502020204030204" pitchFamily="34" charset="0"/>
                <a:cs typeface="Times New Roman" panose="02020603050405020304" pitchFamily="18" charset="0"/>
              </a:rPr>
              <a:t>All STPs/ICSs to convene local leaders to agree a system operating plan for 2019/20, comprising </a:t>
            </a:r>
            <a:r>
              <a:rPr lang="en-GB" sz="1200" b="1" dirty="0">
                <a:ea typeface="Calibri" panose="020F0502020204030204" pitchFamily="34" charset="0"/>
                <a:cs typeface="Times New Roman" panose="02020603050405020304" pitchFamily="18" charset="0"/>
              </a:rPr>
              <a:t>two elements </a:t>
            </a:r>
            <a:r>
              <a:rPr lang="en-GB" sz="1200" dirty="0">
                <a:ea typeface="Calibri" panose="020F0502020204030204" pitchFamily="34" charset="0"/>
                <a:cs typeface="Times New Roman" panose="02020603050405020304" pitchFamily="18" charset="0"/>
              </a:rPr>
              <a: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r>
              <a:rPr lang="en-GB" sz="1200" b="1" u="sng" dirty="0">
                <a:ea typeface="Calibri" panose="020F0502020204030204" pitchFamily="34" charset="0"/>
                <a:cs typeface="Times New Roman" panose="02020603050405020304" pitchFamily="18" charset="0"/>
              </a:rPr>
              <a:t>An overview</a:t>
            </a:r>
            <a:r>
              <a:rPr lang="en-GB" sz="1200" dirty="0">
                <a:ea typeface="Calibri" panose="020F0502020204030204" pitchFamily="34" charset="0"/>
                <a:cs typeface="Times New Roman" panose="02020603050405020304" pitchFamily="18" charset="0"/>
              </a:rPr>
              <a:t> setting out how the system will use its financial resource to meet the needs of its population,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GB" sz="1200" dirty="0">
                <a:ea typeface="Calibri" panose="020F0502020204030204" pitchFamily="34" charset="0"/>
                <a:cs typeface="Times New Roman" panose="02020603050405020304" pitchFamily="18" charset="0"/>
              </a:rPr>
              <a:t>What the system will deliver in 2019/20, including specialised and direct commissioning, CCG and provider plans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GB" sz="1200" dirty="0">
                <a:ea typeface="Calibri" panose="020F0502020204030204" pitchFamily="34" charset="0"/>
                <a:cs typeface="Times New Roman" panose="02020603050405020304" pitchFamily="18" charset="0"/>
              </a:rPr>
              <a:t>A plan that states underlying activity assumptions, efficiency and workforce plans, transformation objectives and risks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r>
              <a:rPr lang="en-GB" sz="1200" b="1" u="sng" dirty="0">
                <a:ea typeface="Calibri" panose="020F0502020204030204" pitchFamily="34" charset="0"/>
                <a:cs typeface="Times New Roman" panose="02020603050405020304" pitchFamily="18" charset="0"/>
              </a:rPr>
              <a:t>A system data aggregation </a:t>
            </a:r>
            <a:r>
              <a:rPr lang="en-GB" sz="1200" dirty="0">
                <a:ea typeface="Calibri" panose="020F0502020204030204" pitchFamily="34" charset="0"/>
                <a:cs typeface="Times New Roman" panose="02020603050405020304" pitchFamily="18" charset="0"/>
              </a:rPr>
              <a:t>demonstrating how all individual organisational plans align to the system plan</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C162343F-D0FB-4FFD-98D2-43299D097721}"/>
              </a:ext>
            </a:extLst>
          </p:cNvPr>
          <p:cNvSpPr/>
          <p:nvPr/>
        </p:nvSpPr>
        <p:spPr>
          <a:xfrm>
            <a:off x="5049547" y="4039654"/>
            <a:ext cx="3167271" cy="2647071"/>
          </a:xfrm>
          <a:prstGeom prst="rect">
            <a:avLst/>
          </a:prstGeom>
          <a:ln>
            <a:solidFill>
              <a:srgbClr val="004288"/>
            </a:solidFill>
          </a:ln>
        </p:spPr>
        <p:txBody>
          <a:bodyPr wrap="square">
            <a:spAutoFit/>
          </a:bodyPr>
          <a:lstStyle/>
          <a:p>
            <a:pPr marL="342900" lvl="0" indent="-342900">
              <a:lnSpc>
                <a:spcPct val="107000"/>
              </a:lnSpc>
              <a:spcAft>
                <a:spcPts val="0"/>
              </a:spcAft>
              <a:buFont typeface="Wingdings" panose="05000000000000000000" pitchFamily="2" charset="2"/>
              <a:buChar char="ü"/>
            </a:pPr>
            <a:r>
              <a:rPr lang="en-GB" sz="1200" b="1" dirty="0">
                <a:solidFill>
                  <a:srgbClr val="004288"/>
                </a:solidFill>
                <a:latin typeface="Arial" panose="020B0604020202020204" pitchFamily="34" charset="0"/>
                <a:ea typeface="Calibri" panose="020F0502020204030204" pitchFamily="34" charset="0"/>
                <a:cs typeface="Times New Roman" panose="02020603050405020304" pitchFamily="18" charset="0"/>
              </a:rPr>
              <a:t>Plans must ensure that activity volumes in CCG plans match volumes in  ICS/STP provider plans and CCGs with significant out of area flows will need to be aligned. </a:t>
            </a:r>
            <a:endParaRPr lang="en-GB" sz="1200" b="1" dirty="0">
              <a:solidFill>
                <a:srgbClr val="004288"/>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ü"/>
            </a:pPr>
            <a:r>
              <a:rPr lang="en-GB" sz="1200" b="1" dirty="0">
                <a:solidFill>
                  <a:srgbClr val="004288"/>
                </a:solidFill>
                <a:latin typeface="Arial" panose="020B0604020202020204" pitchFamily="34" charset="0"/>
                <a:ea typeface="Calibri" panose="020F0502020204030204" pitchFamily="34" charset="0"/>
                <a:cs typeface="Times New Roman" panose="02020603050405020304" pitchFamily="18" charset="0"/>
              </a:rPr>
              <a:t>Plans should ensure that much of the annual elective activity, particularly inpatient elective activity occurs in the first half of the year, before winter. </a:t>
            </a:r>
            <a:endParaRPr lang="en-GB" sz="1200" b="1" dirty="0">
              <a:solidFill>
                <a:srgbClr val="004288"/>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pPr>
            <a:r>
              <a:rPr lang="en-GB" sz="1200" b="1" dirty="0">
                <a:solidFill>
                  <a:srgbClr val="004288"/>
                </a:solidFill>
                <a:latin typeface="Arial" panose="020B0604020202020204" pitchFamily="34" charset="0"/>
                <a:ea typeface="Calibri" panose="020F0502020204030204" pitchFamily="34" charset="0"/>
                <a:cs typeface="Times New Roman" panose="02020603050405020304" pitchFamily="18" charset="0"/>
              </a:rPr>
              <a:t>They should contain winter plans, setting out the additional winter activity and capacity needed </a:t>
            </a:r>
          </a:p>
        </p:txBody>
      </p:sp>
      <p:sp>
        <p:nvSpPr>
          <p:cNvPr id="18" name="Rectangle 17">
            <a:extLst>
              <a:ext uri="{FF2B5EF4-FFF2-40B4-BE49-F238E27FC236}">
                <a16:creationId xmlns:a16="http://schemas.microsoft.com/office/drawing/2014/main" id="{87311ABA-0BEA-4D7D-9E16-0E3FC311B0FF}"/>
              </a:ext>
            </a:extLst>
          </p:cNvPr>
          <p:cNvSpPr/>
          <p:nvPr/>
        </p:nvSpPr>
        <p:spPr>
          <a:xfrm>
            <a:off x="281800" y="4039654"/>
            <a:ext cx="4772800" cy="2647071"/>
          </a:xfrm>
          <a:prstGeom prst="rect">
            <a:avLst/>
          </a:prstGeom>
          <a:ln>
            <a:solidFill>
              <a:srgbClr val="004288"/>
            </a:solidFill>
          </a:ln>
        </p:spPr>
        <p:txBody>
          <a:bodyPr wrap="square">
            <a:spAutoFit/>
          </a:bodyPr>
          <a:lstStyle/>
          <a:p>
            <a:pPr marL="342900" lvl="0" indent="-342900">
              <a:lnSpc>
                <a:spcPct val="107000"/>
              </a:lnSpc>
              <a:spcAft>
                <a:spcPts val="0"/>
              </a:spcAft>
              <a:buFont typeface="Wingdings" panose="05000000000000000000" pitchFamily="2" charset="2"/>
              <a:buChar char="ü"/>
            </a:pPr>
            <a:r>
              <a:rPr lang="en-GB" sz="1200" b="1" dirty="0">
                <a:solidFill>
                  <a:srgbClr val="004288"/>
                </a:solidFill>
                <a:latin typeface="Arial" panose="020B0604020202020204" pitchFamily="34" charset="0"/>
                <a:ea typeface="Calibri" panose="020F0502020204030204" pitchFamily="34" charset="0"/>
                <a:cs typeface="Times New Roman" panose="02020603050405020304" pitchFamily="18" charset="0"/>
              </a:rPr>
              <a:t>All providers and commissioners should be part of one system operating plan and one system control total</a:t>
            </a:r>
          </a:p>
          <a:p>
            <a:pPr marL="342900" lvl="0" indent="-342900">
              <a:lnSpc>
                <a:spcPct val="107000"/>
              </a:lnSpc>
              <a:spcAft>
                <a:spcPts val="0"/>
              </a:spcAft>
              <a:buFont typeface="Wingdings" panose="05000000000000000000" pitchFamily="2" charset="2"/>
              <a:buChar char="ü"/>
            </a:pPr>
            <a:r>
              <a:rPr lang="en-GB" sz="1200" b="1" dirty="0">
                <a:solidFill>
                  <a:srgbClr val="004288"/>
                </a:solidFill>
                <a:latin typeface="Arial" panose="020B0604020202020204" pitchFamily="34" charset="0"/>
                <a:ea typeface="Calibri" panose="020F0502020204030204" pitchFamily="34" charset="0"/>
                <a:cs typeface="Times New Roman" panose="02020603050405020304" pitchFamily="18" charset="0"/>
              </a:rPr>
              <a:t>System control totals will be set for each STP/ICS, based on the sum of all the individual organisational control totals. </a:t>
            </a:r>
          </a:p>
          <a:p>
            <a:pPr marL="342900" lvl="0" indent="-342900">
              <a:lnSpc>
                <a:spcPct val="107000"/>
              </a:lnSpc>
              <a:spcAft>
                <a:spcPts val="0"/>
              </a:spcAft>
              <a:buFont typeface="Wingdings" panose="05000000000000000000" pitchFamily="2" charset="2"/>
              <a:buChar char="ü"/>
            </a:pPr>
            <a:r>
              <a:rPr lang="en-GB" sz="1200" b="1" dirty="0">
                <a:solidFill>
                  <a:srgbClr val="004288"/>
                </a:solidFill>
                <a:latin typeface="Arial" panose="020B0604020202020204" pitchFamily="34" charset="0"/>
                <a:ea typeface="Calibri" panose="020F0502020204030204" pitchFamily="34" charset="0"/>
                <a:cs typeface="Times New Roman" panose="02020603050405020304" pitchFamily="18" charset="0"/>
              </a:rPr>
              <a:t>ICSs will be expected also to link a proportion of their Provider sustainability Fund and any Commissioner sustainability Fund to delivering their system control total </a:t>
            </a:r>
          </a:p>
          <a:p>
            <a:pPr marL="342900" lvl="0" indent="-342900">
              <a:lnSpc>
                <a:spcPct val="107000"/>
              </a:lnSpc>
              <a:spcAft>
                <a:spcPts val="0"/>
              </a:spcAft>
              <a:buFont typeface="Wingdings" panose="05000000000000000000" pitchFamily="2" charset="2"/>
              <a:buChar char="ü"/>
            </a:pPr>
            <a:r>
              <a:rPr lang="en-GB" sz="1200" b="1" dirty="0">
                <a:solidFill>
                  <a:srgbClr val="004288"/>
                </a:solidFill>
                <a:latin typeface="Arial" panose="020B0604020202020204" pitchFamily="34" charset="0"/>
                <a:ea typeface="Calibri" panose="020F0502020204030204" pitchFamily="34" charset="0"/>
                <a:cs typeface="Times New Roman" panose="02020603050405020304" pitchFamily="18" charset="0"/>
              </a:rPr>
              <a:t>STPs will be able to do this if all parties agree to manage their finances in this way and doing so, will be an important marker in judging readiness to develop as an ICS. </a:t>
            </a:r>
          </a:p>
          <a:p>
            <a:pPr marL="342900" lvl="0" indent="-342900">
              <a:lnSpc>
                <a:spcPct val="107000"/>
              </a:lnSpc>
              <a:spcAft>
                <a:spcPts val="0"/>
              </a:spcAft>
              <a:buFont typeface="Wingdings" panose="05000000000000000000" pitchFamily="2" charset="2"/>
              <a:buChar char="ü"/>
            </a:pPr>
            <a:r>
              <a:rPr lang="en-GB" sz="1200" b="1" dirty="0">
                <a:solidFill>
                  <a:srgbClr val="004288"/>
                </a:solidFill>
                <a:latin typeface="Arial" panose="020B0604020202020204" pitchFamily="34" charset="0"/>
                <a:ea typeface="Calibri" panose="020F0502020204030204" pitchFamily="34" charset="0"/>
                <a:cs typeface="Times New Roman" panose="02020603050405020304" pitchFamily="18" charset="0"/>
              </a:rPr>
              <a:t>Full financial framework for ICS’s will follow separately </a:t>
            </a:r>
          </a:p>
        </p:txBody>
      </p:sp>
      <p:sp>
        <p:nvSpPr>
          <p:cNvPr id="19" name="Rectangle 18">
            <a:extLst>
              <a:ext uri="{FF2B5EF4-FFF2-40B4-BE49-F238E27FC236}">
                <a16:creationId xmlns:a16="http://schemas.microsoft.com/office/drawing/2014/main" id="{2A13595A-05BE-4145-9CAE-328747644B5D}"/>
              </a:ext>
            </a:extLst>
          </p:cNvPr>
          <p:cNvSpPr/>
          <p:nvPr/>
        </p:nvSpPr>
        <p:spPr>
          <a:xfrm>
            <a:off x="167777" y="3699231"/>
            <a:ext cx="8476422" cy="373757"/>
          </a:xfrm>
          <a:prstGeom prst="rect">
            <a:avLst/>
          </a:prstGeom>
        </p:spPr>
        <p:txBody>
          <a:bodyPr wrap="square">
            <a:spAutoFit/>
          </a:bodyPr>
          <a:lstStyle/>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Planning expectations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08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4E6A6934-0937-43AF-A26F-74E34DD4A4DE}"/>
              </a:ext>
            </a:extLst>
          </p:cNvPr>
          <p:cNvSpPr txBox="1">
            <a:spLocks/>
          </p:cNvSpPr>
          <p:nvPr/>
        </p:nvSpPr>
        <p:spPr>
          <a:xfrm>
            <a:off x="104898" y="1860827"/>
            <a:ext cx="9039102" cy="4797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Subject to consultation, the uplift in national tariff will be set at 3.8% for 2019/20.</a:t>
            </a:r>
          </a:p>
        </p:txBody>
      </p:sp>
      <p:sp>
        <p:nvSpPr>
          <p:cNvPr id="13" name="Text Placeholder 2">
            <a:extLst>
              <a:ext uri="{FF2B5EF4-FFF2-40B4-BE49-F238E27FC236}">
                <a16:creationId xmlns:a16="http://schemas.microsoft.com/office/drawing/2014/main" id="{D68768E8-066E-4241-825D-2B3869E11845}"/>
              </a:ext>
            </a:extLst>
          </p:cNvPr>
          <p:cNvSpPr txBox="1">
            <a:spLocks/>
          </p:cNvSpPr>
          <p:nvPr/>
        </p:nvSpPr>
        <p:spPr>
          <a:xfrm>
            <a:off x="104898" y="1288583"/>
            <a:ext cx="6930901" cy="4797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Payment reform and national tariff</a:t>
            </a:r>
          </a:p>
        </p:txBody>
      </p:sp>
      <p:sp>
        <p:nvSpPr>
          <p:cNvPr id="9" name="Text Placeholder 2">
            <a:extLst>
              <a:ext uri="{FF2B5EF4-FFF2-40B4-BE49-F238E27FC236}">
                <a16:creationId xmlns:a16="http://schemas.microsoft.com/office/drawing/2014/main" id="{98142887-0123-49DC-AE90-21AD83F44B71}"/>
              </a:ext>
            </a:extLst>
          </p:cNvPr>
          <p:cNvSpPr txBox="1">
            <a:spLocks/>
          </p:cNvSpPr>
          <p:nvPr/>
        </p:nvSpPr>
        <p:spPr>
          <a:xfrm>
            <a:off x="104898" y="2208767"/>
            <a:ext cx="8694545" cy="12276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The cost uplifts include the costs of Agenda for Change pay awards that were paid directly to relevant providers in 2018/19.  </a:t>
            </a:r>
          </a:p>
          <a:p>
            <a:r>
              <a:rPr lang="en-GB" sz="1200" dirty="0"/>
              <a:t>The 3.8% cost uplift is in addition to transfers into national prices from the following; a proportion of the Provider Sustainability Fund, a drop in CQUIN funding to 1.25% and the pensions impact.</a:t>
            </a:r>
          </a:p>
          <a:p>
            <a:r>
              <a:rPr lang="en-GB" sz="1200" dirty="0"/>
              <a:t>The tariff efficiency factor for 2019/20 will be 1.1%. National and local prices will be reduced to cover the costs of the new centralised procurement arrangements.</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endParaRPr lang="en-GB" sz="1200" dirty="0"/>
          </a:p>
          <a:p>
            <a:endParaRPr lang="en-GB" sz="1200" dirty="0"/>
          </a:p>
          <a:p>
            <a:endParaRPr lang="en-GB" sz="1200" dirty="0"/>
          </a:p>
        </p:txBody>
      </p:sp>
      <p:sp>
        <p:nvSpPr>
          <p:cNvPr id="7" name="Text Placeholder 2">
            <a:extLst>
              <a:ext uri="{FF2B5EF4-FFF2-40B4-BE49-F238E27FC236}">
                <a16:creationId xmlns:a16="http://schemas.microsoft.com/office/drawing/2014/main" id="{7DE4556A-DD17-4DF0-A706-D496C572A440}"/>
              </a:ext>
            </a:extLst>
          </p:cNvPr>
          <p:cNvSpPr txBox="1">
            <a:spLocks/>
          </p:cNvSpPr>
          <p:nvPr/>
        </p:nvSpPr>
        <p:spPr>
          <a:xfrm>
            <a:off x="131962" y="3487553"/>
            <a:ext cx="8880076" cy="18931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A new default approach for payment of CCG commissioned emergency care activity, where the expected annual value of a CCG’s emergency activity with a provider is above £10m.</a:t>
            </a:r>
          </a:p>
          <a:p>
            <a:r>
              <a:rPr lang="en-GB" sz="1200" dirty="0"/>
              <a:t>The ‘blended payment’ model will cover non-elective admissions, A&amp;E attendances and ambulatory/same day emergency care, and comprise two elements: </a:t>
            </a:r>
          </a:p>
          <a:p>
            <a:pPr lvl="1">
              <a:buFont typeface="Courier New" panose="02070309020205020404" pitchFamily="49" charset="0"/>
              <a:buChar char="o"/>
            </a:pPr>
            <a:r>
              <a:rPr lang="en-GB" sz="1200" dirty="0"/>
              <a:t>a fixed element based on locally agreed planned activity levels; </a:t>
            </a:r>
          </a:p>
          <a:p>
            <a:pPr lvl="1">
              <a:buFont typeface="Courier New" panose="02070309020205020404" pitchFamily="49" charset="0"/>
              <a:buChar char="o"/>
            </a:pPr>
            <a:r>
              <a:rPr lang="en-GB" sz="1200" dirty="0"/>
              <a:t>a variable element, set at 20% of tariff prices. </a:t>
            </a:r>
          </a:p>
          <a:p>
            <a:r>
              <a:rPr lang="en-GB" sz="1200" dirty="0"/>
              <a:t>The marginal rate emergency tariff (MRET) and the 30-day readmission rule will be abolished as national rules for 2019/20, on a financially neutral basis between providers and commissioners. </a:t>
            </a:r>
          </a:p>
        </p:txBody>
      </p:sp>
      <p:sp>
        <p:nvSpPr>
          <p:cNvPr id="8" name="Text Placeholder 2">
            <a:extLst>
              <a:ext uri="{FF2B5EF4-FFF2-40B4-BE49-F238E27FC236}">
                <a16:creationId xmlns:a16="http://schemas.microsoft.com/office/drawing/2014/main" id="{52842A2D-CBA8-421C-BA12-FDFAC80D3FE9}"/>
              </a:ext>
            </a:extLst>
          </p:cNvPr>
          <p:cNvSpPr txBox="1">
            <a:spLocks/>
          </p:cNvSpPr>
          <p:nvPr/>
        </p:nvSpPr>
        <p:spPr>
          <a:xfrm>
            <a:off x="131962" y="5748636"/>
            <a:ext cx="8880076" cy="12363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The MFF will be updated for 2019/20. </a:t>
            </a:r>
          </a:p>
          <a:p>
            <a:r>
              <a:rPr lang="en-GB" sz="1200" dirty="0"/>
              <a:t>Its expected that this will be a significant change in income for some providers, so it will be implemented over five years and  revenue impact will be reflected in provider control totals for 2019/20.</a:t>
            </a:r>
          </a:p>
        </p:txBody>
      </p:sp>
    </p:spTree>
    <p:extLst>
      <p:ext uri="{BB962C8B-B14F-4D97-AF65-F5344CB8AC3E}">
        <p14:creationId xmlns:p14="http://schemas.microsoft.com/office/powerpoint/2010/main" val="3529299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4E6A6934-0937-43AF-A26F-74E34DD4A4DE}"/>
              </a:ext>
            </a:extLst>
          </p:cNvPr>
          <p:cNvSpPr txBox="1">
            <a:spLocks/>
          </p:cNvSpPr>
          <p:nvPr/>
        </p:nvSpPr>
        <p:spPr>
          <a:xfrm>
            <a:off x="135467" y="1873820"/>
            <a:ext cx="9039102" cy="7558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2019/20 set to be the first year of a re-set of the financial framework for NHS providers, which  encourage system working and build towards the removal of financial control totals from 2020/21.</a:t>
            </a:r>
          </a:p>
          <a:p>
            <a:pPr marL="0" indent="0">
              <a:buFont typeface="Arial" panose="020B0604020202020204" pitchFamily="34" charset="0"/>
              <a:buNone/>
            </a:pPr>
            <a:endParaRPr lang="en-GB" sz="1800" dirty="0"/>
          </a:p>
        </p:txBody>
      </p:sp>
      <p:sp>
        <p:nvSpPr>
          <p:cNvPr id="13" name="Text Placeholder 2">
            <a:extLst>
              <a:ext uri="{FF2B5EF4-FFF2-40B4-BE49-F238E27FC236}">
                <a16:creationId xmlns:a16="http://schemas.microsoft.com/office/drawing/2014/main" id="{D68768E8-066E-4241-825D-2B3869E11845}"/>
              </a:ext>
            </a:extLst>
          </p:cNvPr>
          <p:cNvSpPr txBox="1">
            <a:spLocks/>
          </p:cNvSpPr>
          <p:nvPr/>
        </p:nvSpPr>
        <p:spPr>
          <a:xfrm>
            <a:off x="104899" y="1288583"/>
            <a:ext cx="6313154" cy="4797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Financial Framework for providers</a:t>
            </a:r>
          </a:p>
        </p:txBody>
      </p:sp>
      <p:sp>
        <p:nvSpPr>
          <p:cNvPr id="9" name="Text Placeholder 2">
            <a:extLst>
              <a:ext uri="{FF2B5EF4-FFF2-40B4-BE49-F238E27FC236}">
                <a16:creationId xmlns:a16="http://schemas.microsoft.com/office/drawing/2014/main" id="{98142887-0123-49DC-AE90-21AD83F44B71}"/>
              </a:ext>
            </a:extLst>
          </p:cNvPr>
          <p:cNvSpPr txBox="1">
            <a:spLocks/>
          </p:cNvSpPr>
          <p:nvPr/>
        </p:nvSpPr>
        <p:spPr>
          <a:xfrm>
            <a:off x="135467" y="2735099"/>
            <a:ext cx="8873066" cy="24133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t>Summary of actions in 2019/20 </a:t>
            </a:r>
          </a:p>
          <a:p>
            <a:r>
              <a:rPr lang="en-GB" sz="1200" dirty="0"/>
              <a:t>taking steps to reduce the difference between national costs and prices including a £1bn transfer from the Provider sustainability fund  </a:t>
            </a:r>
          </a:p>
          <a:p>
            <a:r>
              <a:rPr lang="en-GB" sz="1200" dirty="0"/>
              <a:t>simplifying urgent care payment arrangements,  </a:t>
            </a:r>
          </a:p>
          <a:p>
            <a:r>
              <a:rPr lang="en-GB" sz="1200" dirty="0"/>
              <a:t>rebasing control totals for all providers </a:t>
            </a:r>
          </a:p>
          <a:p>
            <a:r>
              <a:rPr lang="en-GB" sz="1200" dirty="0"/>
              <a:t>creating a new £1.05bn FRF fund to support the sustainability of essential NHS services</a:t>
            </a:r>
          </a:p>
          <a:p>
            <a:r>
              <a:rPr lang="en-GB" sz="1200" dirty="0"/>
              <a:t>working with the Department of Health and Social Care to reform the capital and cash flow</a:t>
            </a:r>
          </a:p>
          <a:p>
            <a:r>
              <a:rPr lang="en-GB" sz="1200" dirty="0"/>
              <a:t>setting stretching, but achievable, tariff efficiency requirements of 1.1%, a material reduction in the tariff efficiency from 2% since 2016/17. </a:t>
            </a:r>
          </a:p>
          <a:p>
            <a:endParaRPr lang="en-GB" sz="1200" dirty="0"/>
          </a:p>
        </p:txBody>
      </p:sp>
      <p:sp>
        <p:nvSpPr>
          <p:cNvPr id="7" name="Text Placeholder 2">
            <a:extLst>
              <a:ext uri="{FF2B5EF4-FFF2-40B4-BE49-F238E27FC236}">
                <a16:creationId xmlns:a16="http://schemas.microsoft.com/office/drawing/2014/main" id="{7DE4556A-DD17-4DF0-A706-D496C572A440}"/>
              </a:ext>
            </a:extLst>
          </p:cNvPr>
          <p:cNvSpPr txBox="1">
            <a:spLocks/>
          </p:cNvSpPr>
          <p:nvPr/>
        </p:nvSpPr>
        <p:spPr>
          <a:xfrm>
            <a:off x="104898" y="5148467"/>
            <a:ext cx="8903635" cy="14849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1" dirty="0"/>
              <a:t>Reforming the Provider Sustainability Fund (PSF), with £1bn transferring into urgent and emergency care prices and the £200m targeted element of the PSF transferring into a financial recovery fund, reducing the value of the PSF from £2.45bn in 2018/19 to £1.25bn in 2019/20.</a:t>
            </a:r>
          </a:p>
        </p:txBody>
      </p:sp>
    </p:spTree>
    <p:extLst>
      <p:ext uri="{BB962C8B-B14F-4D97-AF65-F5344CB8AC3E}">
        <p14:creationId xmlns:p14="http://schemas.microsoft.com/office/powerpoint/2010/main" val="256950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4E6A6934-0937-43AF-A26F-74E34DD4A4DE}"/>
              </a:ext>
            </a:extLst>
          </p:cNvPr>
          <p:cNvSpPr txBox="1">
            <a:spLocks/>
          </p:cNvSpPr>
          <p:nvPr/>
        </p:nvSpPr>
        <p:spPr>
          <a:xfrm>
            <a:off x="104899" y="1954070"/>
            <a:ext cx="8421936" cy="755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In 2019/20 there will be a new Financial Recovery Fund (FRF) initially of £1.05bn, including £200m transferred from Provider Sustainability Fund. </a:t>
            </a:r>
          </a:p>
        </p:txBody>
      </p:sp>
      <p:sp>
        <p:nvSpPr>
          <p:cNvPr id="13" name="Text Placeholder 2">
            <a:extLst>
              <a:ext uri="{FF2B5EF4-FFF2-40B4-BE49-F238E27FC236}">
                <a16:creationId xmlns:a16="http://schemas.microsoft.com/office/drawing/2014/main" id="{D68768E8-066E-4241-825D-2B3869E11845}"/>
              </a:ext>
            </a:extLst>
          </p:cNvPr>
          <p:cNvSpPr txBox="1">
            <a:spLocks/>
          </p:cNvSpPr>
          <p:nvPr/>
        </p:nvSpPr>
        <p:spPr>
          <a:xfrm>
            <a:off x="104899" y="1288583"/>
            <a:ext cx="5906434" cy="4797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Financial Recovery Fund  </a:t>
            </a:r>
            <a:endParaRPr lang="en-GB" dirty="0"/>
          </a:p>
          <a:p>
            <a:pPr marL="0" indent="0">
              <a:buFont typeface="Arial" panose="020B0604020202020204" pitchFamily="34" charset="0"/>
              <a:buNone/>
            </a:pPr>
            <a:endParaRPr lang="en-GB" b="1" dirty="0"/>
          </a:p>
        </p:txBody>
      </p:sp>
      <p:sp>
        <p:nvSpPr>
          <p:cNvPr id="9" name="Text Placeholder 2">
            <a:extLst>
              <a:ext uri="{FF2B5EF4-FFF2-40B4-BE49-F238E27FC236}">
                <a16:creationId xmlns:a16="http://schemas.microsoft.com/office/drawing/2014/main" id="{98142887-0123-49DC-AE90-21AD83F44B71}"/>
              </a:ext>
            </a:extLst>
          </p:cNvPr>
          <p:cNvSpPr txBox="1">
            <a:spLocks/>
          </p:cNvSpPr>
          <p:nvPr/>
        </p:nvSpPr>
        <p:spPr>
          <a:xfrm>
            <a:off x="104899" y="2444900"/>
            <a:ext cx="8669135" cy="14351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From 2020/21 the fund can only be accessed by those trusts in deficit where they have an agreed financial recovery plan in place.</a:t>
            </a:r>
          </a:p>
          <a:p>
            <a:r>
              <a:rPr lang="en-GB" sz="1200" dirty="0"/>
              <a:t>It is expected that the number of trusts in deficit will reduce in 2019/20 more than halve, and by 2023/24 it is expected that no trusts will be reporting a deficit. The size of the FRF will  reduce over time.</a:t>
            </a:r>
          </a:p>
          <a:p>
            <a:r>
              <a:rPr lang="en-GB" sz="1200" dirty="0"/>
              <a:t>The stated ambition is that FRF will mean the end of the control total regime and associated PSF for all trusts from 2020/21. The remaining PSF funds will be transferred to increase the value of the FRF from 2020/21.</a:t>
            </a:r>
          </a:p>
          <a:p>
            <a:endParaRPr lang="en-GB" sz="1200" dirty="0"/>
          </a:p>
        </p:txBody>
      </p:sp>
    </p:spTree>
    <p:extLst>
      <p:ext uri="{BB962C8B-B14F-4D97-AF65-F5344CB8AC3E}">
        <p14:creationId xmlns:p14="http://schemas.microsoft.com/office/powerpoint/2010/main" val="2850239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D68768E8-066E-4241-825D-2B3869E11845}"/>
              </a:ext>
            </a:extLst>
          </p:cNvPr>
          <p:cNvSpPr txBox="1">
            <a:spLocks/>
          </p:cNvSpPr>
          <p:nvPr/>
        </p:nvSpPr>
        <p:spPr>
          <a:xfrm>
            <a:off x="104899" y="1288583"/>
            <a:ext cx="5906434" cy="4797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Financial framework for CCGs</a:t>
            </a:r>
          </a:p>
        </p:txBody>
      </p:sp>
      <p:sp>
        <p:nvSpPr>
          <p:cNvPr id="9" name="Text Placeholder 2">
            <a:extLst>
              <a:ext uri="{FF2B5EF4-FFF2-40B4-BE49-F238E27FC236}">
                <a16:creationId xmlns:a16="http://schemas.microsoft.com/office/drawing/2014/main" id="{98142887-0123-49DC-AE90-21AD83F44B71}"/>
              </a:ext>
            </a:extLst>
          </p:cNvPr>
          <p:cNvSpPr txBox="1">
            <a:spLocks/>
          </p:cNvSpPr>
          <p:nvPr/>
        </p:nvSpPr>
        <p:spPr>
          <a:xfrm>
            <a:off x="104899" y="1932031"/>
            <a:ext cx="9158371" cy="14969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Allocations are supposed to ensure CCGs are able to meet commitments to the mental health investment standard, and increase investment in primary medical and community services, sufficient to meet the Long Term Plan commitments. </a:t>
            </a:r>
          </a:p>
          <a:p>
            <a:r>
              <a:rPr lang="en-GB" sz="1200" dirty="0"/>
              <a:t>Any CCG that is overspending in 2018/19 will be expected to improve its in-year financial performance; those with longer standing and/or larger cumulative deficits will be set a more accelerated recovery trajectory.  </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endParaRPr lang="en-GB" sz="1200" dirty="0"/>
          </a:p>
          <a:p>
            <a:endParaRPr lang="en-GB" sz="1200" dirty="0"/>
          </a:p>
          <a:p>
            <a:endParaRPr lang="en-GB" sz="1200" dirty="0"/>
          </a:p>
        </p:txBody>
      </p:sp>
      <p:sp>
        <p:nvSpPr>
          <p:cNvPr id="7" name="Text Placeholder 2">
            <a:extLst>
              <a:ext uri="{FF2B5EF4-FFF2-40B4-BE49-F238E27FC236}">
                <a16:creationId xmlns:a16="http://schemas.microsoft.com/office/drawing/2014/main" id="{7DE4556A-DD17-4DF0-A706-D496C572A440}"/>
              </a:ext>
            </a:extLst>
          </p:cNvPr>
          <p:cNvSpPr txBox="1">
            <a:spLocks/>
          </p:cNvSpPr>
          <p:nvPr/>
        </p:nvSpPr>
        <p:spPr>
          <a:xfrm>
            <a:off x="104899" y="2885661"/>
            <a:ext cx="8907574" cy="23053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CCGs are asked to deliver a 20% real terms reduction against their 2017/18 running cost allocation in 2020/21, adjusted for the recent pay award. This is their contribution to the overall £700m administrative savings requirement for commissioners and providers by 2023/24.</a:t>
            </a:r>
          </a:p>
          <a:p>
            <a:r>
              <a:rPr lang="en-GB" sz="1200" dirty="0"/>
              <a:t>CCGs must continue to increase investment in mental health services, in line with the Mental Health Investment Standard (MHIS). </a:t>
            </a:r>
          </a:p>
          <a:p>
            <a:r>
              <a:rPr lang="en-GB" sz="1200" dirty="0"/>
              <a:t>For 2019/20 the standard requires CCGs to increase spend by at least their overall programme allocation growth plus an additional percentage increment to reflect the additional mental health funding included in CCG allocations for 2019/20. A</a:t>
            </a:r>
          </a:p>
        </p:txBody>
      </p:sp>
      <p:sp>
        <p:nvSpPr>
          <p:cNvPr id="6" name="Text Placeholder 2">
            <a:extLst>
              <a:ext uri="{FF2B5EF4-FFF2-40B4-BE49-F238E27FC236}">
                <a16:creationId xmlns:a16="http://schemas.microsoft.com/office/drawing/2014/main" id="{5FECA18F-C392-48B5-BAB2-097A713F5445}"/>
              </a:ext>
            </a:extLst>
          </p:cNvPr>
          <p:cNvSpPr txBox="1">
            <a:spLocks/>
          </p:cNvSpPr>
          <p:nvPr/>
        </p:nvSpPr>
        <p:spPr>
          <a:xfrm>
            <a:off x="135466" y="5191012"/>
            <a:ext cx="8903635" cy="14663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200" dirty="0"/>
              <a:t>In 2019/20 additional funding continues to increase in allocations to CCGs. This funding is for transformation and expansion of services, as outlined in Implementing the Mental Health Forward View (‘the implementation plan’).  </a:t>
            </a:r>
          </a:p>
          <a:p>
            <a:pPr>
              <a:lnSpc>
                <a:spcPct val="100000"/>
              </a:lnSpc>
            </a:pPr>
            <a:r>
              <a:rPr lang="en-GB" sz="1200" dirty="0"/>
              <a:t>In 2019/20 Long term Plan funding for mental health will start to flow into CCG baselines and they must, in association with STPs and ICSs, commission services that deliver improved services set out in the plan such as community mental health teams for people with Severe Mental Illness (SMI), enhanced crisis services for adults and for children and young people, and perinatal mental health services.</a:t>
            </a:r>
          </a:p>
        </p:txBody>
      </p:sp>
      <p:sp>
        <p:nvSpPr>
          <p:cNvPr id="8" name="Text Placeholder 2">
            <a:extLst>
              <a:ext uri="{FF2B5EF4-FFF2-40B4-BE49-F238E27FC236}">
                <a16:creationId xmlns:a16="http://schemas.microsoft.com/office/drawing/2014/main" id="{D0160396-257C-4716-844C-E44DBBDD7CE7}"/>
              </a:ext>
            </a:extLst>
          </p:cNvPr>
          <p:cNvSpPr txBox="1">
            <a:spLocks/>
          </p:cNvSpPr>
          <p:nvPr/>
        </p:nvSpPr>
        <p:spPr>
          <a:xfrm>
            <a:off x="104899" y="4565349"/>
            <a:ext cx="5906434" cy="4797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Mental Health Investment</a:t>
            </a:r>
          </a:p>
        </p:txBody>
      </p:sp>
    </p:spTree>
    <p:extLst>
      <p:ext uri="{BB962C8B-B14F-4D97-AF65-F5344CB8AC3E}">
        <p14:creationId xmlns:p14="http://schemas.microsoft.com/office/powerpoint/2010/main" val="296378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76858118-2D9D-464D-84FE-64118DF3470D}"/>
              </a:ext>
            </a:extLst>
          </p:cNvPr>
          <p:cNvSpPr txBox="1">
            <a:spLocks/>
          </p:cNvSpPr>
          <p:nvPr/>
        </p:nvSpPr>
        <p:spPr>
          <a:xfrm>
            <a:off x="104898" y="1422854"/>
            <a:ext cx="6589199" cy="4797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Underlying Financial Assumptions</a:t>
            </a:r>
          </a:p>
        </p:txBody>
      </p:sp>
      <p:sp>
        <p:nvSpPr>
          <p:cNvPr id="8" name="Text Placeholder 2">
            <a:extLst>
              <a:ext uri="{FF2B5EF4-FFF2-40B4-BE49-F238E27FC236}">
                <a16:creationId xmlns:a16="http://schemas.microsoft.com/office/drawing/2014/main" id="{5E929049-04AF-42CD-8AAD-435357970FDC}"/>
              </a:ext>
            </a:extLst>
          </p:cNvPr>
          <p:cNvSpPr txBox="1">
            <a:spLocks/>
          </p:cNvSpPr>
          <p:nvPr/>
        </p:nvSpPr>
        <p:spPr>
          <a:xfrm>
            <a:off x="216351" y="2039374"/>
            <a:ext cx="8711298" cy="30147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33400" indent="-261938"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The minimum efficiency ask of the NHS in the next five years is 1.1% per year.</a:t>
            </a:r>
          </a:p>
          <a:p>
            <a:r>
              <a:rPr lang="en-GB" sz="1200" dirty="0"/>
              <a:t>Systems should work together to support the improvement of the NHS estate, by developing local estates strategies that include delivery of agreed surplus land disposal ambitions across all STP and ICS areas.  </a:t>
            </a:r>
          </a:p>
          <a:p>
            <a:r>
              <a:rPr lang="en-GB" sz="1200" dirty="0"/>
              <a:t>Work across the STPs/ICSs to develop proposals to transform outpatient services by introducing digitally-enabled operating models to substantially reduce the number of patient visits in line with the goal of reducing the number of outpatient visits by a third over the next five years.</a:t>
            </a:r>
          </a:p>
          <a:p>
            <a:r>
              <a:rPr lang="en-GB" sz="1200" dirty="0"/>
              <a:t>Address variation and improve care in at least one additional pathway outside of the national priority initiatives.  </a:t>
            </a:r>
          </a:p>
          <a:p>
            <a:r>
              <a:rPr lang="en-GB" sz="1200" dirty="0"/>
              <a:t>Efficiency savings are expected to be achieved  by enabling greater staff productivity, including through investment in new digital technology and wider infrastructure and through transformative models of delivering services to patients. </a:t>
            </a:r>
          </a:p>
          <a:p>
            <a:endParaRPr lang="en-GB" sz="1200" dirty="0"/>
          </a:p>
          <a:p>
            <a:endParaRPr lang="en-GB" sz="1200" dirty="0"/>
          </a:p>
          <a:p>
            <a:endParaRPr lang="en-GB" sz="1200" dirty="0"/>
          </a:p>
        </p:txBody>
      </p:sp>
    </p:spTree>
    <p:extLst>
      <p:ext uri="{BB962C8B-B14F-4D97-AF65-F5344CB8AC3E}">
        <p14:creationId xmlns:p14="http://schemas.microsoft.com/office/powerpoint/2010/main" val="2160514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d Presentation June 2014" id="{FE4CC360-4CC7-4ED1-9842-151DFDA9A614}" vid="{AB00E6F6-6CA5-4F8C-B88D-A690ADD3B88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partment xmlns="36bbd719-ce6f-4746-83fa-6ba5446049bf">Communications</Department>
    <Doc_x0020_type xmlns="36bbd719-ce6f-4746-83fa-6ba5446049bf">Template</Doc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BBD1DB2824BA4E878BEE3158D35346" ma:contentTypeVersion="8" ma:contentTypeDescription="Create a new document." ma:contentTypeScope="" ma:versionID="1562bef520cbb20feeca2d1e807db79e">
  <xsd:schema xmlns:xsd="http://www.w3.org/2001/XMLSchema" xmlns:xs="http://www.w3.org/2001/XMLSchema" xmlns:p="http://schemas.microsoft.com/office/2006/metadata/properties" xmlns:ns2="36bbd719-ce6f-4746-83fa-6ba5446049bf" xmlns:ns3="7aafbdcf-4263-4167-a047-0652ef597cf8" targetNamespace="http://schemas.microsoft.com/office/2006/metadata/properties" ma:root="true" ma:fieldsID="5d7ca4757b0065721d8e179cd294c032" ns2:_="" ns3:_="">
    <xsd:import namespace="36bbd719-ce6f-4746-83fa-6ba5446049bf"/>
    <xsd:import namespace="7aafbdcf-4263-4167-a047-0652ef597c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Doc_x0020_type"/>
                <xsd:element ref="ns2:Department"/>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bbd719-ce6f-4746-83fa-6ba5446049b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Doc_x0020_type" ma:index="12" ma:displayName="Doc type" ma:internalName="Doc_x0020_type">
      <xsd:simpleType>
        <xsd:restriction base="dms:Choice">
          <xsd:enumeration value="N/A"/>
          <xsd:enumeration value="Form"/>
          <xsd:enumeration value="Policy"/>
          <xsd:enumeration value="Job description"/>
          <xsd:enumeration value="Statistics"/>
          <xsd:enumeration value="Meeting minutes"/>
          <xsd:enumeration value="Guidance notes"/>
          <xsd:enumeration value="Template"/>
          <xsd:enumeration value="Newsletter"/>
          <xsd:enumeration value="Structure chart"/>
        </xsd:restriction>
      </xsd:simpleType>
    </xsd:element>
    <xsd:element name="Department" ma:index="13" ma:displayName="Department" ma:internalName="Department">
      <xsd:simpleType>
        <xsd:restriction base="dms:Choice">
          <xsd:enumeration value="Communications"/>
          <xsd:enumeration value="Corporate office"/>
          <xsd:enumeration value="CRM"/>
          <xsd:enumeration value="Digital"/>
          <xsd:enumeration value="Finance"/>
          <xsd:enumeration value="Human resources"/>
          <xsd:enumeration value="IT"/>
          <xsd:enumeration value="Legal"/>
          <xsd:enumeration value="Office management"/>
          <xsd:enumeration value="Publishing and editorial"/>
          <xsd:enumeration value="Staff forum"/>
        </xsd:restriction>
      </xsd:simpleType>
    </xsd:element>
  </xsd:schema>
  <xsd:schema xmlns:xsd="http://www.w3.org/2001/XMLSchema" xmlns:xs="http://www.w3.org/2001/XMLSchema" xmlns:dms="http://schemas.microsoft.com/office/2006/documentManagement/types" xmlns:pc="http://schemas.microsoft.com/office/infopath/2007/PartnerControls" targetNamespace="7aafbdcf-4263-4167-a047-0652ef597cf8"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EF5138-F169-4B66-983B-B21B9BEA2EED}">
  <ds:schemaRefs>
    <ds:schemaRef ds:uri="http://schemas.microsoft.com/office/2006/documentManagement/types"/>
    <ds:schemaRef ds:uri="7aafbdcf-4263-4167-a047-0652ef597cf8"/>
    <ds:schemaRef ds:uri="http://purl.org/dc/elements/1.1/"/>
    <ds:schemaRef ds:uri="http://schemas.microsoft.com/office/2006/metadata/properties"/>
    <ds:schemaRef ds:uri="36bbd719-ce6f-4746-83fa-6ba5446049bf"/>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0BE6044-1F83-4456-ABD8-5F83CD4EFC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bbd719-ce6f-4746-83fa-6ba5446049bf"/>
    <ds:schemaRef ds:uri="7aafbdcf-4263-4167-a047-0652ef597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2D73C9-E0A7-4BCA-9DFB-FC909FB791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NHSC PowerPoint slides</Template>
  <TotalTime>1367</TotalTime>
  <Words>2570</Words>
  <Application>Microsoft Office PowerPoint</Application>
  <PresentationFormat>On-screen Show (4:3)</PresentationFormat>
  <Paragraphs>230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Confederation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Okunnu</dc:creator>
  <cp:lastModifiedBy>Matthew Macnair-Smith</cp:lastModifiedBy>
  <cp:revision>106</cp:revision>
  <cp:lastPrinted>2019-01-11T14:11:15Z</cp:lastPrinted>
  <dcterms:created xsi:type="dcterms:W3CDTF">2018-05-23T09:42:20Z</dcterms:created>
  <dcterms:modified xsi:type="dcterms:W3CDTF">2019-01-11T16:18:54Z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0x01010036BBD1DB2824BA4E878BEE3158D35346</vt:lpwstr>
  </property>
  <property fmtid="{D5CDD505-2E9C-101B-9397-08002B2CF9AE}" pid="3" name="Department">
    <vt:lpwstr>;#Communications;#</vt:lpwstr>
  </property>
  <property fmtid="{D5CDD505-2E9C-101B-9397-08002B2CF9AE}" pid="4" name="Document type">
    <vt:lpwstr>;#Template;#</vt:lpwstr>
  </property>
</Properties>
</file>