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9"/>
  </p:notesMasterIdLst>
  <p:sldIdLst>
    <p:sldId id="256" r:id="rId5"/>
    <p:sldId id="257" r:id="rId6"/>
    <p:sldId id="258" r:id="rId7"/>
    <p:sldId id="310" r:id="rId8"/>
    <p:sldId id="313" r:id="rId9"/>
    <p:sldId id="314" r:id="rId10"/>
    <p:sldId id="316" r:id="rId11"/>
    <p:sldId id="322" r:id="rId12"/>
    <p:sldId id="317" r:id="rId13"/>
    <p:sldId id="318" r:id="rId14"/>
    <p:sldId id="327" r:id="rId15"/>
    <p:sldId id="319" r:id="rId16"/>
    <p:sldId id="321" r:id="rId17"/>
    <p:sldId id="328" r:id="rId18"/>
    <p:sldId id="281" r:id="rId19"/>
    <p:sldId id="329" r:id="rId20"/>
    <p:sldId id="320" r:id="rId21"/>
    <p:sldId id="315" r:id="rId22"/>
    <p:sldId id="330" r:id="rId23"/>
    <p:sldId id="307" r:id="rId24"/>
    <p:sldId id="325" r:id="rId25"/>
    <p:sldId id="332" r:id="rId26"/>
    <p:sldId id="331" r:id="rId27"/>
    <p:sldId id="333" r:id="rId28"/>
  </p:sldIdLst>
  <p:sldSz cx="7559675" cy="10691813"/>
  <p:notesSz cx="7559675" cy="10691813"/>
  <p:embeddedFontLst>
    <p:embeddedFont>
      <p:font typeface="Poppins" panose="00000500000000000000" pitchFamily="2" charset="0"/>
      <p:regular r:id="rId30"/>
      <p:bold r:id="rId31"/>
      <p:italic r:id="rId32"/>
      <p:boldItalic r:id="rId33"/>
    </p:embeddedFont>
    <p:embeddedFont>
      <p:font typeface="Poppins SemiBold" panose="000007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381">
          <p15:clr>
            <a:srgbClr val="A4A3A4"/>
          </p15:clr>
        </p15:guide>
        <p15:guide id="2" pos="189">
          <p15:clr>
            <a:srgbClr val="9AA0A6"/>
          </p15:clr>
        </p15:guide>
        <p15:guide id="3" pos="4574">
          <p15:clr>
            <a:srgbClr val="9AA0A6"/>
          </p15:clr>
        </p15:guide>
        <p15:guide id="4" orient="horz" pos="170">
          <p15:clr>
            <a:srgbClr val="9AA0A6"/>
          </p15:clr>
        </p15:guide>
        <p15:guide id="5" orient="horz" pos="3368">
          <p15:clr>
            <a:srgbClr val="9AA0A6"/>
          </p15:clr>
        </p15:guide>
        <p15:guide id="6" orient="horz" pos="656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99E"/>
    <a:srgbClr val="26CCB8"/>
    <a:srgbClr val="D0F5F1"/>
    <a:srgbClr val="E1E8EC"/>
    <a:srgbClr val="E7EEEF"/>
    <a:srgbClr val="77E5D8"/>
    <a:srgbClr val="A4EEE5"/>
    <a:srgbClr val="C6C6C6"/>
    <a:srgbClr val="177276"/>
    <a:srgbClr val="E7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EEC908-81A0-471F-91EC-26001181031D}">
  <a:tblStyle styleId="{5DEEC908-81A0-471F-91EC-260011810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A5C566-3B19-497E-93BB-EA56871BEAC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38" d="100"/>
          <a:sy n="38" d="100"/>
        </p:scale>
        <p:origin x="2580" y="52"/>
      </p:cViewPr>
      <p:guideLst>
        <p:guide pos="2381"/>
        <p:guide pos="189"/>
        <p:guide pos="4574"/>
        <p:guide orient="horz" pos="170"/>
        <p:guide orient="horz" pos="3368"/>
        <p:guide orient="horz" pos="65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14"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e5047c927_0_1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e5047c92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324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48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353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113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1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28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0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986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58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dfe6cbf932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dfe6cbf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c2bec0e4a_0_9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c2bec0e4a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064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194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A320D7E2-2155-16E1-2D71-F9A4E3536549}"/>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83499578-2393-D400-4616-EAC6AE5C5999}"/>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88B340E9-D863-6EC5-E08A-A3E91C0ACA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11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e8018884b_0_3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FCC678A-767A-E677-C448-F6531C76870F}"/>
            </a:ext>
          </a:extLst>
        </p:cNvPr>
        <p:cNvGrpSpPr/>
        <p:nvPr/>
      </p:nvGrpSpPr>
      <p:grpSpPr>
        <a:xfrm>
          <a:off x="0" y="0"/>
          <a:ext cx="0" cy="0"/>
          <a:chOff x="0" y="0"/>
          <a:chExt cx="0" cy="0"/>
        </a:xfrm>
      </p:grpSpPr>
      <p:sp>
        <p:nvSpPr>
          <p:cNvPr id="71" name="Google Shape;71;g14e8018884b_0_395:notes">
            <a:extLst>
              <a:ext uri="{FF2B5EF4-FFF2-40B4-BE49-F238E27FC236}">
                <a16:creationId xmlns:a16="http://schemas.microsoft.com/office/drawing/2014/main" id="{9051AA52-B8BD-AB43-637E-B28EF0031D2D}"/>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a:extLst>
              <a:ext uri="{FF2B5EF4-FFF2-40B4-BE49-F238E27FC236}">
                <a16:creationId xmlns:a16="http://schemas.microsoft.com/office/drawing/2014/main" id="{26E2E5CC-65D4-655E-5473-772EB1565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8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62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218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88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845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71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257705" y="2395696"/>
            <a:ext cx="7044600" cy="71016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257705"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3995291"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5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257705" y="2395696"/>
            <a:ext cx="7044600" cy="71016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amazon.co.uk/Leading-Change-New-Preface-Author/dp/1422186431/ref=asc_df_1422186431/?tag=googshopuk-21&amp;linkCode=df0&amp;hvadid=310737150369&amp;hvpos=&amp;hvnetw=g&amp;hvrand=6999681989815568659&amp;hvpone=&amp;hvptwo=&amp;hvqmt=&amp;hvdev=c&amp;hvdvcmdl=&amp;hvlocint=&amp;hvlocphy=1006941&amp;hvtargid=pla-404766147559&amp;psc=1&amp;mcid=37a91f28c9d634519e3364ac3149db73&amp;th=1&amp;psc=1" TargetMode="External"/><Relationship Id="rId13" Type="http://schemas.openxmlformats.org/officeDocument/2006/relationships/hyperlink" Target="https://www.amazon.co.uk/Emotional-Intelligence-Anniversary-Daniel-Goleman/dp/1526633620/ref=sr_1_3?crid=BL4ASG0ZYC0K&amp;dib=eyJ2IjoiMSJ9.2AMSGRXt6JAWlEmvccdCsycXScUyXoqkxxOvk2awxdWM0qdGaKdT9ioJdW_rPISMyteecZwvB6oUup91LuK418Zo3hFGE03NP_WQzw1nYC34-Q7BVfdGqvxn1SiMHcIep3gMUbYIVHCjPLPd-6QjFn2rdTHP4-nhdqse-rOq9Eixhz3oLqzGjXdqxZ340sS-yS2oX-gd6pQXtXGDp-xx4P1QWRIw0MhkCIEceMHbSko._BAqLkMsz_v0t6MO3QZIRjtVdILtqaFPd7HpyaXsOQc&amp;dib_tag=se&amp;keywords=daniel+goleman&amp;qid=1714133820&amp;s=books&amp;sprefix=daniel+goldman%2Cstripbooks%2C77&amp;sr=1-3" TargetMode="External"/><Relationship Id="rId18" Type="http://schemas.openxmlformats.org/officeDocument/2006/relationships/hyperlink" Target="https://www.ted.com/talks/peter_nieminen_changing_trends_in_healthcare" TargetMode="External"/><Relationship Id="rId3" Type="http://schemas.openxmlformats.org/officeDocument/2006/relationships/hyperlink" Target="https://www.amazon.co.uk/Start-Why-Leaders-Inspire-Everyone/dp/0241958229" TargetMode="External"/><Relationship Id="rId7" Type="http://schemas.openxmlformats.org/officeDocument/2006/relationships/hyperlink" Target="https://www.amazon.co.uk/Chimp-Paradox-Management-Programme-Confidence/dp/009193558X/ref=asc_df_009193558X/?tag=googshopuk-21&amp;linkCode=df0&amp;hvadid=310856639426&amp;hvpos=&amp;hvnetw=g&amp;hvrand=8724733537973867230&amp;hvpone=&amp;hvptwo=&amp;hvqmt=&amp;hvdev=c&amp;hvdvcmdl=&amp;hvlocint=&amp;hvlocphy=1006941&amp;hvtargid=pla-455345441973&amp;psc=1&amp;mcid=c7224f6378df353e87702cbd76d2cd0b&amp;th=1&amp;psc=1" TargetMode="External"/><Relationship Id="rId12" Type="http://schemas.openxmlformats.org/officeDocument/2006/relationships/hyperlink" Target="https://www.amazon.co.uk/Rebel-Ideas-Matthew-Syed/dp/1529348404/ref=asc_df_1529348404/?tag=googshopuk-21&amp;linkCode=df0&amp;hvadid=500792593882&amp;hvpos=&amp;hvnetw=g&amp;hvrand=3901893786171908120&amp;hvpone=&amp;hvptwo=&amp;hvqmt=&amp;hvdev=c&amp;hvdvcmdl=&amp;hvlocint=&amp;hvlocphy=1006941&amp;hvtargid=pla-1370115476868&amp;psc=1&amp;mcid=184e472ef0c73520916c5ff72f1daec3&amp;th=1&amp;psc=1" TargetMode="External"/><Relationship Id="rId17" Type="http://schemas.openxmlformats.org/officeDocument/2006/relationships/hyperlink" Target="https://www.ted.com/talks/carol_dweck_the_power_of_believing_that_you_can_improve" TargetMode="External"/><Relationship Id="rId2" Type="http://schemas.openxmlformats.org/officeDocument/2006/relationships/notesSlide" Target="../notesSlides/notesSlide22.xml"/><Relationship Id="rId16" Type="http://schemas.openxmlformats.org/officeDocument/2006/relationships/hyperlink" Target="https://www.youtube.com/watch?v=CtnwS1fdqrQ" TargetMode="External"/><Relationship Id="rId20" Type="http://schemas.openxmlformats.org/officeDocument/2006/relationships/hyperlink" Target="https://www.youtube.com/watch?v=RnC0PKxf8L0" TargetMode="External"/><Relationship Id="rId1" Type="http://schemas.openxmlformats.org/officeDocument/2006/relationships/slideLayout" Target="../slideLayouts/slideLayout3.xml"/><Relationship Id="rId6" Type="http://schemas.openxmlformats.org/officeDocument/2006/relationships/hyperlink" Target="https://www.amazon.co.uk/Habits-Highly-Effective-People-Anniversary/dp/1471195201/ref=sr_1_1?crid=H4HSX3EPKMTL&amp;dib=eyJ2IjoiMSJ9.4Kvg1JAsqNDSCP3x6WQGT78HgkUPfnoUFLvtW8d85xIpuGRJANWI3quWDdvk9qQ1qn_LL3LH3o4LkZrdZeLNjxbsToS0vdVM-_F_KyHfe3egeRzarOVqo9UExVfO1Ow_9rsZeDwXFROzH4MvjTWNH5KSxjKDdXcH5Uj7806SiaQUPfLVpjBnqT-M_AmgzGkLH6QMybrAYcu2oOlermQMqax9Vg2DiNGRlTzXoyV3BNo.0SXQ20Y-KMsOWazMRJ1r3qkRMP6RcT3Q_xupxGZC-fA&amp;dib_tag=se&amp;keywords=7+habits+of+highly+effective+people&amp;qid=1714133283&amp;s=books&amp;sprefix=habits%2Cstripbooks%2C72&amp;sr=1-1" TargetMode="External"/><Relationship Id="rId11" Type="http://schemas.openxmlformats.org/officeDocument/2006/relationships/hyperlink" Target="https://www.amazon.co.uk/Improvement-Guide-Practical-Organizational-Performance/dp/0470192410/ref=asc_df_0470192410/?tag=googshopuk-21&amp;linkCode=df0&amp;hvadid=310623486223&amp;hvpos=&amp;hvnetw=g&amp;hvrand=11332160401560543749&amp;hvpone=&amp;hvptwo=&amp;hvqmt=&amp;hvdev=c&amp;hvdvcmdl=&amp;hvlocint=&amp;hvlocphy=1006941&amp;hvtargid=pla-416842031001&amp;psc=1&amp;mcid=6ab6c5dc128a3ebf93a9a0eba634d102&amp;th=1&amp;psc=1" TargetMode="External"/><Relationship Id="rId5" Type="http://schemas.openxmlformats.org/officeDocument/2006/relationships/hyperlink" Target="https://www.amazon.co.uk/dp/0241250838/ref=sspa_dk_detail_4?psc=1&amp;pf_rd_p=84ea1bf1-65a8-4363-b8f5-f0df58cbb686&amp;pf_rd_r=7KF41FP5Q8S49TV4A06H&amp;pd_rd_wg=DiDTs&amp;pd_rd_w=fHVLF&amp;content-id=amzn1.sym.84ea1bf1-65a8-4363-b8f5-f0df58cbb686&amp;pd_rd_r=199c47c5-f2e3-4cbc-8d9f-e1d9afcbdc63&amp;s=books&amp;sp_csd=d2lkZ2V0TmFtZT1zcF9kZXRhaWw" TargetMode="External"/><Relationship Id="rId15" Type="http://schemas.openxmlformats.org/officeDocument/2006/relationships/hyperlink" Target="https://www.ted.com/talks/steven_woodsmall_systems_thinking_is_not_optional_lessons_from_a_pandemic" TargetMode="External"/><Relationship Id="rId10" Type="http://schemas.openxmlformats.org/officeDocument/2006/relationships/hyperlink" Target="https://www.amazon.co.uk/Compassionate-Leadership-Sustaining-Humanity-Presence/dp/0995766975/ref=asc_df_0995766975/?tag=googshopuk-21&amp;linkCode=df0&amp;hvadid=535835536482&amp;hvpos=&amp;hvnetw=g&amp;hvrand=3059876774792695209&amp;hvpone=&amp;hvptwo=&amp;hvqmt=&amp;hvdev=c&amp;hvdvcmdl=&amp;hvlocint=&amp;hvlocphy=1006941&amp;hvtargid=pla-1568037674392&amp;psc=1&amp;mcid=cf79e61adf473d64aaf48b09221402b5&amp;th=1&amp;psc=1" TargetMode="External"/><Relationship Id="rId19" Type="http://schemas.openxmlformats.org/officeDocument/2006/relationships/hyperlink" Target="https://www.ted.com/talks/maya_shankar_why_change_is_so_scary_and_how_to_unlock_its_potential?language=en" TargetMode="External"/><Relationship Id="rId4" Type="http://schemas.openxmlformats.org/officeDocument/2006/relationships/hyperlink" Target="https://www.amazon.co.uk/dp/1785042149/ref=sspa_dk_detail_0?psc=1&amp;pd_rd_i=1785042149&amp;pd_rd_w=fHVLF&amp;content-id=amzn1.sym.84ea1bf1-65a8-4363-b8f5-f0df58cbb686&amp;pf_rd_p=84ea1bf1-65a8-4363-b8f5-f0df58cbb686&amp;pf_rd_r=7KF41FP5Q8S49TV4A06H&amp;pd_rd_wg=DiDTs&amp;pd_rd_r=199c47c5-f2e3-4cbc-8d9f-e1d9afcbdc63&amp;s=books&amp;sp_csd=d2lkZ2V0TmFtZT1zcF9kZXRhaWw" TargetMode="External"/><Relationship Id="rId9" Type="http://schemas.openxmlformats.org/officeDocument/2006/relationships/hyperlink" Target="https://www.amazon.co.uk/Leading-Culture-Change-Michael-Fullan/dp/1119595843/ref=asc_df_1119595843/?tag=googshopuk-21&amp;linkCode=df0&amp;hvadid=420598960074&amp;hvpos=&amp;hvnetw=g&amp;hvrand=11514003128055088386&amp;hvpone=&amp;hvptwo=&amp;hvqmt=&amp;hvdev=c&amp;hvdvcmdl=&amp;hvlocint=&amp;hvlocphy=1006941&amp;hvtargid=pla-853329594361&amp;psc=1&amp;mcid=342266fc39c03409836a118066b0a80a&amp;th=1&amp;psc=1&amp;tag=&amp;ref=&amp;adgrpid=96082796546&amp;hvpone=&amp;hvptwo=&amp;hvadid=420598960074&amp;hvpos=&amp;hvnetw=g&amp;hvrand=11514003128055088386&amp;hvqmt=&amp;hvdev=c&amp;hvdvcmdl=&amp;hvlocint=&amp;hvlocphy=1006941&amp;hvtargid=pla-853329594361" TargetMode="External"/><Relationship Id="rId14" Type="http://schemas.openxmlformats.org/officeDocument/2006/relationships/hyperlink" Target="https://www.amazon.co.uk/Demings-Journey-Profound-Knowledge-Industry/dp/1950508838/ref=asc_df_1950508838?mcid=7d3c8583ed90370c89647b88f0736494&amp;th=1&amp;psc=1&amp;hvocijid=14282552689408263067-1950508838-&amp;hvexpln=74&amp;tag=googshopuk-21&amp;linkCode=df0&amp;hvadid=696285193871&amp;hvpos=&amp;hvnetw=g&amp;hvrand=14282552689408263067&amp;hvpone=&amp;hvptwo=&amp;hvqmt=&amp;hvdev=c&amp;hvdvcmdl=&amp;hvlocint=&amp;hvlocphy=9222618&amp;hvtargid=pla-2281435176458&amp;psc=1&amp;gad_source=1"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england.nhs.uk/long-read/guidance-on-implementing-the-national-partnership-agreement-right-care-right-person/" TargetMode="External"/><Relationship Id="rId13" Type="http://schemas.openxmlformats.org/officeDocument/2006/relationships/hyperlink" Target="https://www.england.nhs.uk/sustainableimprovement/qsir-programme/qsir-tools/" TargetMode="External"/><Relationship Id="rId18" Type="http://schemas.openxmlformats.org/officeDocument/2006/relationships/hyperlink" Target="https://www.hsj.co.uk/emergency-care/new-nhse-incentive-scheme-doesnt-make-sense-experts-warn/7038801.article" TargetMode="External"/><Relationship Id="rId3" Type="http://schemas.openxmlformats.org/officeDocument/2006/relationships/hyperlink" Target="https://www.england.nhs.uk/improvement-hub/wp-content/uploads/sites/44/2017/11/ILG-1.1-Improvement-Knowledge-and-Skills.pdf" TargetMode="External"/><Relationship Id="rId7" Type="http://schemas.openxmlformats.org/officeDocument/2006/relationships/hyperlink" Target="https://www.england.nhs.uk/improvement-hub/wp-content/uploads/sites/44/2017/11/ILG-3.3-Building-and-Nurturing-an-Improvement-Culture.pdf" TargetMode="External"/><Relationship Id="rId12" Type="http://schemas.openxmlformats.org/officeDocument/2006/relationships/hyperlink" Target="https://future.nhs.uk/PeoplewithMentalHealthNeedsinED/view?objectID=228220709" TargetMode="External"/><Relationship Id="rId17" Type="http://schemas.openxmlformats.org/officeDocument/2006/relationships/hyperlink" Target="https://www.hsj.co.uk/mental-health/mental-health-aande-programme-not-far-away/7039129.article?mkt_tok=OTM2LUZSWi03MTkAAAGZ1zo11bz5uao_BSt5e6bJBwLnujTI4BSGkEoc2r1B9j7MoEB0lvYRbMLiOt0Az7bi7oTST_3Bzqt0uKL5ZDn_f_iNDgS5a3KWJAmtQCtL0o4Ue4E" TargetMode="External"/><Relationship Id="rId2" Type="http://schemas.openxmlformats.org/officeDocument/2006/relationships/notesSlide" Target="../notesSlides/notesSlide23.xml"/><Relationship Id="rId16" Type="http://schemas.openxmlformats.org/officeDocument/2006/relationships/hyperlink" Target="https://www.rcpsych.ac.uk/docs/default-source/members/faculties/liaison-psychiatry/liaison-sidebyside.pdf" TargetMode="External"/><Relationship Id="rId20" Type="http://schemas.openxmlformats.org/officeDocument/2006/relationships/hyperlink" Target="https://www.kingsfund.org.uk/insight-and-analysis/reports/embedding-culture-quality-improvement#:~:text=Key%20enablers%20for%20embedding%20a,%2Dproduction%3B%20maintaining%20staff%20engagement." TargetMode="External"/><Relationship Id="rId1" Type="http://schemas.openxmlformats.org/officeDocument/2006/relationships/slideLayout" Target="../slideLayouts/slideLayout3.xml"/><Relationship Id="rId6" Type="http://schemas.openxmlformats.org/officeDocument/2006/relationships/hyperlink" Target="https://www.england.nhs.uk/improvement-hub/wp-content/uploads/sites/44/2017/11/ILG-1.5-Evaluating-Improvement.pdf" TargetMode="External"/><Relationship Id="rId11" Type="http://schemas.openxmlformats.org/officeDocument/2006/relationships/hyperlink" Target="https://future.nhs.uk/PeoplewithMentalHealthNeedsinED/groupHome" TargetMode="External"/><Relationship Id="rId5" Type="http://schemas.openxmlformats.org/officeDocument/2006/relationships/hyperlink" Target="https://www.england.nhs.uk/improvement-hub/wp-content/uploads/sites/44/2017/11/ILG-2.3-Improving-Flow.pdf" TargetMode="External"/><Relationship Id="rId15" Type="http://schemas.openxmlformats.org/officeDocument/2006/relationships/hyperlink" Target="https://www.rcpsych.ac.uk/mental-health" TargetMode="External"/><Relationship Id="rId10" Type="http://schemas.openxmlformats.org/officeDocument/2006/relationships/hyperlink" Target="https://future.nhs.uk/NHSIMPACT/groupHome" TargetMode="External"/><Relationship Id="rId19" Type="http://schemas.openxmlformats.org/officeDocument/2006/relationships/hyperlink" Target="https://uk.news.yahoo.com/significant-rise-children-admitted-acute-233000627.html?guce_referrer=aHR0cHM6Ly93d3cuZ29vZ2xlLmNvbS8&amp;guce_referrer_sig=AQAAAHFmOaGFAsyER-GrZltK1-SoyUkAOV6U8HgUdP1_Cu9sXWikNf3P-nLtoLXUkjHN1zRj-sFRdwpSiQeJP4YBxeU7jUww8mbf2b07YtBJfG5fyjl87DHMVRVBKiSDpggFs98rMyJeYmYKkG4JLxkJme6elVWYbuwK3C4e0tyneJdd&amp;guccounter=2" TargetMode="External"/><Relationship Id="rId4" Type="http://schemas.openxmlformats.org/officeDocument/2006/relationships/hyperlink" Target="https://www.england.nhs.uk/improvement-hub/wp-content/uploads/sites/44/2017/11/ILG-3.4-Leading-Improvement.pdf" TargetMode="External"/><Relationship Id="rId9" Type="http://schemas.openxmlformats.org/officeDocument/2006/relationships/hyperlink" Target="https://www.england.nhs.uk/publication/guidance-on-implementing-the-national-partnership-agreement-right-care-right-person/?utm_source=chatgpt.com" TargetMode="External"/><Relationship Id="rId14" Type="http://schemas.openxmlformats.org/officeDocument/2006/relationships/hyperlink" Target="https://rcem.ac.uk/wp-content/uploads/2023/04/Mental_Health_Toolkit_April_2023_v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999E"/>
        </a:solidFill>
        <a:effectLst/>
      </p:bgPr>
    </p:bg>
    <p:spTree>
      <p:nvGrpSpPr>
        <p:cNvPr id="1" name="Shape 53"/>
        <p:cNvGrpSpPr/>
        <p:nvPr/>
      </p:nvGrpSpPr>
      <p:grpSpPr>
        <a:xfrm>
          <a:off x="0" y="0"/>
          <a:ext cx="0" cy="0"/>
          <a:chOff x="0" y="0"/>
          <a:chExt cx="0" cy="0"/>
        </a:xfrm>
      </p:grpSpPr>
      <p:sp>
        <p:nvSpPr>
          <p:cNvPr id="54" name="Google Shape;54;p13"/>
          <p:cNvSpPr/>
          <p:nvPr/>
        </p:nvSpPr>
        <p:spPr>
          <a:xfrm rot="5400000">
            <a:off x="2407100" y="6042875"/>
            <a:ext cx="4436400" cy="4861800"/>
          </a:xfrm>
          <a:prstGeom prst="round2SameRect">
            <a:avLst>
              <a:gd name="adj1" fmla="val 50000"/>
              <a:gd name="adj2" fmla="val 0"/>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sp>
        <p:nvSpPr>
          <p:cNvPr id="55" name="Google Shape;55;p13"/>
          <p:cNvSpPr/>
          <p:nvPr/>
        </p:nvSpPr>
        <p:spPr>
          <a:xfrm>
            <a:off x="0" y="0"/>
            <a:ext cx="7560000" cy="6237000"/>
          </a:xfrm>
          <a:prstGeom prst="rect">
            <a:avLst/>
          </a:prstGeom>
          <a:solidFill>
            <a:srgbClr val="121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3"/>
          <p:cNvSpPr txBox="1"/>
          <p:nvPr/>
        </p:nvSpPr>
        <p:spPr>
          <a:xfrm>
            <a:off x="299250" y="2077575"/>
            <a:ext cx="6961500" cy="41087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900" dirty="0">
                <a:solidFill>
                  <a:srgbClr val="88F2DD"/>
                </a:solidFill>
                <a:latin typeface="Poppins"/>
                <a:ea typeface="Poppins"/>
                <a:cs typeface="Poppins"/>
                <a:sym typeface="Poppins"/>
              </a:rPr>
              <a:t>Interface Improvement Collaborative</a:t>
            </a:r>
            <a:endParaRPr sz="6900" dirty="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endParaRPr sz="3000" dirty="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r>
              <a:rPr lang="en-GB" sz="1800" dirty="0">
                <a:solidFill>
                  <a:srgbClr val="FFFFFF"/>
                </a:solidFill>
                <a:latin typeface="Poppins"/>
                <a:ea typeface="Poppins"/>
                <a:cs typeface="Poppins"/>
                <a:sym typeface="Poppins"/>
              </a:rPr>
              <a:t>Workbook 1 </a:t>
            </a:r>
            <a:r>
              <a:rPr lang="en-GB" sz="1800">
                <a:solidFill>
                  <a:srgbClr val="FFFFFF"/>
                </a:solidFill>
                <a:latin typeface="Poppins"/>
                <a:ea typeface="Poppins"/>
                <a:cs typeface="Poppins"/>
                <a:sym typeface="Poppins"/>
              </a:rPr>
              <a:t>– Understanding </a:t>
            </a:r>
            <a:r>
              <a:rPr lang="en-GB" sz="1800" dirty="0">
                <a:solidFill>
                  <a:srgbClr val="FFFFFF"/>
                </a:solidFill>
                <a:latin typeface="Poppins"/>
                <a:ea typeface="Poppins"/>
                <a:cs typeface="Poppins"/>
                <a:sym typeface="Poppins"/>
              </a:rPr>
              <a:t>the problem</a:t>
            </a:r>
            <a:endParaRPr sz="1800" dirty="0">
              <a:solidFill>
                <a:srgbClr val="FFFFFF"/>
              </a:solidFill>
              <a:latin typeface="Poppins"/>
              <a:ea typeface="Poppins"/>
              <a:cs typeface="Poppins"/>
              <a:sym typeface="Poppins"/>
            </a:endParaRPr>
          </a:p>
        </p:txBody>
      </p:sp>
      <p:pic>
        <p:nvPicPr>
          <p:cNvPr id="58" name="Google Shape;58;p13"/>
          <p:cNvPicPr preferRelativeResize="0"/>
          <p:nvPr/>
        </p:nvPicPr>
        <p:blipFill>
          <a:blip r:embed="rId3">
            <a:alphaModFix/>
          </a:blip>
          <a:stretch>
            <a:fillRect/>
          </a:stretch>
        </p:blipFill>
        <p:spPr>
          <a:xfrm>
            <a:off x="299245" y="113297"/>
            <a:ext cx="2357351" cy="1326000"/>
          </a:xfrm>
          <a:prstGeom prst="rect">
            <a:avLst/>
          </a:prstGeom>
          <a:noFill/>
          <a:ln>
            <a:noFill/>
          </a:ln>
        </p:spPr>
      </p:pic>
      <p:sp>
        <p:nvSpPr>
          <p:cNvPr id="59" name="Google Shape;59;p13"/>
          <p:cNvSpPr/>
          <p:nvPr/>
        </p:nvSpPr>
        <p:spPr>
          <a:xfrm rot="5400000">
            <a:off x="212825" y="6042875"/>
            <a:ext cx="4436400" cy="4861800"/>
          </a:xfrm>
          <a:prstGeom prst="round2SameRect">
            <a:avLst>
              <a:gd name="adj1" fmla="val 50000"/>
              <a:gd name="adj2" fmla="val 0"/>
            </a:avLst>
          </a:prstGeom>
          <a:solidFill>
            <a:srgbClr val="88F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pic>
        <p:nvPicPr>
          <p:cNvPr id="2" name="Picture 1" descr="A black and white logo&#10;&#10;AI-generated content may be incorrect.">
            <a:extLst>
              <a:ext uri="{FF2B5EF4-FFF2-40B4-BE49-F238E27FC236}">
                <a16:creationId xmlns:a16="http://schemas.microsoft.com/office/drawing/2014/main" id="{0727DDF3-D9F4-E58F-F86D-7B9956F14260}"/>
              </a:ext>
            </a:extLst>
          </p:cNvPr>
          <p:cNvPicPr>
            <a:picLocks noChangeAspect="1"/>
          </p:cNvPicPr>
          <p:nvPr/>
        </p:nvPicPr>
        <p:blipFill>
          <a:blip r:embed="rId4"/>
          <a:stretch>
            <a:fillRect/>
          </a:stretch>
        </p:blipFill>
        <p:spPr>
          <a:xfrm>
            <a:off x="308010" y="9113581"/>
            <a:ext cx="1573115" cy="1343025"/>
          </a:xfrm>
          <a:prstGeom prst="rect">
            <a:avLst/>
          </a:prstGeom>
        </p:spPr>
      </p:pic>
      <p:pic>
        <p:nvPicPr>
          <p:cNvPr id="3" name="Picture 2" descr="A close-up of a blue and white sign&#10;&#10;AI-generated content may be incorrect.">
            <a:extLst>
              <a:ext uri="{FF2B5EF4-FFF2-40B4-BE49-F238E27FC236}">
                <a16:creationId xmlns:a16="http://schemas.microsoft.com/office/drawing/2014/main" id="{6886096B-BACB-E83F-2A62-0B024E87D041}"/>
              </a:ext>
            </a:extLst>
          </p:cNvPr>
          <p:cNvPicPr>
            <a:picLocks noChangeAspect="1"/>
          </p:cNvPicPr>
          <p:nvPr/>
        </p:nvPicPr>
        <p:blipFill>
          <a:blip r:embed="rId5"/>
          <a:stretch>
            <a:fillRect/>
          </a:stretch>
        </p:blipFill>
        <p:spPr>
          <a:xfrm>
            <a:off x="3883170" y="8965943"/>
            <a:ext cx="3375047" cy="1638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graphicFrame>
        <p:nvGraphicFramePr>
          <p:cNvPr id="55" name="Table 8">
            <a:extLst>
              <a:ext uri="{FF2B5EF4-FFF2-40B4-BE49-F238E27FC236}">
                <a16:creationId xmlns:a16="http://schemas.microsoft.com/office/drawing/2014/main" id="{DDF435FB-0F7D-2E3E-A0EF-2EBE60C83414}"/>
              </a:ext>
            </a:extLst>
          </p:cNvPr>
          <p:cNvGraphicFramePr>
            <a:graphicFrameLocks noGrp="1"/>
          </p:cNvGraphicFramePr>
          <p:nvPr>
            <p:extLst>
              <p:ext uri="{D42A27DB-BD31-4B8C-83A1-F6EECF244321}">
                <p14:modId xmlns:p14="http://schemas.microsoft.com/office/powerpoint/2010/main" val="1895006406"/>
              </p:ext>
            </p:extLst>
          </p:nvPr>
        </p:nvGraphicFramePr>
        <p:xfrm>
          <a:off x="1824867" y="2478250"/>
          <a:ext cx="5606080" cy="4407856"/>
        </p:xfrm>
        <a:graphic>
          <a:graphicData uri="http://schemas.openxmlformats.org/drawingml/2006/table">
            <a:tbl>
              <a:tblPr firstRow="1" bandRow="1">
                <a:tableStyleId>{00A15C55-8517-42AA-B614-E9B94910E393}</a:tableStyleId>
              </a:tblPr>
              <a:tblGrid>
                <a:gridCol w="2803040">
                  <a:extLst>
                    <a:ext uri="{9D8B030D-6E8A-4147-A177-3AD203B41FA5}">
                      <a16:colId xmlns:a16="http://schemas.microsoft.com/office/drawing/2014/main" val="1147536533"/>
                    </a:ext>
                  </a:extLst>
                </a:gridCol>
                <a:gridCol w="2803040">
                  <a:extLst>
                    <a:ext uri="{9D8B030D-6E8A-4147-A177-3AD203B41FA5}">
                      <a16:colId xmlns:a16="http://schemas.microsoft.com/office/drawing/2014/main" val="703613300"/>
                    </a:ext>
                  </a:extLst>
                </a:gridCol>
              </a:tblGrid>
              <a:tr h="2203928">
                <a:tc>
                  <a:txBody>
                    <a:bodyPr/>
                    <a:lstStyle/>
                    <a:p>
                      <a:endParaRPr lang="en-GB" dirty="0"/>
                    </a:p>
                  </a:txBody>
                  <a:tcPr>
                    <a:solidFill>
                      <a:srgbClr val="E7FCF8"/>
                    </a:solidFill>
                  </a:tcPr>
                </a:tc>
                <a:tc>
                  <a:txBody>
                    <a:bodyPr/>
                    <a:lstStyle/>
                    <a:p>
                      <a:endParaRPr lang="en-GB" dirty="0"/>
                    </a:p>
                  </a:txBody>
                  <a:tcPr>
                    <a:solidFill>
                      <a:srgbClr val="E7FCF8"/>
                    </a:solidFill>
                  </a:tcPr>
                </a:tc>
                <a:extLst>
                  <a:ext uri="{0D108BD9-81ED-4DB2-BD59-A6C34878D82A}">
                    <a16:rowId xmlns:a16="http://schemas.microsoft.com/office/drawing/2014/main" val="789783143"/>
                  </a:ext>
                </a:extLst>
              </a:tr>
              <a:tr h="2203928">
                <a:tc>
                  <a:txBody>
                    <a:bodyPr/>
                    <a:lstStyle/>
                    <a:p>
                      <a:endParaRPr lang="en-GB" dirty="0"/>
                    </a:p>
                  </a:txBody>
                  <a:tcPr>
                    <a:solidFill>
                      <a:srgbClr val="E7FCF8"/>
                    </a:solidFill>
                  </a:tcPr>
                </a:tc>
                <a:tc>
                  <a:txBody>
                    <a:bodyPr/>
                    <a:lstStyle/>
                    <a:p>
                      <a:endParaRPr lang="en-GB" dirty="0"/>
                    </a:p>
                  </a:txBody>
                  <a:tcPr>
                    <a:solidFill>
                      <a:srgbClr val="E7FCF8"/>
                    </a:solidFill>
                  </a:tcPr>
                </a:tc>
                <a:extLst>
                  <a:ext uri="{0D108BD9-81ED-4DB2-BD59-A6C34878D82A}">
                    <a16:rowId xmlns:a16="http://schemas.microsoft.com/office/drawing/2014/main" val="29478216"/>
                  </a:ext>
                </a:extLst>
              </a:tr>
            </a:tbl>
          </a:graphicData>
        </a:graphic>
      </p:graphicFrame>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Stakeholder mapping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66437" y="5126974"/>
            <a:ext cx="971561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STAKEHOLDER MAPPING   </a:t>
            </a:r>
            <a:endParaRPr sz="1900" b="1" dirty="0">
              <a:solidFill>
                <a:srgbClr val="121A3D"/>
              </a:solidFill>
              <a:latin typeface="Poppins"/>
              <a:ea typeface="Poppins"/>
              <a:cs typeface="Poppins"/>
              <a:sym typeface="Poppins"/>
            </a:endParaRPr>
          </a:p>
        </p:txBody>
      </p:sp>
      <p:cxnSp>
        <p:nvCxnSpPr>
          <p:cNvPr id="58" name="Straight Connector 57">
            <a:extLst>
              <a:ext uri="{FF2B5EF4-FFF2-40B4-BE49-F238E27FC236}">
                <a16:creationId xmlns:a16="http://schemas.microsoft.com/office/drawing/2014/main" id="{8D8EBBBB-CEE0-C4A8-57F9-50418CA12E51}"/>
              </a:ext>
            </a:extLst>
          </p:cNvPr>
          <p:cNvCxnSpPr>
            <a:cxnSpLocks/>
            <a:stCxn id="55" idx="1"/>
            <a:endCxn id="55" idx="3"/>
          </p:cNvCxnSpPr>
          <p:nvPr/>
        </p:nvCxnSpPr>
        <p:spPr>
          <a:xfrm>
            <a:off x="1824867" y="4682178"/>
            <a:ext cx="5606080" cy="0"/>
          </a:xfrm>
          <a:prstGeom prst="line">
            <a:avLst/>
          </a:prstGeom>
          <a:ln w="38100">
            <a:solidFill>
              <a:srgbClr val="1F999E"/>
            </a:solidFill>
          </a:ln>
        </p:spPr>
        <p:style>
          <a:lnRef idx="1">
            <a:schemeClr val="accent1"/>
          </a:lnRef>
          <a:fillRef idx="0">
            <a:schemeClr val="accent1"/>
          </a:fillRef>
          <a:effectRef idx="0">
            <a:schemeClr val="accent1"/>
          </a:effectRef>
          <a:fontRef idx="minor">
            <a:schemeClr val="tx1"/>
          </a:fontRef>
        </p:style>
      </p:cxnSp>
      <p:sp>
        <p:nvSpPr>
          <p:cNvPr id="42" name="Arrow: Up 41">
            <a:extLst>
              <a:ext uri="{FF2B5EF4-FFF2-40B4-BE49-F238E27FC236}">
                <a16:creationId xmlns:a16="http://schemas.microsoft.com/office/drawing/2014/main" id="{7AA21559-880F-DB99-A944-978A022E6B57}"/>
              </a:ext>
            </a:extLst>
          </p:cNvPr>
          <p:cNvSpPr/>
          <p:nvPr/>
        </p:nvSpPr>
        <p:spPr>
          <a:xfrm>
            <a:off x="1453072" y="2118113"/>
            <a:ext cx="325120" cy="4886960"/>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Arrow: Up 42">
            <a:extLst>
              <a:ext uri="{FF2B5EF4-FFF2-40B4-BE49-F238E27FC236}">
                <a16:creationId xmlns:a16="http://schemas.microsoft.com/office/drawing/2014/main" id="{1AA5A0AC-D4BC-32E6-856F-A139C4B5AD75}"/>
              </a:ext>
            </a:extLst>
          </p:cNvPr>
          <p:cNvSpPr/>
          <p:nvPr/>
        </p:nvSpPr>
        <p:spPr>
          <a:xfrm rot="5400000">
            <a:off x="4461131" y="4404565"/>
            <a:ext cx="331090" cy="560854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7" name="Straight Connector 56">
            <a:extLst>
              <a:ext uri="{FF2B5EF4-FFF2-40B4-BE49-F238E27FC236}">
                <a16:creationId xmlns:a16="http://schemas.microsoft.com/office/drawing/2014/main" id="{EB50993F-51C1-31AF-AC12-34DCD4E5AA59}"/>
              </a:ext>
            </a:extLst>
          </p:cNvPr>
          <p:cNvCxnSpPr>
            <a:cxnSpLocks/>
            <a:stCxn id="55" idx="0"/>
            <a:endCxn id="55" idx="2"/>
          </p:cNvCxnSpPr>
          <p:nvPr/>
        </p:nvCxnSpPr>
        <p:spPr>
          <a:xfrm>
            <a:off x="4627907" y="2478250"/>
            <a:ext cx="0" cy="4407856"/>
          </a:xfrm>
          <a:prstGeom prst="line">
            <a:avLst/>
          </a:prstGeom>
          <a:ln w="38100">
            <a:solidFill>
              <a:srgbClr val="1F999E"/>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E3FB90B-64A4-1C0E-B505-1A33D4B99BD8}"/>
              </a:ext>
            </a:extLst>
          </p:cNvPr>
          <p:cNvSpPr txBox="1"/>
          <p:nvPr/>
        </p:nvSpPr>
        <p:spPr>
          <a:xfrm rot="16200000">
            <a:off x="-1230798" y="4393417"/>
            <a:ext cx="5001581" cy="36933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1A3C"/>
                </a:solidFill>
                <a:effectLst/>
                <a:uLnTx/>
                <a:uFillTx/>
                <a:latin typeface="Arial" panose="020B0604020202020204"/>
                <a:ea typeface="+mn-ea"/>
                <a:cs typeface="+mn-cs"/>
              </a:rPr>
              <a:t>Low Influence/Power        High Influence/Power</a:t>
            </a:r>
            <a:endParaRPr kumimoji="0" lang="en-GB" sz="1800" b="0" i="0"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EDFA6AC-8529-7B3F-8332-CA53D156D4E1}"/>
              </a:ext>
            </a:extLst>
          </p:cNvPr>
          <p:cNvSpPr txBox="1"/>
          <p:nvPr/>
        </p:nvSpPr>
        <p:spPr>
          <a:xfrm>
            <a:off x="1822405" y="7317957"/>
            <a:ext cx="8316796"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1A3C"/>
                </a:solidFill>
                <a:effectLst/>
                <a:uLnTx/>
                <a:uFillTx/>
                <a:latin typeface="Arial" panose="020B0604020202020204"/>
                <a:ea typeface="+mn-ea"/>
                <a:cs typeface="+mn-cs"/>
              </a:rPr>
              <a:t> Low interest/impact                 High interest/impact </a:t>
            </a:r>
            <a:endParaRPr kumimoji="0" lang="en-GB" sz="1800" b="0" i="0"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20BD1720-C998-2E8A-5B94-02BBEAEBFE0F}"/>
              </a:ext>
            </a:extLst>
          </p:cNvPr>
          <p:cNvSpPr/>
          <p:nvPr/>
        </p:nvSpPr>
        <p:spPr>
          <a:xfrm>
            <a:off x="3972024" y="4212493"/>
            <a:ext cx="1309304" cy="806261"/>
          </a:xfrm>
          <a:prstGeom prst="ellipse">
            <a:avLst/>
          </a:prstGeom>
          <a:solidFill>
            <a:srgbClr val="26C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Patients </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490F65C0-699B-C382-0641-2DF604830246}"/>
              </a:ext>
            </a:extLst>
          </p:cNvPr>
          <p:cNvSpPr/>
          <p:nvPr/>
        </p:nvSpPr>
        <p:spPr>
          <a:xfrm>
            <a:off x="4867906" y="6672084"/>
            <a:ext cx="2225794" cy="406790"/>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informed </a:t>
            </a:r>
            <a:endParaRPr lang="en-GB" dirty="0"/>
          </a:p>
        </p:txBody>
      </p:sp>
      <p:sp>
        <p:nvSpPr>
          <p:cNvPr id="52" name="Rectangle 51">
            <a:extLst>
              <a:ext uri="{FF2B5EF4-FFF2-40B4-BE49-F238E27FC236}">
                <a16:creationId xmlns:a16="http://schemas.microsoft.com/office/drawing/2014/main" id="{7BCF5A17-0890-0561-07F1-E78E5DFE295B}"/>
              </a:ext>
            </a:extLst>
          </p:cNvPr>
          <p:cNvSpPr/>
          <p:nvPr/>
        </p:nvSpPr>
        <p:spPr>
          <a:xfrm>
            <a:off x="2145939" y="6691678"/>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Monitor</a:t>
            </a:r>
            <a:endParaRPr lang="en-GB" dirty="0"/>
          </a:p>
        </p:txBody>
      </p:sp>
      <p:sp>
        <p:nvSpPr>
          <p:cNvPr id="53" name="Rectangle 52">
            <a:extLst>
              <a:ext uri="{FF2B5EF4-FFF2-40B4-BE49-F238E27FC236}">
                <a16:creationId xmlns:a16="http://schemas.microsoft.com/office/drawing/2014/main" id="{1076EB2D-8362-A2F3-6495-109334AA7A90}"/>
              </a:ext>
            </a:extLst>
          </p:cNvPr>
          <p:cNvSpPr/>
          <p:nvPr/>
        </p:nvSpPr>
        <p:spPr>
          <a:xfrm>
            <a:off x="2145939" y="2234477"/>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satisfied </a:t>
            </a:r>
            <a:endParaRPr lang="en-GB" dirty="0"/>
          </a:p>
        </p:txBody>
      </p:sp>
      <p:sp>
        <p:nvSpPr>
          <p:cNvPr id="54" name="Rectangle 53">
            <a:extLst>
              <a:ext uri="{FF2B5EF4-FFF2-40B4-BE49-F238E27FC236}">
                <a16:creationId xmlns:a16="http://schemas.microsoft.com/office/drawing/2014/main" id="{59583DB4-597E-6883-55C2-1DA09AAB1D34}"/>
              </a:ext>
            </a:extLst>
          </p:cNvPr>
          <p:cNvSpPr/>
          <p:nvPr/>
        </p:nvSpPr>
        <p:spPr>
          <a:xfrm>
            <a:off x="4993706" y="2232713"/>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 closely </a:t>
            </a:r>
            <a:endParaRPr lang="en-GB" dirty="0"/>
          </a:p>
        </p:txBody>
      </p:sp>
      <p:sp>
        <p:nvSpPr>
          <p:cNvPr id="65" name="TextBox 64">
            <a:extLst>
              <a:ext uri="{FF2B5EF4-FFF2-40B4-BE49-F238E27FC236}">
                <a16:creationId xmlns:a16="http://schemas.microsoft.com/office/drawing/2014/main" id="{2D3AB7BD-8E64-F262-790B-C3C7A1A309FB}"/>
              </a:ext>
            </a:extLst>
          </p:cNvPr>
          <p:cNvSpPr txBox="1"/>
          <p:nvPr/>
        </p:nvSpPr>
        <p:spPr>
          <a:xfrm>
            <a:off x="1269992" y="7939096"/>
            <a:ext cx="5957859" cy="2739211"/>
          </a:xfrm>
          <a:prstGeom prst="rect">
            <a:avLst/>
          </a:prstGeom>
          <a:noFill/>
        </p:spPr>
        <p:txBody>
          <a:bodyPr wrap="square" rtlCol="0">
            <a:spAutoFit/>
          </a:bodyPr>
          <a:lstStyle/>
          <a:p>
            <a:pPr marL="285750" indent="-285750" algn="just">
              <a:buFont typeface="Arial" panose="020B0604020202020204" pitchFamily="34" charset="0"/>
              <a:buChar char="•"/>
            </a:pPr>
            <a:r>
              <a:rPr lang="en-US" kern="1200" dirty="0">
                <a:solidFill>
                  <a:srgbClr val="121A3C"/>
                </a:solidFill>
                <a:ea typeface="+mn-ea"/>
                <a:cs typeface="+mn-cs"/>
              </a:rPr>
              <a:t>M</a:t>
            </a:r>
            <a:r>
              <a:rPr kumimoji="0" lang="en-US" sz="1400" b="0" i="0" u="none" strike="noStrike" kern="1200" cap="none" spc="0" normalizeH="0" baseline="0" noProof="0" dirty="0">
                <a:ln>
                  <a:noFill/>
                </a:ln>
                <a:solidFill>
                  <a:srgbClr val="121A3C"/>
                </a:solidFill>
                <a:effectLst/>
                <a:uLnTx/>
                <a:uFillTx/>
                <a:latin typeface="Arial" panose="020B0604020202020204"/>
                <a:ea typeface="+mn-ea"/>
                <a:cs typeface="+mn-cs"/>
              </a:rPr>
              <a:t>ap who is involved, responsible &amp; impacted at every stage</a:t>
            </a:r>
          </a:p>
          <a:p>
            <a:pPr marL="285750" indent="-285750" algn="just">
              <a:buFont typeface="Arial" panose="020B0604020202020204" pitchFamily="34" charset="0"/>
              <a:buChar char="•"/>
            </a:pPr>
            <a:r>
              <a:rPr lang="en-US" kern="1200" dirty="0">
                <a:solidFill>
                  <a:srgbClr val="121A3C"/>
                </a:solidFill>
                <a:ea typeface="+mn-ea"/>
                <a:cs typeface="+mn-cs"/>
              </a:rPr>
              <a:t>Add names to the most relevant quadrant based on influence and the impact level they hold </a:t>
            </a:r>
          </a:p>
          <a:p>
            <a:pPr marL="285750" indent="-285750" algn="just">
              <a:buFont typeface="Arial" panose="020B0604020202020204" pitchFamily="34" charset="0"/>
              <a:buChar char="•"/>
            </a:pPr>
            <a:r>
              <a:rPr lang="en-GB" dirty="0">
                <a:latin typeface="Arial" charset="0"/>
                <a:cs typeface="Arial" charset="0"/>
              </a:rPr>
              <a:t>Who are your most important stakeholders?</a:t>
            </a:r>
          </a:p>
          <a:p>
            <a:pPr marL="285750" indent="-285750" algn="just">
              <a:buFont typeface="Arial" panose="020B0604020202020204" pitchFamily="34" charset="0"/>
              <a:buChar char="•"/>
            </a:pPr>
            <a:r>
              <a:rPr lang="en-GB" dirty="0">
                <a:latin typeface="Arial" charset="0"/>
                <a:cs typeface="Arial" charset="0"/>
              </a:rPr>
              <a:t>Are they likely to be drivers or resistors of your improvement? </a:t>
            </a:r>
          </a:p>
          <a:p>
            <a:pPr marL="285750" indent="-285750" algn="just">
              <a:buFont typeface="Arial" panose="020B0604020202020204" pitchFamily="34" charset="0"/>
              <a:buChar char="•"/>
            </a:pPr>
            <a:endParaRPr lang="en-GB" dirty="0">
              <a:latin typeface="Arial" charset="0"/>
              <a:cs typeface="Arial" charset="0"/>
            </a:endParaRPr>
          </a:p>
          <a:p>
            <a:pPr algn="just"/>
            <a:r>
              <a:rPr lang="en-GB" dirty="0">
                <a:latin typeface="Arial" charset="0"/>
                <a:cs typeface="Arial" charset="0"/>
              </a:rPr>
              <a:t>Remember:</a:t>
            </a:r>
          </a:p>
          <a:p>
            <a:pPr algn="just"/>
            <a:endParaRPr lang="en-GB" sz="400" dirty="0">
              <a:latin typeface="Arial" charset="0"/>
              <a:cs typeface="Arial" charset="0"/>
            </a:endParaRPr>
          </a:p>
          <a:p>
            <a:pPr marL="285750" indent="-285750" algn="just">
              <a:buFont typeface="Arial" panose="020B0604020202020204" pitchFamily="34" charset="0"/>
              <a:buChar char="•"/>
            </a:pPr>
            <a:r>
              <a:rPr lang="en-GB" dirty="0">
                <a:latin typeface="Arial" charset="0"/>
                <a:cs typeface="Arial" charset="0"/>
              </a:rPr>
              <a:t>You cannot be everything to everyone </a:t>
            </a:r>
          </a:p>
          <a:p>
            <a:pPr marL="285750" indent="-285750" algn="just">
              <a:buFont typeface="Arial" panose="020B0604020202020204" pitchFamily="34" charset="0"/>
              <a:buChar char="•"/>
            </a:pPr>
            <a:r>
              <a:rPr lang="en-GB" dirty="0">
                <a:latin typeface="Arial" charset="0"/>
                <a:cs typeface="Arial" charset="0"/>
              </a:rPr>
              <a:t>You cannot engage with everyone to the same degree</a:t>
            </a:r>
          </a:p>
          <a:p>
            <a:pPr marL="285750" indent="-285750" algn="just">
              <a:buFont typeface="Arial" panose="020B0604020202020204" pitchFamily="34" charset="0"/>
              <a:buChar char="•"/>
            </a:pPr>
            <a:r>
              <a:rPr lang="en-GB" dirty="0">
                <a:latin typeface="Arial" charset="0"/>
                <a:cs typeface="Arial" charset="0"/>
              </a:rPr>
              <a:t>You need to think about different ways of engaging with people </a:t>
            </a:r>
          </a:p>
          <a:p>
            <a:pPr marL="285750" indent="-285750" algn="just">
              <a:buFont typeface="Arial" panose="020B0604020202020204" pitchFamily="34" charset="0"/>
              <a:buChar char="•"/>
            </a:pPr>
            <a:r>
              <a:rPr lang="en-GB" dirty="0">
                <a:latin typeface="Arial" charset="0"/>
                <a:cs typeface="Arial" charset="0"/>
              </a:rPr>
              <a:t>Put your efforts towards the most influential/interested stakeholders </a:t>
            </a:r>
          </a:p>
          <a:p>
            <a:pPr marL="285750" indent="-285750">
              <a:buFont typeface="Arial" panose="020B0604020202020204" pitchFamily="34" charset="0"/>
              <a:buChar char="•"/>
            </a:pPr>
            <a:endParaRPr lang="en-GB" dirty="0"/>
          </a:p>
        </p:txBody>
      </p:sp>
      <p:sp>
        <p:nvSpPr>
          <p:cNvPr id="2" name="Google Shape;76;p15">
            <a:extLst>
              <a:ext uri="{FF2B5EF4-FFF2-40B4-BE49-F238E27FC236}">
                <a16:creationId xmlns:a16="http://schemas.microsoft.com/office/drawing/2014/main" id="{16147D35-258E-040D-D56C-E8436F06966F}"/>
              </a:ext>
            </a:extLst>
          </p:cNvPr>
          <p:cNvSpPr txBox="1">
            <a:spLocks noGrp="1"/>
          </p:cNvSpPr>
          <p:nvPr>
            <p:ph type="sldNum" idx="12"/>
          </p:nvPr>
        </p:nvSpPr>
        <p:spPr>
          <a:xfrm>
            <a:off x="7093700" y="9914017"/>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10</a:t>
            </a:fld>
            <a:endParaRPr dirty="0"/>
          </a:p>
        </p:txBody>
      </p:sp>
    </p:spTree>
    <p:extLst>
      <p:ext uri="{BB962C8B-B14F-4D97-AF65-F5344CB8AC3E}">
        <p14:creationId xmlns:p14="http://schemas.microsoft.com/office/powerpoint/2010/main" val="20382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Stakeholder mapping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42556" y="5041542"/>
            <a:ext cx="954475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STAKEHOLDER MAPPING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282C3077-5342-9F25-AC6C-1B72A5FD96B2}"/>
              </a:ext>
            </a:extLst>
          </p:cNvPr>
          <p:cNvGraphicFramePr>
            <a:graphicFrameLocks noGrp="1"/>
          </p:cNvGraphicFramePr>
          <p:nvPr>
            <p:extLst>
              <p:ext uri="{D42A27DB-BD31-4B8C-83A1-F6EECF244321}">
                <p14:modId xmlns:p14="http://schemas.microsoft.com/office/powerpoint/2010/main" val="1231642706"/>
              </p:ext>
            </p:extLst>
          </p:nvPr>
        </p:nvGraphicFramePr>
        <p:xfrm>
          <a:off x="1180411" y="2077293"/>
          <a:ext cx="6250536" cy="1799808"/>
        </p:xfrm>
        <a:graphic>
          <a:graphicData uri="http://schemas.openxmlformats.org/drawingml/2006/table">
            <a:tbl>
              <a:tblPr firstRow="1" firstCol="1" bandRow="1">
                <a:tableStyleId>{5DEEC908-81A0-471F-91EC-26001181031D}</a:tableStyleId>
              </a:tblPr>
              <a:tblGrid>
                <a:gridCol w="383903">
                  <a:extLst>
                    <a:ext uri="{9D8B030D-6E8A-4147-A177-3AD203B41FA5}">
                      <a16:colId xmlns:a16="http://schemas.microsoft.com/office/drawing/2014/main" val="1526203346"/>
                    </a:ext>
                  </a:extLst>
                </a:gridCol>
                <a:gridCol w="2666906">
                  <a:extLst>
                    <a:ext uri="{9D8B030D-6E8A-4147-A177-3AD203B41FA5}">
                      <a16:colId xmlns:a16="http://schemas.microsoft.com/office/drawing/2014/main" val="4196152439"/>
                    </a:ext>
                  </a:extLst>
                </a:gridCol>
                <a:gridCol w="3199727">
                  <a:extLst>
                    <a:ext uri="{9D8B030D-6E8A-4147-A177-3AD203B41FA5}">
                      <a16:colId xmlns:a16="http://schemas.microsoft.com/office/drawing/2014/main" val="3948461311"/>
                    </a:ext>
                  </a:extLst>
                </a:gridCol>
              </a:tblGrid>
              <a:tr h="753535">
                <a:tc>
                  <a:txBody>
                    <a:bodyPr/>
                    <a:lstStyle/>
                    <a:p>
                      <a:pPr marL="71755" marR="71755">
                        <a:lnSpc>
                          <a:spcPct val="115000"/>
                        </a:lnSpc>
                        <a:spcAft>
                          <a:spcPts val="1000"/>
                        </a:spcAft>
                      </a:pPr>
                      <a:r>
                        <a:rPr lang="en-GB" sz="800" dirty="0">
                          <a:effectLst/>
                        </a:rPr>
                        <a:t>High Power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1300" dirty="0">
                          <a:effectLst/>
                        </a:rPr>
                        <a:t>Satisfied </a:t>
                      </a:r>
                      <a:endParaRPr lang="en-GB" sz="800" dirty="0">
                        <a:effectLst/>
                      </a:endParaRPr>
                    </a:p>
                    <a:p>
                      <a:pPr>
                        <a:lnSpc>
                          <a:spcPct val="115000"/>
                        </a:lnSpc>
                        <a:spcAft>
                          <a:spcPts val="1000"/>
                        </a:spcAft>
                      </a:pPr>
                      <a:r>
                        <a:rPr lang="en-GB" sz="1000" dirty="0">
                          <a:effectLst/>
                        </a:rPr>
                        <a:t>People who have a high power of influence over the project, but they just need to be kept satisfied with what is happening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tc>
                <a:tc>
                  <a:txBody>
                    <a:bodyPr/>
                    <a:lstStyle/>
                    <a:p>
                      <a:pPr>
                        <a:lnSpc>
                          <a:spcPct val="115000"/>
                        </a:lnSpc>
                        <a:spcAft>
                          <a:spcPts val="1000"/>
                        </a:spcAft>
                      </a:pPr>
                      <a:r>
                        <a:rPr lang="en-GB" sz="1300" dirty="0">
                          <a:effectLst/>
                        </a:rPr>
                        <a:t>Manage</a:t>
                      </a:r>
                      <a:endParaRPr lang="en-GB" sz="800" dirty="0">
                        <a:effectLst/>
                      </a:endParaRPr>
                    </a:p>
                    <a:p>
                      <a:pPr>
                        <a:lnSpc>
                          <a:spcPct val="115000"/>
                        </a:lnSpc>
                        <a:spcAft>
                          <a:spcPts val="1000"/>
                        </a:spcAft>
                      </a:pPr>
                      <a:r>
                        <a:rPr lang="en-GB" sz="1000" dirty="0">
                          <a:effectLst/>
                        </a:rPr>
                        <a:t>People who have a high power of influence over the project who should be fully engaged through communication and consultation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tc>
                <a:extLst>
                  <a:ext uri="{0D108BD9-81ED-4DB2-BD59-A6C34878D82A}">
                    <a16:rowId xmlns:a16="http://schemas.microsoft.com/office/drawing/2014/main" val="374777041"/>
                  </a:ext>
                </a:extLst>
              </a:tr>
              <a:tr h="580357">
                <a:tc>
                  <a:txBody>
                    <a:bodyPr/>
                    <a:lstStyle/>
                    <a:p>
                      <a:pPr marL="71755" marR="71755">
                        <a:lnSpc>
                          <a:spcPct val="115000"/>
                        </a:lnSpc>
                        <a:spcAft>
                          <a:spcPts val="1000"/>
                        </a:spcAft>
                      </a:pPr>
                      <a:r>
                        <a:rPr lang="en-GB" sz="800" dirty="0">
                          <a:effectLst/>
                        </a:rPr>
                        <a:t>Low Power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1300" dirty="0">
                          <a:effectLst/>
                        </a:rPr>
                        <a:t>Monitor </a:t>
                      </a:r>
                      <a:endParaRPr lang="en-GB" sz="800" dirty="0">
                        <a:effectLst/>
                      </a:endParaRPr>
                    </a:p>
                    <a:p>
                      <a:pPr>
                        <a:lnSpc>
                          <a:spcPct val="115000"/>
                        </a:lnSpc>
                        <a:spcAft>
                          <a:spcPts val="1000"/>
                        </a:spcAft>
                      </a:pPr>
                      <a:r>
                        <a:rPr lang="en-GB" sz="1000" dirty="0">
                          <a:effectLst/>
                        </a:rPr>
                        <a:t>People who have low power that could be ignored if time and resources are stretched </a:t>
                      </a:r>
                      <a:endParaRPr lang="en-GB" sz="900" dirty="0">
                        <a:effectLst/>
                        <a:latin typeface="Calibri" panose="020F0502020204030204" pitchFamily="34" charset="0"/>
                        <a:cs typeface="Times New Roman" panose="02020603050405020304" pitchFamily="18" charset="0"/>
                      </a:endParaRPr>
                    </a:p>
                  </a:txBody>
                  <a:tcPr marL="48732" marR="48732" marT="0" marB="0"/>
                </a:tc>
                <a:tc>
                  <a:txBody>
                    <a:bodyPr/>
                    <a:lstStyle/>
                    <a:p>
                      <a:pPr>
                        <a:lnSpc>
                          <a:spcPct val="115000"/>
                        </a:lnSpc>
                        <a:spcAft>
                          <a:spcPts val="1000"/>
                        </a:spcAft>
                      </a:pPr>
                      <a:r>
                        <a:rPr lang="en-GB" sz="1300" dirty="0">
                          <a:effectLst/>
                        </a:rPr>
                        <a:t>Inform</a:t>
                      </a:r>
                      <a:endParaRPr lang="en-GB" sz="800" dirty="0">
                        <a:effectLst/>
                      </a:endParaRPr>
                    </a:p>
                    <a:p>
                      <a:pPr>
                        <a:lnSpc>
                          <a:spcPct val="115000"/>
                        </a:lnSpc>
                        <a:spcAft>
                          <a:spcPts val="1000"/>
                        </a:spcAft>
                      </a:pPr>
                      <a:r>
                        <a:rPr lang="en-GB" sz="1000" dirty="0">
                          <a:effectLst/>
                        </a:rPr>
                        <a:t>People who have a low level of influence, but it is helpful to keep them informed </a:t>
                      </a:r>
                    </a:p>
                  </a:txBody>
                  <a:tcPr marL="48732" marR="48732" marT="0" marB="0"/>
                </a:tc>
                <a:extLst>
                  <a:ext uri="{0D108BD9-81ED-4DB2-BD59-A6C34878D82A}">
                    <a16:rowId xmlns:a16="http://schemas.microsoft.com/office/drawing/2014/main" val="3381340604"/>
                  </a:ext>
                </a:extLst>
              </a:tr>
              <a:tr h="236438">
                <a:tc>
                  <a:txBody>
                    <a:bodyPr/>
                    <a:lstStyle/>
                    <a:p>
                      <a:pPr marL="71755" marR="71755">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800" dirty="0">
                          <a:effectLst/>
                        </a:rPr>
                        <a:t>Low interest/impact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solidFill>
                      <a:srgbClr val="26CCB8"/>
                    </a:solidFill>
                  </a:tcPr>
                </a:tc>
                <a:tc>
                  <a:txBody>
                    <a:bodyPr/>
                    <a:lstStyle/>
                    <a:p>
                      <a:pPr>
                        <a:lnSpc>
                          <a:spcPct val="115000"/>
                        </a:lnSpc>
                        <a:spcAft>
                          <a:spcPts val="1000"/>
                        </a:spcAft>
                      </a:pPr>
                      <a:r>
                        <a:rPr lang="en-GB" sz="800" dirty="0">
                          <a:effectLst/>
                        </a:rPr>
                        <a:t>High interest/impact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solidFill>
                      <a:srgbClr val="26CCB8"/>
                    </a:solidFill>
                  </a:tcPr>
                </a:tc>
                <a:extLst>
                  <a:ext uri="{0D108BD9-81ED-4DB2-BD59-A6C34878D82A}">
                    <a16:rowId xmlns:a16="http://schemas.microsoft.com/office/drawing/2014/main" val="23313121"/>
                  </a:ext>
                </a:extLst>
              </a:tr>
            </a:tbl>
          </a:graphicData>
        </a:graphic>
      </p:graphicFrame>
      <p:graphicFrame>
        <p:nvGraphicFramePr>
          <p:cNvPr id="3" name="Table 2">
            <a:extLst>
              <a:ext uri="{FF2B5EF4-FFF2-40B4-BE49-F238E27FC236}">
                <a16:creationId xmlns:a16="http://schemas.microsoft.com/office/drawing/2014/main" id="{79FCD289-950F-F2E6-BD1A-DD4E5004BCB8}"/>
              </a:ext>
            </a:extLst>
          </p:cNvPr>
          <p:cNvGraphicFramePr>
            <a:graphicFrameLocks noGrp="1"/>
          </p:cNvGraphicFramePr>
          <p:nvPr>
            <p:extLst>
              <p:ext uri="{D42A27DB-BD31-4B8C-83A1-F6EECF244321}">
                <p14:modId xmlns:p14="http://schemas.microsoft.com/office/powerpoint/2010/main" val="2624688732"/>
              </p:ext>
            </p:extLst>
          </p:nvPr>
        </p:nvGraphicFramePr>
        <p:xfrm>
          <a:off x="1180411" y="4092062"/>
          <a:ext cx="6250536" cy="6250820"/>
        </p:xfrm>
        <a:graphic>
          <a:graphicData uri="http://schemas.openxmlformats.org/drawingml/2006/table">
            <a:tbl>
              <a:tblPr firstRow="1" firstCol="1" bandRow="1">
                <a:tableStyleId>{5DEEC908-81A0-471F-91EC-26001181031D}</a:tableStyleId>
              </a:tblPr>
              <a:tblGrid>
                <a:gridCol w="1161421">
                  <a:extLst>
                    <a:ext uri="{9D8B030D-6E8A-4147-A177-3AD203B41FA5}">
                      <a16:colId xmlns:a16="http://schemas.microsoft.com/office/drawing/2014/main" val="1877917003"/>
                    </a:ext>
                  </a:extLst>
                </a:gridCol>
                <a:gridCol w="1083937">
                  <a:extLst>
                    <a:ext uri="{9D8B030D-6E8A-4147-A177-3AD203B41FA5}">
                      <a16:colId xmlns:a16="http://schemas.microsoft.com/office/drawing/2014/main" val="3408266431"/>
                    </a:ext>
                  </a:extLst>
                </a:gridCol>
                <a:gridCol w="865366">
                  <a:extLst>
                    <a:ext uri="{9D8B030D-6E8A-4147-A177-3AD203B41FA5}">
                      <a16:colId xmlns:a16="http://schemas.microsoft.com/office/drawing/2014/main" val="2800450920"/>
                    </a:ext>
                  </a:extLst>
                </a:gridCol>
                <a:gridCol w="919451">
                  <a:extLst>
                    <a:ext uri="{9D8B030D-6E8A-4147-A177-3AD203B41FA5}">
                      <a16:colId xmlns:a16="http://schemas.microsoft.com/office/drawing/2014/main" val="3801567768"/>
                    </a:ext>
                  </a:extLst>
                </a:gridCol>
                <a:gridCol w="1088587">
                  <a:extLst>
                    <a:ext uri="{9D8B030D-6E8A-4147-A177-3AD203B41FA5}">
                      <a16:colId xmlns:a16="http://schemas.microsoft.com/office/drawing/2014/main" val="3684521175"/>
                    </a:ext>
                  </a:extLst>
                </a:gridCol>
                <a:gridCol w="1131774">
                  <a:extLst>
                    <a:ext uri="{9D8B030D-6E8A-4147-A177-3AD203B41FA5}">
                      <a16:colId xmlns:a16="http://schemas.microsoft.com/office/drawing/2014/main" val="1246306333"/>
                    </a:ext>
                  </a:extLst>
                </a:gridCol>
              </a:tblGrid>
              <a:tr h="712705">
                <a:tc>
                  <a:txBody>
                    <a:bodyPr/>
                    <a:lstStyle/>
                    <a:p>
                      <a:pPr algn="ctr">
                        <a:lnSpc>
                          <a:spcPct val="115000"/>
                        </a:lnSpc>
                        <a:spcAft>
                          <a:spcPts val="1000"/>
                        </a:spcAft>
                      </a:pPr>
                      <a:r>
                        <a:rPr lang="en-GB" sz="1000" dirty="0">
                          <a:effectLst/>
                        </a:rPr>
                        <a:t>Stakeholder Name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Job role details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Impact (High or low?)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Influence (High or low power?)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How could they contribute to the project?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How could they block the project?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extLst>
                  <a:ext uri="{0D108BD9-81ED-4DB2-BD59-A6C34878D82A}">
                    <a16:rowId xmlns:a16="http://schemas.microsoft.com/office/drawing/2014/main" val="4177754555"/>
                  </a:ext>
                </a:extLst>
              </a:tr>
              <a:tr h="923210">
                <a:tc>
                  <a:txBody>
                    <a:bodyPr/>
                    <a:lstStyle/>
                    <a:p>
                      <a:pPr algn="ctr">
                        <a:lnSpc>
                          <a:spcPct val="115000"/>
                        </a:lnSpc>
                        <a:spcAft>
                          <a:spcPts val="1000"/>
                        </a:spcAft>
                      </a:pPr>
                      <a:r>
                        <a:rPr lang="en-GB" sz="800" dirty="0">
                          <a:effectLst/>
                        </a:rPr>
                        <a:t> </a:t>
                      </a: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45741527"/>
                  </a:ext>
                </a:extLst>
              </a:tr>
              <a:tr h="922065">
                <a:tc>
                  <a:txBody>
                    <a:bodyPr/>
                    <a:lstStyle/>
                    <a:p>
                      <a:pPr algn="ctr">
                        <a:lnSpc>
                          <a:spcPct val="115000"/>
                        </a:lnSpc>
                        <a:spcAft>
                          <a:spcPts val="1000"/>
                        </a:spcAft>
                      </a:pPr>
                      <a:endParaRPr lang="en-GB" sz="800" dirty="0">
                        <a:effectLst/>
                      </a:endParaRPr>
                    </a:p>
                    <a:p>
                      <a:pPr algn="ctr">
                        <a:lnSpc>
                          <a:spcPct val="115000"/>
                        </a:lnSpc>
                        <a:spcAft>
                          <a:spcPts val="1000"/>
                        </a:spcAft>
                      </a:pPr>
                      <a:endParaRPr lang="en-GB" sz="800" dirty="0">
                        <a:effectLst/>
                      </a:endParaRPr>
                    </a:p>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66618857"/>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2926142024"/>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2703002597"/>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631880866"/>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1096454621"/>
                  </a:ext>
                </a:extLst>
              </a:tr>
            </a:tbl>
          </a:graphicData>
        </a:graphic>
      </p:graphicFrame>
      <p:sp>
        <p:nvSpPr>
          <p:cNvPr id="4" name="Google Shape;76;p15">
            <a:extLst>
              <a:ext uri="{FF2B5EF4-FFF2-40B4-BE49-F238E27FC236}">
                <a16:creationId xmlns:a16="http://schemas.microsoft.com/office/drawing/2014/main" id="{0D8935DF-7062-992D-31C7-830AC518DF86}"/>
              </a:ext>
            </a:extLst>
          </p:cNvPr>
          <p:cNvSpPr txBox="1">
            <a:spLocks noGrp="1"/>
          </p:cNvSpPr>
          <p:nvPr>
            <p:ph type="sldNum" idx="12"/>
          </p:nvPr>
        </p:nvSpPr>
        <p:spPr>
          <a:xfrm>
            <a:off x="7106075" y="10052431"/>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11</a:t>
            </a:fld>
            <a:endParaRPr dirty="0"/>
          </a:p>
        </p:txBody>
      </p:sp>
    </p:spTree>
    <p:extLst>
      <p:ext uri="{BB962C8B-B14F-4D97-AF65-F5344CB8AC3E}">
        <p14:creationId xmlns:p14="http://schemas.microsoft.com/office/powerpoint/2010/main" val="14017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84587"/>
            <a:ext cx="6169306" cy="87713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5Ps</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57773" y="5130614"/>
            <a:ext cx="9730220" cy="4843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5 PS –  TOOL </a:t>
            </a:r>
            <a:endParaRPr sz="1900" b="1" dirty="0">
              <a:solidFill>
                <a:srgbClr val="121A3D"/>
              </a:solidFill>
              <a:latin typeface="Poppins"/>
              <a:ea typeface="Poppins"/>
              <a:cs typeface="Poppins"/>
              <a:sym typeface="Poppins"/>
            </a:endParaRPr>
          </a:p>
        </p:txBody>
      </p:sp>
      <p:sp>
        <p:nvSpPr>
          <p:cNvPr id="7" name="TextBox 6">
            <a:extLst>
              <a:ext uri="{FF2B5EF4-FFF2-40B4-BE49-F238E27FC236}">
                <a16:creationId xmlns:a16="http://schemas.microsoft.com/office/drawing/2014/main" id="{3F902787-15BB-A7EF-735F-B00E6EF0227C}"/>
              </a:ext>
            </a:extLst>
          </p:cNvPr>
          <p:cNvSpPr txBox="1"/>
          <p:nvPr/>
        </p:nvSpPr>
        <p:spPr>
          <a:xfrm>
            <a:off x="1261641" y="869473"/>
            <a:ext cx="6032870" cy="4185761"/>
          </a:xfrm>
          <a:prstGeom prst="rect">
            <a:avLst/>
          </a:prstGeom>
          <a:noFill/>
        </p:spPr>
        <p:txBody>
          <a:bodyPr wrap="square">
            <a:spAutoFit/>
          </a:bodyPr>
          <a:lstStyle/>
          <a:p>
            <a:pPr marL="285750" indent="-285750" algn="just">
              <a:buFont typeface="Arial" panose="020B0604020202020204" pitchFamily="34" charset="0"/>
              <a:buChar char="•"/>
            </a:pPr>
            <a:r>
              <a:rPr lang="en-GB" dirty="0"/>
              <a:t>This approach involves building the self-awareness of the team members working within a system. </a:t>
            </a:r>
          </a:p>
          <a:p>
            <a:pPr marL="285750" indent="-285750" algn="just">
              <a:buFont typeface="Arial" panose="020B0604020202020204" pitchFamily="34" charset="0"/>
              <a:buChar char="•"/>
            </a:pPr>
            <a:r>
              <a:rPr lang="en-GB" dirty="0"/>
              <a:t>It helps you develop an understanding of the systems, processes and patterns that connect them</a:t>
            </a:r>
          </a:p>
          <a:p>
            <a:pPr marL="285750" indent="-285750" algn="just">
              <a:buFont typeface="Arial" panose="020B0604020202020204" pitchFamily="34" charset="0"/>
              <a:buChar char="•"/>
            </a:pPr>
            <a:r>
              <a:rPr lang="en-GB" dirty="0"/>
              <a:t>The five Ps framework is used to describe the key components of the work of a microsystem and is used to guide investigations into areas of work, leading to the identification of improvement needs. </a:t>
            </a:r>
          </a:p>
          <a:p>
            <a:endParaRPr lang="en-GB" sz="1100" dirty="0"/>
          </a:p>
          <a:p>
            <a:pPr marL="285750" indent="-285750">
              <a:buFont typeface="Arial" panose="020B0604020202020204" pitchFamily="34" charset="0"/>
              <a:buChar char="•"/>
            </a:pPr>
            <a:r>
              <a:rPr lang="en-GB" dirty="0"/>
              <a:t>The five Ps are: </a:t>
            </a:r>
          </a:p>
          <a:p>
            <a:pPr marL="342900" indent="-342900">
              <a:buAutoNum type="arabicPeriod"/>
            </a:pPr>
            <a:r>
              <a:rPr lang="en-GB" b="1" dirty="0"/>
              <a:t>Purpose</a:t>
            </a:r>
            <a:r>
              <a:rPr lang="en-GB" dirty="0"/>
              <a:t>: a clear, agreed and shared understanding of the fundamental aim of the team’s work </a:t>
            </a:r>
          </a:p>
          <a:p>
            <a:pPr marL="342900" indent="-342900">
              <a:buAutoNum type="arabicPeriod"/>
            </a:pPr>
            <a:r>
              <a:rPr lang="en-GB" b="1" dirty="0"/>
              <a:t>People: </a:t>
            </a:r>
            <a:r>
              <a:rPr lang="en-GB" dirty="0"/>
              <a:t>the views, attitudes and experiences of the staff working within the microsystem </a:t>
            </a:r>
          </a:p>
          <a:p>
            <a:pPr marL="342900" indent="-342900">
              <a:buAutoNum type="arabicPeriod"/>
            </a:pPr>
            <a:r>
              <a:rPr lang="en-GB" b="1" dirty="0"/>
              <a:t>Patients: </a:t>
            </a:r>
            <a:r>
              <a:rPr lang="en-GB" dirty="0"/>
              <a:t>the characteristics, needs and views of the patients subject to the care of the microsystem </a:t>
            </a:r>
          </a:p>
          <a:p>
            <a:pPr marL="342900" indent="-342900">
              <a:buAutoNum type="arabicPeriod"/>
            </a:pPr>
            <a:r>
              <a:rPr lang="en-GB" b="1" dirty="0"/>
              <a:t>Processes: </a:t>
            </a:r>
            <a:r>
              <a:rPr lang="en-GB" dirty="0"/>
              <a:t>the routines and procedures for undertaking the work of the microsystem</a:t>
            </a:r>
          </a:p>
          <a:p>
            <a:pPr marL="342900" indent="-342900">
              <a:buAutoNum type="arabicPeriod"/>
            </a:pPr>
            <a:r>
              <a:rPr lang="en-GB" b="1" dirty="0"/>
              <a:t>Patterns</a:t>
            </a:r>
            <a:r>
              <a:rPr lang="en-GB" dirty="0"/>
              <a:t>: Data providing insight into the performance of the microsystem. </a:t>
            </a:r>
          </a:p>
        </p:txBody>
      </p:sp>
      <p:graphicFrame>
        <p:nvGraphicFramePr>
          <p:cNvPr id="9" name="Table 8">
            <a:extLst>
              <a:ext uri="{FF2B5EF4-FFF2-40B4-BE49-F238E27FC236}">
                <a16:creationId xmlns:a16="http://schemas.microsoft.com/office/drawing/2014/main" id="{0BEB5250-7834-A480-63CC-BF8E1A65F6DD}"/>
              </a:ext>
            </a:extLst>
          </p:cNvPr>
          <p:cNvGraphicFramePr>
            <a:graphicFrameLocks noGrp="1"/>
          </p:cNvGraphicFramePr>
          <p:nvPr>
            <p:extLst>
              <p:ext uri="{D42A27DB-BD31-4B8C-83A1-F6EECF244321}">
                <p14:modId xmlns:p14="http://schemas.microsoft.com/office/powerpoint/2010/main" val="1346947590"/>
              </p:ext>
            </p:extLst>
          </p:nvPr>
        </p:nvGraphicFramePr>
        <p:xfrm>
          <a:off x="1132913" y="5009180"/>
          <a:ext cx="6298034" cy="5028900"/>
        </p:xfrm>
        <a:graphic>
          <a:graphicData uri="http://schemas.openxmlformats.org/drawingml/2006/table">
            <a:tbl>
              <a:tblPr firstRow="1" bandRow="1">
                <a:tableStyleId>{5DEEC908-81A0-471F-91EC-26001181031D}</a:tableStyleId>
              </a:tblPr>
              <a:tblGrid>
                <a:gridCol w="1316079">
                  <a:extLst>
                    <a:ext uri="{9D8B030D-6E8A-4147-A177-3AD203B41FA5}">
                      <a16:colId xmlns:a16="http://schemas.microsoft.com/office/drawing/2014/main" val="1996896707"/>
                    </a:ext>
                  </a:extLst>
                </a:gridCol>
                <a:gridCol w="4981955">
                  <a:extLst>
                    <a:ext uri="{9D8B030D-6E8A-4147-A177-3AD203B41FA5}">
                      <a16:colId xmlns:a16="http://schemas.microsoft.com/office/drawing/2014/main" val="506516914"/>
                    </a:ext>
                  </a:extLst>
                </a:gridCol>
              </a:tblGrid>
              <a:tr h="1005780">
                <a:tc>
                  <a:txBody>
                    <a:bodyPr/>
                    <a:lstStyle/>
                    <a:p>
                      <a:r>
                        <a:rPr lang="en-US" b="1" dirty="0"/>
                        <a:t>Purpose: </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166413233"/>
                  </a:ext>
                </a:extLst>
              </a:tr>
              <a:tr h="1005780">
                <a:tc>
                  <a:txBody>
                    <a:bodyPr/>
                    <a:lstStyle/>
                    <a:p>
                      <a:r>
                        <a:rPr lang="en-US" b="1" dirty="0"/>
                        <a:t>People:</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1381616505"/>
                  </a:ext>
                </a:extLst>
              </a:tr>
              <a:tr h="1005780">
                <a:tc>
                  <a:txBody>
                    <a:bodyPr/>
                    <a:lstStyle/>
                    <a:p>
                      <a:r>
                        <a:rPr lang="en-US" b="1" dirty="0"/>
                        <a:t>Patients: </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473390981"/>
                  </a:ext>
                </a:extLst>
              </a:tr>
              <a:tr h="1005780">
                <a:tc>
                  <a:txBody>
                    <a:bodyPr/>
                    <a:lstStyle/>
                    <a:p>
                      <a:r>
                        <a:rPr lang="en-US" b="1" dirty="0"/>
                        <a:t>Processes:</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852930468"/>
                  </a:ext>
                </a:extLst>
              </a:tr>
              <a:tr h="1005780">
                <a:tc>
                  <a:txBody>
                    <a:bodyPr/>
                    <a:lstStyle/>
                    <a:p>
                      <a:r>
                        <a:rPr lang="en-US" b="1" dirty="0"/>
                        <a:t>Patterns:</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324242868"/>
                  </a:ext>
                </a:extLst>
              </a:tr>
            </a:tbl>
          </a:graphicData>
        </a:graphic>
      </p:graphicFrame>
      <p:pic>
        <p:nvPicPr>
          <p:cNvPr id="10" name="Picture 9">
            <a:extLst>
              <a:ext uri="{FF2B5EF4-FFF2-40B4-BE49-F238E27FC236}">
                <a16:creationId xmlns:a16="http://schemas.microsoft.com/office/drawing/2014/main" id="{54B4D007-E6B2-B9BB-1ECC-6BEBAC7ABD58}"/>
              </a:ext>
            </a:extLst>
          </p:cNvPr>
          <p:cNvPicPr>
            <a:picLocks noChangeAspect="1"/>
          </p:cNvPicPr>
          <p:nvPr/>
        </p:nvPicPr>
        <p:blipFill>
          <a:blip r:embed="rId3"/>
          <a:stretch>
            <a:fillRect/>
          </a:stretch>
        </p:blipFill>
        <p:spPr>
          <a:xfrm rot="16200000">
            <a:off x="6298034" y="-101857"/>
            <a:ext cx="1157775" cy="1157775"/>
          </a:xfrm>
          <a:prstGeom prst="rect">
            <a:avLst/>
          </a:prstGeom>
        </p:spPr>
      </p:pic>
      <p:sp>
        <p:nvSpPr>
          <p:cNvPr id="11" name="TextBox 10">
            <a:extLst>
              <a:ext uri="{FF2B5EF4-FFF2-40B4-BE49-F238E27FC236}">
                <a16:creationId xmlns:a16="http://schemas.microsoft.com/office/drawing/2014/main" id="{88E99CB2-48B7-A5BC-BDC4-3B0A4A6E03DF}"/>
              </a:ext>
            </a:extLst>
          </p:cNvPr>
          <p:cNvSpPr txBox="1"/>
          <p:nvPr/>
        </p:nvSpPr>
        <p:spPr>
          <a:xfrm>
            <a:off x="1083692" y="10237894"/>
            <a:ext cx="6475983" cy="369332"/>
          </a:xfrm>
          <a:prstGeom prst="rect">
            <a:avLst/>
          </a:prstGeom>
          <a:noFill/>
        </p:spPr>
        <p:txBody>
          <a:bodyPr wrap="square" rtlCol="0">
            <a:spAutoFit/>
          </a:bodyPr>
          <a:lstStyle/>
          <a:p>
            <a:r>
              <a:rPr lang="en-US" sz="900" dirty="0"/>
              <a:t>Further reading: chrome-extension://efaidnbmnnnibpcajpcglclefindmkaj/https://www.sheffieldmca.org.uk/UserFiles/File/5Ps_One_Page_Book.pdf</a:t>
            </a:r>
            <a:endParaRPr lang="en-GB" sz="900" dirty="0"/>
          </a:p>
        </p:txBody>
      </p:sp>
      <p:sp>
        <p:nvSpPr>
          <p:cNvPr id="2" name="Google Shape;76;p15">
            <a:extLst>
              <a:ext uri="{FF2B5EF4-FFF2-40B4-BE49-F238E27FC236}">
                <a16:creationId xmlns:a16="http://schemas.microsoft.com/office/drawing/2014/main" id="{7EE1A1B1-93CD-216E-DDDF-AE569D4AF398}"/>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12</a:t>
            </a:fld>
            <a:endParaRPr dirty="0"/>
          </a:p>
        </p:txBody>
      </p:sp>
    </p:spTree>
    <p:extLst>
      <p:ext uri="{BB962C8B-B14F-4D97-AF65-F5344CB8AC3E}">
        <p14:creationId xmlns:p14="http://schemas.microsoft.com/office/powerpoint/2010/main" val="287953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Process Mapping the System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42340" y="5003853"/>
            <a:ext cx="946937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PROCESS MAPPING – TIPS </a:t>
            </a:r>
            <a:endParaRPr sz="1900" b="1" dirty="0">
              <a:solidFill>
                <a:srgbClr val="121A3D"/>
              </a:solidFill>
              <a:latin typeface="Poppins"/>
              <a:ea typeface="Poppins"/>
              <a:cs typeface="Poppins"/>
              <a:sym typeface="Poppins"/>
            </a:endParaRPr>
          </a:p>
        </p:txBody>
      </p:sp>
      <p:sp>
        <p:nvSpPr>
          <p:cNvPr id="5" name="Rectangle 4">
            <a:extLst>
              <a:ext uri="{FF2B5EF4-FFF2-40B4-BE49-F238E27FC236}">
                <a16:creationId xmlns:a16="http://schemas.microsoft.com/office/drawing/2014/main" id="{8532D059-4D15-D37B-364F-2FD7A1B83A7B}"/>
              </a:ext>
            </a:extLst>
          </p:cNvPr>
          <p:cNvSpPr/>
          <p:nvPr/>
        </p:nvSpPr>
        <p:spPr>
          <a:xfrm>
            <a:off x="1169043" y="2077293"/>
            <a:ext cx="6261904" cy="3412930"/>
          </a:xfrm>
          <a:prstGeom prst="rect">
            <a:avLst/>
          </a:prstGeom>
          <a:solidFill>
            <a:srgbClr val="D0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ysClr val="windowText" lastClr="000000"/>
                </a:solidFill>
              </a:rPr>
              <a:t>What is process mapping? </a:t>
            </a:r>
          </a:p>
          <a:p>
            <a:endParaRPr lang="en-US" dirty="0">
              <a:solidFill>
                <a:sysClr val="windowText" lastClr="000000"/>
              </a:solidFill>
            </a:endParaRPr>
          </a:p>
          <a:p>
            <a:pPr marL="285750" indent="-285750" algn="just">
              <a:buFont typeface="Arial" panose="020B0604020202020204" pitchFamily="34" charset="0"/>
              <a:buChar char="•"/>
            </a:pPr>
            <a:r>
              <a:rPr lang="en-US" dirty="0">
                <a:solidFill>
                  <a:sysClr val="windowText" lastClr="000000"/>
                </a:solidFill>
              </a:rPr>
              <a:t>It provides a holistic overview of all the “cogs” working together in a system or process - this increases the chances of identifying significant improvement areas </a:t>
            </a:r>
          </a:p>
          <a:p>
            <a:pPr marL="285750" indent="-285750" algn="just">
              <a:buFont typeface="Arial" panose="020B0604020202020204" pitchFamily="34" charset="0"/>
              <a:buChar char="•"/>
            </a:pPr>
            <a:r>
              <a:rPr lang="en-US" dirty="0">
                <a:solidFill>
                  <a:sysClr val="windowText" lastClr="000000"/>
                </a:solidFill>
              </a:rPr>
              <a:t>Current steps in a pathway, service or process are mapped out on paper with post-it notes to understand it further </a:t>
            </a:r>
          </a:p>
          <a:p>
            <a:pPr marL="285750" indent="-285750" algn="just">
              <a:buFont typeface="Arial" panose="020B0604020202020204" pitchFamily="34" charset="0"/>
              <a:buChar char="•"/>
            </a:pPr>
            <a:r>
              <a:rPr lang="en-US" dirty="0">
                <a:solidFill>
                  <a:sysClr val="windowText" lastClr="000000"/>
                </a:solidFill>
              </a:rPr>
              <a:t>Each step is assessed to understand the value in the journey and why it is done – everyone questions the purpose </a:t>
            </a:r>
          </a:p>
          <a:p>
            <a:pPr marL="285750" indent="-285750" algn="just">
              <a:buFont typeface="Arial" panose="020B0604020202020204" pitchFamily="34" charset="0"/>
              <a:buChar char="•"/>
            </a:pPr>
            <a:r>
              <a:rPr lang="en-US" dirty="0">
                <a:solidFill>
                  <a:sysClr val="windowText" lastClr="000000"/>
                </a:solidFill>
              </a:rPr>
              <a:t>This allows you to analyze and redesign what the steps should be based on improvement opportunities</a:t>
            </a:r>
          </a:p>
          <a:p>
            <a:pPr marL="285750" indent="-285750" algn="just">
              <a:buFont typeface="Arial" panose="020B0604020202020204" pitchFamily="34" charset="0"/>
              <a:buChar char="•"/>
            </a:pPr>
            <a:r>
              <a:rPr lang="en-US" dirty="0">
                <a:solidFill>
                  <a:sysClr val="windowText" lastClr="000000"/>
                </a:solidFill>
              </a:rPr>
              <a:t>A process map allows you to see the bigger picture of all the processes joined together, which you can then use to identify problems &amp; improvements</a:t>
            </a:r>
            <a:endParaRPr lang="en-GB" dirty="0">
              <a:solidFill>
                <a:sysClr val="windowText" lastClr="000000"/>
              </a:solidFill>
            </a:endParaRPr>
          </a:p>
        </p:txBody>
      </p:sp>
      <p:sp>
        <p:nvSpPr>
          <p:cNvPr id="8" name="Rectangle 7">
            <a:extLst>
              <a:ext uri="{FF2B5EF4-FFF2-40B4-BE49-F238E27FC236}">
                <a16:creationId xmlns:a16="http://schemas.microsoft.com/office/drawing/2014/main" id="{859C1F41-977D-A671-A808-B54E5E564D5E}"/>
              </a:ext>
            </a:extLst>
          </p:cNvPr>
          <p:cNvSpPr/>
          <p:nvPr/>
        </p:nvSpPr>
        <p:spPr>
          <a:xfrm>
            <a:off x="1169043" y="5692173"/>
            <a:ext cx="6261904" cy="4491977"/>
          </a:xfrm>
          <a:prstGeom prst="rect">
            <a:avLst/>
          </a:prstGeom>
          <a:solidFill>
            <a:srgbClr val="D0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Top tips for process mapping: </a:t>
            </a:r>
          </a:p>
          <a:p>
            <a:endParaRPr lang="en-US" dirty="0">
              <a:solidFill>
                <a:sysClr val="windowText" lastClr="000000"/>
              </a:solidFill>
            </a:endParaRPr>
          </a:p>
          <a:p>
            <a:pPr marL="285750" indent="-285750" algn="just">
              <a:buFont typeface="Arial" panose="020B0604020202020204" pitchFamily="34" charset="0"/>
              <a:buChar char="•"/>
            </a:pPr>
            <a:r>
              <a:rPr lang="en-US" b="1" dirty="0">
                <a:solidFill>
                  <a:sysClr val="windowText" lastClr="000000"/>
                </a:solidFill>
              </a:rPr>
              <a:t>Prework: </a:t>
            </a:r>
            <a:r>
              <a:rPr lang="en-US" dirty="0">
                <a:solidFill>
                  <a:sysClr val="windowText" lastClr="000000"/>
                </a:solidFill>
              </a:rPr>
              <a:t>Understand the basic steps in the pathway before mapping it </a:t>
            </a:r>
          </a:p>
          <a:p>
            <a:pPr marL="285750" indent="-285750" algn="just">
              <a:buFont typeface="Arial" panose="020B0604020202020204" pitchFamily="34" charset="0"/>
              <a:buChar char="•"/>
            </a:pPr>
            <a:r>
              <a:rPr lang="en-US" b="1" dirty="0">
                <a:solidFill>
                  <a:sysClr val="windowText" lastClr="000000"/>
                </a:solidFill>
              </a:rPr>
              <a:t>Data</a:t>
            </a:r>
            <a:r>
              <a:rPr lang="en-US" dirty="0">
                <a:solidFill>
                  <a:sysClr val="windowText" lastClr="000000"/>
                </a:solidFill>
              </a:rPr>
              <a:t>: Review key data that provides evidence e.g., capacity/waits</a:t>
            </a:r>
          </a:p>
          <a:p>
            <a:pPr marL="285750" indent="-285750" algn="just">
              <a:buFont typeface="Arial" panose="020B0604020202020204" pitchFamily="34" charset="0"/>
              <a:buChar char="•"/>
            </a:pPr>
            <a:r>
              <a:rPr lang="en-US" b="1" dirty="0">
                <a:solidFill>
                  <a:sysClr val="windowText" lastClr="000000"/>
                </a:solidFill>
              </a:rPr>
              <a:t>Diverse Group</a:t>
            </a:r>
            <a:r>
              <a:rPr lang="en-US" dirty="0">
                <a:solidFill>
                  <a:sysClr val="windowText" lastClr="000000"/>
                </a:solidFill>
              </a:rPr>
              <a:t>: Invite people from all the key touch points in a pathway </a:t>
            </a:r>
          </a:p>
          <a:p>
            <a:pPr marL="285750" indent="-285750" algn="just">
              <a:buFont typeface="Arial" panose="020B0604020202020204" pitchFamily="34" charset="0"/>
              <a:buChar char="•"/>
            </a:pPr>
            <a:r>
              <a:rPr lang="en-US" b="1" dirty="0">
                <a:solidFill>
                  <a:sysClr val="windowText" lastClr="000000"/>
                </a:solidFill>
              </a:rPr>
              <a:t>Intention</a:t>
            </a:r>
            <a:r>
              <a:rPr lang="en-US" dirty="0">
                <a:solidFill>
                  <a:sysClr val="windowText" lastClr="000000"/>
                </a:solidFill>
              </a:rPr>
              <a:t>: Be clear on the purpose (WHY) of mapping the pathway</a:t>
            </a:r>
          </a:p>
          <a:p>
            <a:pPr marL="285750" indent="-285750" algn="just">
              <a:buFont typeface="Arial" panose="020B0604020202020204" pitchFamily="34" charset="0"/>
              <a:buChar char="•"/>
            </a:pPr>
            <a:r>
              <a:rPr lang="en-US" b="1" dirty="0">
                <a:solidFill>
                  <a:sysClr val="windowText" lastClr="000000"/>
                </a:solidFill>
              </a:rPr>
              <a:t>Timings: </a:t>
            </a:r>
            <a:r>
              <a:rPr lang="en-US" dirty="0">
                <a:solidFill>
                  <a:sysClr val="windowText" lastClr="000000"/>
                </a:solidFill>
              </a:rPr>
              <a:t>Make sure you built in enough time to give the same level of attention to all the stages of the process map (not rushing at the end)</a:t>
            </a:r>
          </a:p>
          <a:p>
            <a:pPr marL="285750" indent="-285750" algn="just">
              <a:buFont typeface="Arial" panose="020B0604020202020204" pitchFamily="34" charset="0"/>
              <a:buChar char="•"/>
            </a:pPr>
            <a:r>
              <a:rPr lang="en-US" b="1" dirty="0">
                <a:solidFill>
                  <a:sysClr val="windowText" lastClr="000000"/>
                </a:solidFill>
              </a:rPr>
              <a:t>Post-it notes</a:t>
            </a:r>
            <a:r>
              <a:rPr lang="en-US" dirty="0">
                <a:solidFill>
                  <a:sysClr val="windowText" lastClr="000000"/>
                </a:solidFill>
              </a:rPr>
              <a:t>: Are used to allow steps to be moved around. Tape them down at the end when completed </a:t>
            </a:r>
          </a:p>
          <a:p>
            <a:pPr marL="285750" indent="-285750" algn="just">
              <a:buFont typeface="Arial" panose="020B0604020202020204" pitchFamily="34" charset="0"/>
              <a:buChar char="•"/>
            </a:pPr>
            <a:r>
              <a:rPr lang="en-US" dirty="0">
                <a:solidFill>
                  <a:sysClr val="windowText" lastClr="000000"/>
                </a:solidFill>
              </a:rPr>
              <a:t>“</a:t>
            </a:r>
            <a:r>
              <a:rPr lang="en-US" b="1" dirty="0">
                <a:solidFill>
                  <a:sysClr val="windowText" lastClr="000000"/>
                </a:solidFill>
              </a:rPr>
              <a:t>Park it” and “ideas” board</a:t>
            </a:r>
            <a:r>
              <a:rPr lang="en-US" dirty="0">
                <a:solidFill>
                  <a:sysClr val="windowText" lastClr="000000"/>
                </a:solidFill>
              </a:rPr>
              <a:t>: Things that require time &amp; thinking can be noted and placed to the side – we can’t fix everything at once</a:t>
            </a:r>
          </a:p>
          <a:p>
            <a:pPr marL="285750" indent="-285750" algn="just">
              <a:buFont typeface="Arial" panose="020B0604020202020204" pitchFamily="34" charset="0"/>
              <a:buChar char="•"/>
            </a:pPr>
            <a:r>
              <a:rPr lang="en-US" b="1" dirty="0">
                <a:solidFill>
                  <a:sysClr val="windowText" lastClr="000000"/>
                </a:solidFill>
              </a:rPr>
              <a:t>Clear start and end point</a:t>
            </a:r>
            <a:r>
              <a:rPr lang="en-US" dirty="0">
                <a:solidFill>
                  <a:sysClr val="windowText" lastClr="000000"/>
                </a:solidFill>
              </a:rPr>
              <a:t>: Agree and define the scope of the mapping</a:t>
            </a:r>
          </a:p>
          <a:p>
            <a:pPr marL="285750" indent="-285750" algn="just">
              <a:buFont typeface="Arial" panose="020B0604020202020204" pitchFamily="34" charset="0"/>
              <a:buChar char="•"/>
            </a:pPr>
            <a:r>
              <a:rPr lang="en-US" b="1" dirty="0">
                <a:solidFill>
                  <a:sysClr val="windowText" lastClr="000000"/>
                </a:solidFill>
              </a:rPr>
              <a:t>Map high level points</a:t>
            </a:r>
            <a:r>
              <a:rPr lang="en-US" dirty="0">
                <a:solidFill>
                  <a:sysClr val="windowText" lastClr="000000"/>
                </a:solidFill>
              </a:rPr>
              <a:t>: Doing this first, sets the sequence of what needs to be mapped out in further detail underneath it </a:t>
            </a:r>
          </a:p>
          <a:p>
            <a:pPr marL="285750" indent="-285750" algn="just">
              <a:buFont typeface="Arial" panose="020B0604020202020204" pitchFamily="34" charset="0"/>
              <a:buChar char="•"/>
            </a:pPr>
            <a:r>
              <a:rPr lang="en-US" b="1" dirty="0">
                <a:solidFill>
                  <a:sysClr val="windowText" lastClr="000000"/>
                </a:solidFill>
              </a:rPr>
              <a:t>Transfer map</a:t>
            </a:r>
            <a:r>
              <a:rPr lang="en-US" dirty="0">
                <a:solidFill>
                  <a:sysClr val="windowText" lastClr="000000"/>
                </a:solidFill>
              </a:rPr>
              <a:t>: Once completed, the paper map needs transferring into a digital format e.g. powerpoint, word or software like Viso</a:t>
            </a:r>
          </a:p>
          <a:p>
            <a:pPr marL="285750" indent="-285750">
              <a:buFont typeface="Arial" panose="020B0604020202020204" pitchFamily="34" charset="0"/>
              <a:buChar char="•"/>
            </a:pPr>
            <a:endParaRPr lang="en-US" dirty="0">
              <a:solidFill>
                <a:sysClr val="windowText" lastClr="000000"/>
              </a:solidFill>
            </a:endParaRPr>
          </a:p>
          <a:p>
            <a:pPr marL="285750" indent="-285750">
              <a:buFont typeface="Arial" panose="020B0604020202020204" pitchFamily="34" charset="0"/>
              <a:buChar char="•"/>
            </a:pPr>
            <a:endParaRPr lang="en-GB" dirty="0">
              <a:solidFill>
                <a:sysClr val="windowText" lastClr="000000"/>
              </a:solidFill>
            </a:endParaRPr>
          </a:p>
        </p:txBody>
      </p:sp>
      <p:sp>
        <p:nvSpPr>
          <p:cNvPr id="2" name="Google Shape;76;p15">
            <a:extLst>
              <a:ext uri="{FF2B5EF4-FFF2-40B4-BE49-F238E27FC236}">
                <a16:creationId xmlns:a16="http://schemas.microsoft.com/office/drawing/2014/main" id="{02CE9B45-110A-7D3F-55A5-415308A113D6}"/>
              </a:ext>
            </a:extLst>
          </p:cNvPr>
          <p:cNvSpPr txBox="1">
            <a:spLocks noGrp="1"/>
          </p:cNvSpPr>
          <p:nvPr>
            <p:ph type="sldNum" idx="12"/>
          </p:nvPr>
        </p:nvSpPr>
        <p:spPr>
          <a:xfrm>
            <a:off x="6977347" y="9977050"/>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13</a:t>
            </a:fld>
            <a:endParaRPr dirty="0"/>
          </a:p>
        </p:txBody>
      </p:sp>
    </p:spTree>
    <p:extLst>
      <p:ext uri="{BB962C8B-B14F-4D97-AF65-F5344CB8AC3E}">
        <p14:creationId xmlns:p14="http://schemas.microsoft.com/office/powerpoint/2010/main" val="321585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Process Mapping the System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15835" y="5037306"/>
            <a:ext cx="9536285"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PROCESS MAPPING – TIPS </a:t>
            </a:r>
            <a:endParaRPr sz="1900" b="1" dirty="0">
              <a:solidFill>
                <a:srgbClr val="121A3D"/>
              </a:solidFill>
              <a:latin typeface="Poppins"/>
              <a:ea typeface="Poppins"/>
              <a:cs typeface="Poppins"/>
              <a:sym typeface="Poppins"/>
            </a:endParaRPr>
          </a:p>
        </p:txBody>
      </p:sp>
      <p:graphicFrame>
        <p:nvGraphicFramePr>
          <p:cNvPr id="6" name="Table 5">
            <a:extLst>
              <a:ext uri="{FF2B5EF4-FFF2-40B4-BE49-F238E27FC236}">
                <a16:creationId xmlns:a16="http://schemas.microsoft.com/office/drawing/2014/main" id="{103224C5-A16D-C44F-E026-3ED529A9ADC8}"/>
              </a:ext>
            </a:extLst>
          </p:cNvPr>
          <p:cNvGraphicFramePr>
            <a:graphicFrameLocks noGrp="1"/>
          </p:cNvGraphicFramePr>
          <p:nvPr>
            <p:extLst>
              <p:ext uri="{D42A27DB-BD31-4B8C-83A1-F6EECF244321}">
                <p14:modId xmlns:p14="http://schemas.microsoft.com/office/powerpoint/2010/main" val="141549031"/>
              </p:ext>
            </p:extLst>
          </p:nvPr>
        </p:nvGraphicFramePr>
        <p:xfrm>
          <a:off x="1345764" y="2077293"/>
          <a:ext cx="5948747" cy="8258619"/>
        </p:xfrm>
        <a:graphic>
          <a:graphicData uri="http://schemas.openxmlformats.org/drawingml/2006/table">
            <a:tbl>
              <a:tblPr firstRow="1" bandRow="1">
                <a:tableStyleId>{5DEEC908-81A0-471F-91EC-26001181031D}</a:tableStyleId>
              </a:tblPr>
              <a:tblGrid>
                <a:gridCol w="1473637">
                  <a:extLst>
                    <a:ext uri="{9D8B030D-6E8A-4147-A177-3AD203B41FA5}">
                      <a16:colId xmlns:a16="http://schemas.microsoft.com/office/drawing/2014/main" val="3978837686"/>
                    </a:ext>
                  </a:extLst>
                </a:gridCol>
                <a:gridCol w="4475110">
                  <a:extLst>
                    <a:ext uri="{9D8B030D-6E8A-4147-A177-3AD203B41FA5}">
                      <a16:colId xmlns:a16="http://schemas.microsoft.com/office/drawing/2014/main" val="2956229834"/>
                    </a:ext>
                  </a:extLst>
                </a:gridCol>
              </a:tblGrid>
              <a:tr h="402799">
                <a:tc gridSpan="2">
                  <a:txBody>
                    <a:bodyPr/>
                    <a:lstStyle/>
                    <a:p>
                      <a:pPr algn="ctr"/>
                      <a:r>
                        <a:rPr lang="en-US" b="1" dirty="0"/>
                        <a:t>Questions to think about when process mapping: </a:t>
                      </a:r>
                      <a:endParaRPr lang="en-GB" b="1" dirty="0"/>
                    </a:p>
                  </a:txBody>
                  <a:tcPr>
                    <a:solidFill>
                      <a:srgbClr val="E1E8EC"/>
                    </a:solidFill>
                  </a:tcPr>
                </a:tc>
                <a:tc hMerge="1">
                  <a:txBody>
                    <a:bodyPr/>
                    <a:lstStyle/>
                    <a:p>
                      <a:endParaRPr lang="en-GB" dirty="0"/>
                    </a:p>
                  </a:txBody>
                  <a:tcPr/>
                </a:tc>
                <a:extLst>
                  <a:ext uri="{0D108BD9-81ED-4DB2-BD59-A6C34878D82A}">
                    <a16:rowId xmlns:a16="http://schemas.microsoft.com/office/drawing/2014/main" val="222663189"/>
                  </a:ext>
                </a:extLst>
              </a:tr>
              <a:tr h="794563">
                <a:tc>
                  <a:txBody>
                    <a:bodyPr/>
                    <a:lstStyle/>
                    <a:p>
                      <a:r>
                        <a:rPr lang="en-US" dirty="0"/>
                        <a:t>Waste</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really need to do this step? Can it be done better?</a:t>
                      </a:r>
                    </a:p>
                    <a:p>
                      <a:endParaRPr lang="en-GB" dirty="0"/>
                    </a:p>
                  </a:txBody>
                  <a:tcPr>
                    <a:solidFill>
                      <a:srgbClr val="E1E8EC"/>
                    </a:solidFill>
                  </a:tcPr>
                </a:tc>
                <a:extLst>
                  <a:ext uri="{0D108BD9-81ED-4DB2-BD59-A6C34878D82A}">
                    <a16:rowId xmlns:a16="http://schemas.microsoft.com/office/drawing/2014/main" val="2583643515"/>
                  </a:ext>
                </a:extLst>
              </a:tr>
              <a:tr h="562815">
                <a:tc>
                  <a:txBody>
                    <a:bodyPr/>
                    <a:lstStyle/>
                    <a:p>
                      <a:r>
                        <a:rPr lang="en-US" dirty="0"/>
                        <a:t>Staff</a:t>
                      </a:r>
                    </a:p>
                  </a:txBody>
                  <a:tcPr>
                    <a:solidFill>
                      <a:srgbClr val="E1E8EC"/>
                    </a:solidFill>
                  </a:tcPr>
                </a:tc>
                <a:tc>
                  <a:txBody>
                    <a:bodyPr/>
                    <a:lstStyle/>
                    <a:p>
                      <a:r>
                        <a:rPr lang="en-US" dirty="0"/>
                        <a:t>Are they the right people to do the task? Could anyone else do it?</a:t>
                      </a:r>
                      <a:endParaRPr lang="en-GB" dirty="0"/>
                    </a:p>
                  </a:txBody>
                  <a:tcPr>
                    <a:solidFill>
                      <a:srgbClr val="E1E8EC"/>
                    </a:solidFill>
                  </a:tcPr>
                </a:tc>
                <a:extLst>
                  <a:ext uri="{0D108BD9-81ED-4DB2-BD59-A6C34878D82A}">
                    <a16:rowId xmlns:a16="http://schemas.microsoft.com/office/drawing/2014/main" val="2198486210"/>
                  </a:ext>
                </a:extLst>
              </a:tr>
              <a:tr h="562815">
                <a:tc>
                  <a:txBody>
                    <a:bodyPr/>
                    <a:lstStyle/>
                    <a:p>
                      <a:r>
                        <a:rPr lang="en-US" dirty="0"/>
                        <a:t>Benefits:</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What is the value in doing this step?</a:t>
                      </a:r>
                    </a:p>
                    <a:p>
                      <a:endParaRPr lang="en-GB" dirty="0"/>
                    </a:p>
                  </a:txBody>
                  <a:tcPr>
                    <a:solidFill>
                      <a:srgbClr val="E1E8EC"/>
                    </a:solidFill>
                  </a:tcPr>
                </a:tc>
                <a:extLst>
                  <a:ext uri="{0D108BD9-81ED-4DB2-BD59-A6C34878D82A}">
                    <a16:rowId xmlns:a16="http://schemas.microsoft.com/office/drawing/2014/main" val="3654985375"/>
                  </a:ext>
                </a:extLst>
              </a:tr>
              <a:tr h="794563">
                <a:tc>
                  <a:txBody>
                    <a:bodyPr/>
                    <a:lstStyle/>
                    <a:p>
                      <a:r>
                        <a:rPr lang="en-US" dirty="0"/>
                        <a:t>Duplication:</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do it too often and why? Is there a simpler way?</a:t>
                      </a:r>
                    </a:p>
                    <a:p>
                      <a:endParaRPr lang="en-GB" dirty="0"/>
                    </a:p>
                  </a:txBody>
                  <a:tcPr>
                    <a:solidFill>
                      <a:srgbClr val="E1E8EC"/>
                    </a:solidFill>
                  </a:tcPr>
                </a:tc>
                <a:extLst>
                  <a:ext uri="{0D108BD9-81ED-4DB2-BD59-A6C34878D82A}">
                    <a16:rowId xmlns:a16="http://schemas.microsoft.com/office/drawing/2014/main" val="1383715566"/>
                  </a:ext>
                </a:extLst>
              </a:tr>
              <a:tr h="794563">
                <a:tc>
                  <a:txBody>
                    <a:bodyPr/>
                    <a:lstStyle/>
                    <a:p>
                      <a:r>
                        <a:rPr lang="en-US" dirty="0"/>
                        <a:t>Bottlenecks:</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What are the steps that cause issues and problems to progress?  What are the blockers?</a:t>
                      </a:r>
                    </a:p>
                    <a:p>
                      <a:endParaRPr lang="en-GB" dirty="0"/>
                    </a:p>
                  </a:txBody>
                  <a:tcPr>
                    <a:solidFill>
                      <a:srgbClr val="E1E8EC"/>
                    </a:solidFill>
                  </a:tcPr>
                </a:tc>
                <a:extLst>
                  <a:ext uri="{0D108BD9-81ED-4DB2-BD59-A6C34878D82A}">
                    <a16:rowId xmlns:a16="http://schemas.microsoft.com/office/drawing/2014/main" val="2996957726"/>
                  </a:ext>
                </a:extLst>
              </a:tr>
              <a:tr h="562815">
                <a:tc>
                  <a:txBody>
                    <a:bodyPr/>
                    <a:lstStyle/>
                    <a:p>
                      <a:r>
                        <a:rPr lang="en-US" dirty="0"/>
                        <a:t>Error correction:</a:t>
                      </a:r>
                    </a:p>
                    <a:p>
                      <a:endParaRPr lang="en-GB" dirty="0"/>
                    </a:p>
                  </a:txBody>
                  <a:tcPr>
                    <a:solidFill>
                      <a:srgbClr val="E1E8EC"/>
                    </a:solidFill>
                  </a:tcPr>
                </a:tc>
                <a:tc>
                  <a:txBody>
                    <a:bodyPr/>
                    <a:lstStyle/>
                    <a:p>
                      <a:r>
                        <a:rPr lang="en-US" dirty="0"/>
                        <a:t>How much extra do we do to rectify something that was not right before? </a:t>
                      </a:r>
                    </a:p>
                    <a:p>
                      <a:endParaRPr lang="en-GB" dirty="0"/>
                    </a:p>
                  </a:txBody>
                  <a:tcPr>
                    <a:solidFill>
                      <a:srgbClr val="E1E8EC"/>
                    </a:solidFill>
                  </a:tcPr>
                </a:tc>
                <a:extLst>
                  <a:ext uri="{0D108BD9-81ED-4DB2-BD59-A6C34878D82A}">
                    <a16:rowId xmlns:a16="http://schemas.microsoft.com/office/drawing/2014/main" val="1422676051"/>
                  </a:ext>
                </a:extLst>
              </a:tr>
              <a:tr h="794563">
                <a:tc>
                  <a:txBody>
                    <a:bodyPr/>
                    <a:lstStyle/>
                    <a:p>
                      <a:r>
                        <a:rPr lang="en-US" dirty="0"/>
                        <a:t>Demand:</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know how much requests/needs we get for certain steps, and can we manage them? </a:t>
                      </a:r>
                    </a:p>
                    <a:p>
                      <a:endParaRPr lang="en-GB" dirty="0"/>
                    </a:p>
                  </a:txBody>
                  <a:tcPr>
                    <a:solidFill>
                      <a:srgbClr val="E1E8EC"/>
                    </a:solidFill>
                  </a:tcPr>
                </a:tc>
                <a:extLst>
                  <a:ext uri="{0D108BD9-81ED-4DB2-BD59-A6C34878D82A}">
                    <a16:rowId xmlns:a16="http://schemas.microsoft.com/office/drawing/2014/main" val="1669657031"/>
                  </a:ext>
                </a:extLst>
              </a:tr>
              <a:tr h="794563">
                <a:tc>
                  <a:txBody>
                    <a:bodyPr/>
                    <a:lstStyle/>
                    <a:p>
                      <a:r>
                        <a:rPr lang="en-US" dirty="0"/>
                        <a:t>Capacity:</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Are we using our resources in the right places and is there enough of it? How is it spread out?</a:t>
                      </a:r>
                    </a:p>
                    <a:p>
                      <a:endParaRPr lang="en-GB" dirty="0"/>
                    </a:p>
                  </a:txBody>
                  <a:tcPr>
                    <a:solidFill>
                      <a:srgbClr val="E1E8EC"/>
                    </a:solidFill>
                  </a:tcPr>
                </a:tc>
                <a:extLst>
                  <a:ext uri="{0D108BD9-81ED-4DB2-BD59-A6C34878D82A}">
                    <a16:rowId xmlns:a16="http://schemas.microsoft.com/office/drawing/2014/main" val="4117863039"/>
                  </a:ext>
                </a:extLst>
              </a:tr>
              <a:tr h="562815">
                <a:tc>
                  <a:txBody>
                    <a:bodyPr/>
                    <a:lstStyle/>
                    <a:p>
                      <a:r>
                        <a:rPr lang="en-US" dirty="0"/>
                        <a:t>Variation:</a:t>
                      </a:r>
                    </a:p>
                    <a:p>
                      <a:endParaRPr lang="en-GB" dirty="0"/>
                    </a:p>
                  </a:txBody>
                  <a:tcPr>
                    <a:solidFill>
                      <a:srgbClr val="E1E8EC"/>
                    </a:solidFill>
                  </a:tcPr>
                </a:tc>
                <a:tc>
                  <a:txBody>
                    <a:bodyPr/>
                    <a:lstStyle/>
                    <a:p>
                      <a:r>
                        <a:rPr lang="en-US" dirty="0"/>
                        <a:t>Are people doing things differently and why? </a:t>
                      </a:r>
                      <a:endParaRPr lang="en-GB" dirty="0"/>
                    </a:p>
                  </a:txBody>
                  <a:tcPr>
                    <a:solidFill>
                      <a:srgbClr val="E1E8EC"/>
                    </a:solidFill>
                  </a:tcPr>
                </a:tc>
                <a:extLst>
                  <a:ext uri="{0D108BD9-81ED-4DB2-BD59-A6C34878D82A}">
                    <a16:rowId xmlns:a16="http://schemas.microsoft.com/office/drawing/2014/main" val="639008620"/>
                  </a:ext>
                </a:extLst>
              </a:tr>
              <a:tr h="562815">
                <a:tc>
                  <a:txBody>
                    <a:bodyPr/>
                    <a:lstStyle/>
                    <a:p>
                      <a:r>
                        <a:rPr lang="en-US" dirty="0"/>
                        <a:t>Experiences/</a:t>
                      </a:r>
                    </a:p>
                    <a:p>
                      <a:r>
                        <a:rPr lang="en-US" dirty="0"/>
                        <a:t>emotions:</a:t>
                      </a:r>
                      <a:endParaRPr lang="en-GB" dirty="0"/>
                    </a:p>
                  </a:txBody>
                  <a:tcPr>
                    <a:solidFill>
                      <a:srgbClr val="E1E8EC"/>
                    </a:solidFill>
                  </a:tcPr>
                </a:tc>
                <a:tc>
                  <a:txBody>
                    <a:bodyPr/>
                    <a:lstStyle/>
                    <a:p>
                      <a:r>
                        <a:rPr lang="en-US" dirty="0"/>
                        <a:t>How do staff or patients feel about some of the steps that occur? </a:t>
                      </a:r>
                    </a:p>
                    <a:p>
                      <a:endParaRPr lang="en-GB" dirty="0"/>
                    </a:p>
                  </a:txBody>
                  <a:tcPr>
                    <a:solidFill>
                      <a:srgbClr val="E1E8EC"/>
                    </a:solidFill>
                  </a:tcPr>
                </a:tc>
                <a:extLst>
                  <a:ext uri="{0D108BD9-81ED-4DB2-BD59-A6C34878D82A}">
                    <a16:rowId xmlns:a16="http://schemas.microsoft.com/office/drawing/2014/main" val="4037588079"/>
                  </a:ext>
                </a:extLst>
              </a:tr>
              <a:tr h="562815">
                <a:tc>
                  <a:txBody>
                    <a:bodyPr/>
                    <a:lstStyle/>
                    <a:p>
                      <a:r>
                        <a:rPr lang="en-US" dirty="0"/>
                        <a:t>Communication:</a:t>
                      </a:r>
                    </a:p>
                    <a:p>
                      <a:endParaRPr lang="en-GB" dirty="0"/>
                    </a:p>
                  </a:txBody>
                  <a:tcPr>
                    <a:solidFill>
                      <a:srgbClr val="E1E8EC"/>
                    </a:solidFill>
                  </a:tcPr>
                </a:tc>
                <a:tc>
                  <a:txBody>
                    <a:bodyPr/>
                    <a:lstStyle/>
                    <a:p>
                      <a:r>
                        <a:rPr lang="en-US" dirty="0"/>
                        <a:t>Does everyone understand what is needed and why?</a:t>
                      </a:r>
                    </a:p>
                    <a:p>
                      <a:endParaRPr lang="en-US" dirty="0"/>
                    </a:p>
                    <a:p>
                      <a:r>
                        <a:rPr lang="en-US" dirty="0"/>
                        <a:t> </a:t>
                      </a:r>
                      <a:endParaRPr lang="en-GB" dirty="0"/>
                    </a:p>
                  </a:txBody>
                  <a:tcPr>
                    <a:solidFill>
                      <a:srgbClr val="E1E8EC"/>
                    </a:solidFill>
                  </a:tcPr>
                </a:tc>
                <a:extLst>
                  <a:ext uri="{0D108BD9-81ED-4DB2-BD59-A6C34878D82A}">
                    <a16:rowId xmlns:a16="http://schemas.microsoft.com/office/drawing/2014/main" val="172767034"/>
                  </a:ext>
                </a:extLst>
              </a:tr>
            </a:tbl>
          </a:graphicData>
        </a:graphic>
      </p:graphicFrame>
      <p:sp>
        <p:nvSpPr>
          <p:cNvPr id="2" name="Google Shape;76;p15">
            <a:extLst>
              <a:ext uri="{FF2B5EF4-FFF2-40B4-BE49-F238E27FC236}">
                <a16:creationId xmlns:a16="http://schemas.microsoft.com/office/drawing/2014/main" id="{CEB54E60-1DD6-C93F-79DE-E06C42A4F79A}"/>
              </a:ext>
            </a:extLst>
          </p:cNvPr>
          <p:cNvSpPr txBox="1">
            <a:spLocks noGrp="1"/>
          </p:cNvSpPr>
          <p:nvPr>
            <p:ph type="sldNum" idx="12"/>
          </p:nvPr>
        </p:nvSpPr>
        <p:spPr>
          <a:xfrm>
            <a:off x="7067711" y="10043959"/>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14</a:t>
            </a:fld>
            <a:endParaRPr dirty="0"/>
          </a:p>
        </p:txBody>
      </p:sp>
    </p:spTree>
    <p:extLst>
      <p:ext uri="{BB962C8B-B14F-4D97-AF65-F5344CB8AC3E}">
        <p14:creationId xmlns:p14="http://schemas.microsoft.com/office/powerpoint/2010/main" val="254965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245541" y="5059518"/>
            <a:ext cx="9580705"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dirty="0">
                <a:solidFill>
                  <a:srgbClr val="121A3D"/>
                </a:solidFill>
                <a:latin typeface="Poppins"/>
                <a:ea typeface="Poppins"/>
                <a:cs typeface="Poppins"/>
                <a:sym typeface="Poppins"/>
              </a:rPr>
              <a:t>ACTIVE LISTENING</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15</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Active Listening</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THREE</a:t>
            </a:r>
          </a:p>
          <a:p>
            <a:pPr algn="ctr"/>
            <a:r>
              <a:rPr lang="en-US" dirty="0"/>
              <a:t>Global/wider: Extend focus beyond the conversation to your surroundings as well. You use all senses to feel the complete context</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TWO</a:t>
            </a:r>
          </a:p>
          <a:p>
            <a:pPr algn="ctr"/>
            <a:r>
              <a:rPr lang="en-US" dirty="0"/>
              <a:t>External: Listening intently to others. You are fully present and focused on them. You are curious about them. This is when people begin to feel seen and heard</a:t>
            </a:r>
            <a:endParaRPr lang="en-GB" dirty="0"/>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ONE</a:t>
            </a:r>
          </a:p>
          <a:p>
            <a:pPr algn="ctr"/>
            <a:r>
              <a:rPr lang="en-US" dirty="0"/>
              <a:t>Internal: Focus on your own thoughts and inner voice. You are listening with the intent to respond – not to understand</a:t>
            </a:r>
            <a:endParaRPr lang="en-GB" dirty="0"/>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LEVELS OF LISTENING</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2384385" y="4562427"/>
            <a:ext cx="6319776" cy="215444"/>
          </a:xfrm>
          <a:prstGeom prst="rect">
            <a:avLst/>
          </a:prstGeom>
          <a:noFill/>
        </p:spPr>
        <p:txBody>
          <a:bodyPr wrap="square">
            <a:spAutoFit/>
          </a:bodyPr>
          <a:lstStyle/>
          <a:p>
            <a:r>
              <a:rPr lang="en-GB" sz="800" dirty="0"/>
              <a:t>https://medium.com/swlh/strategic-leadership-the-3-levels-of-listening-e3f0c27f8d01</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97132" y="5513287"/>
            <a:ext cx="6269320" cy="1384995"/>
          </a:xfrm>
          <a:prstGeom prst="rect">
            <a:avLst/>
          </a:prstGeom>
          <a:noFill/>
        </p:spPr>
        <p:txBody>
          <a:bodyPr wrap="square" rtlCol="0">
            <a:spAutoFit/>
          </a:bodyPr>
          <a:lstStyle/>
          <a:p>
            <a:r>
              <a:rPr lang="en-US" b="1" dirty="0"/>
              <a:t>Practice</a:t>
            </a:r>
          </a:p>
          <a:p>
            <a:pPr algn="just"/>
            <a:endParaRPr lang="en-US" dirty="0"/>
          </a:p>
          <a:p>
            <a:pPr algn="just"/>
            <a:r>
              <a:rPr lang="en-US" dirty="0"/>
              <a:t>Have a conversation with someone where you need to do most of the listening. Ask them at the end of it if they’d feel comfortable in providing feedback on their perception of your listening. Choose someone who you know is comfortable in providing honest feedback </a:t>
            </a:r>
            <a:endParaRPr lang="en-GB" dirty="0"/>
          </a:p>
        </p:txBody>
      </p:sp>
      <p:graphicFrame>
        <p:nvGraphicFramePr>
          <p:cNvPr id="15" name="Table 14">
            <a:extLst>
              <a:ext uri="{FF2B5EF4-FFF2-40B4-BE49-F238E27FC236}">
                <a16:creationId xmlns:a16="http://schemas.microsoft.com/office/drawing/2014/main" id="{7F8694C3-676D-17FD-76FD-362ED2AE27C3}"/>
              </a:ext>
            </a:extLst>
          </p:cNvPr>
          <p:cNvGraphicFramePr>
            <a:graphicFrameLocks noGrp="1"/>
          </p:cNvGraphicFramePr>
          <p:nvPr>
            <p:extLst>
              <p:ext uri="{D42A27DB-BD31-4B8C-83A1-F6EECF244321}">
                <p14:modId xmlns:p14="http://schemas.microsoft.com/office/powerpoint/2010/main" val="3353545974"/>
              </p:ext>
            </p:extLst>
          </p:nvPr>
        </p:nvGraphicFramePr>
        <p:xfrm>
          <a:off x="1197132" y="7136491"/>
          <a:ext cx="6143694" cy="2722890"/>
        </p:xfrm>
        <a:graphic>
          <a:graphicData uri="http://schemas.openxmlformats.org/drawingml/2006/table">
            <a:tbl>
              <a:tblPr firstRow="1" bandRow="1">
                <a:tableStyleId>{5DEEC908-81A0-471F-91EC-26001181031D}</a:tableStyleId>
              </a:tblPr>
              <a:tblGrid>
                <a:gridCol w="6143694">
                  <a:extLst>
                    <a:ext uri="{9D8B030D-6E8A-4147-A177-3AD203B41FA5}">
                      <a16:colId xmlns:a16="http://schemas.microsoft.com/office/drawing/2014/main" val="2845837175"/>
                    </a:ext>
                  </a:extLst>
                </a:gridCol>
              </a:tblGrid>
              <a:tr h="453815">
                <a:tc>
                  <a:txBody>
                    <a:bodyPr/>
                    <a:lstStyle/>
                    <a:p>
                      <a:r>
                        <a:rPr lang="en-US" dirty="0"/>
                        <a:t>Did you feel like I was fully committed to listening to you?</a:t>
                      </a:r>
                      <a:endParaRPr lang="en-GB" dirty="0"/>
                    </a:p>
                  </a:txBody>
                  <a:tcPr>
                    <a:solidFill>
                      <a:srgbClr val="E1E8EC"/>
                    </a:solidFill>
                  </a:tcPr>
                </a:tc>
                <a:extLst>
                  <a:ext uri="{0D108BD9-81ED-4DB2-BD59-A6C34878D82A}">
                    <a16:rowId xmlns:a16="http://schemas.microsoft.com/office/drawing/2014/main" val="4260485624"/>
                  </a:ext>
                </a:extLst>
              </a:tr>
              <a:tr h="453815">
                <a:tc>
                  <a:txBody>
                    <a:bodyPr/>
                    <a:lstStyle/>
                    <a:p>
                      <a:r>
                        <a:rPr lang="en-US" dirty="0"/>
                        <a:t>Did I show any behaviors that suggested I wasn’t listening?</a:t>
                      </a:r>
                      <a:endParaRPr lang="en-GB" dirty="0"/>
                    </a:p>
                  </a:txBody>
                  <a:tcPr>
                    <a:solidFill>
                      <a:srgbClr val="E1E8EC"/>
                    </a:solidFill>
                  </a:tcPr>
                </a:tc>
                <a:extLst>
                  <a:ext uri="{0D108BD9-81ED-4DB2-BD59-A6C34878D82A}">
                    <a16:rowId xmlns:a16="http://schemas.microsoft.com/office/drawing/2014/main" val="573640453"/>
                  </a:ext>
                </a:extLst>
              </a:tr>
              <a:tr h="453815">
                <a:tc>
                  <a:txBody>
                    <a:bodyPr/>
                    <a:lstStyle/>
                    <a:p>
                      <a:r>
                        <a:rPr lang="en-US" dirty="0"/>
                        <a:t>How did you feel talking to me? Did you feel heard and seen? </a:t>
                      </a:r>
                      <a:endParaRPr lang="en-GB" dirty="0"/>
                    </a:p>
                  </a:txBody>
                  <a:tcPr>
                    <a:solidFill>
                      <a:srgbClr val="E1E8EC"/>
                    </a:solidFill>
                  </a:tcPr>
                </a:tc>
                <a:extLst>
                  <a:ext uri="{0D108BD9-81ED-4DB2-BD59-A6C34878D82A}">
                    <a16:rowId xmlns:a16="http://schemas.microsoft.com/office/drawing/2014/main" val="3511338547"/>
                  </a:ext>
                </a:extLst>
              </a:tr>
              <a:tr h="453815">
                <a:tc>
                  <a:txBody>
                    <a:bodyPr/>
                    <a:lstStyle/>
                    <a:p>
                      <a:r>
                        <a:rPr lang="en-US" dirty="0"/>
                        <a:t>Is there anything I can do better to be fully engaged with you?</a:t>
                      </a:r>
                      <a:endParaRPr lang="en-GB" dirty="0"/>
                    </a:p>
                  </a:txBody>
                  <a:tcPr>
                    <a:solidFill>
                      <a:srgbClr val="E1E8EC"/>
                    </a:solidFill>
                  </a:tcPr>
                </a:tc>
                <a:extLst>
                  <a:ext uri="{0D108BD9-81ED-4DB2-BD59-A6C34878D82A}">
                    <a16:rowId xmlns:a16="http://schemas.microsoft.com/office/drawing/2014/main" val="2934621024"/>
                  </a:ext>
                </a:extLst>
              </a:tr>
              <a:tr h="453815">
                <a:tc>
                  <a:txBody>
                    <a:bodyPr/>
                    <a:lstStyle/>
                    <a:p>
                      <a:r>
                        <a:rPr lang="en-US" dirty="0"/>
                        <a:t>Did I show a good understanding on what you were talking about?</a:t>
                      </a:r>
                      <a:endParaRPr lang="en-GB" dirty="0"/>
                    </a:p>
                  </a:txBody>
                  <a:tcPr>
                    <a:solidFill>
                      <a:srgbClr val="E1E8EC"/>
                    </a:solidFill>
                  </a:tcPr>
                </a:tc>
                <a:extLst>
                  <a:ext uri="{0D108BD9-81ED-4DB2-BD59-A6C34878D82A}">
                    <a16:rowId xmlns:a16="http://schemas.microsoft.com/office/drawing/2014/main" val="2784703620"/>
                  </a:ext>
                </a:extLst>
              </a:tr>
              <a:tr h="453815">
                <a:tc>
                  <a:txBody>
                    <a:bodyPr/>
                    <a:lstStyle/>
                    <a:p>
                      <a:r>
                        <a:rPr lang="en-US" dirty="0"/>
                        <a:t>Did you notice anything about my facial expression, body language or tone?</a:t>
                      </a:r>
                      <a:endParaRPr lang="en-GB" dirty="0"/>
                    </a:p>
                  </a:txBody>
                  <a:tcPr>
                    <a:solidFill>
                      <a:srgbClr val="E1E8EC"/>
                    </a:solidFill>
                  </a:tcPr>
                </a:tc>
                <a:extLst>
                  <a:ext uri="{0D108BD9-81ED-4DB2-BD59-A6C34878D82A}">
                    <a16:rowId xmlns:a16="http://schemas.microsoft.com/office/drawing/2014/main" val="159144033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305501" y="5104489"/>
            <a:ext cx="967064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O</a:t>
            </a:r>
            <a:r>
              <a:rPr lang="en-GB" sz="1900" b="1" dirty="0">
                <a:solidFill>
                  <a:srgbClr val="121A3D"/>
                </a:solidFill>
                <a:latin typeface="Poppins"/>
                <a:ea typeface="Poppins"/>
                <a:cs typeface="Poppins"/>
                <a:sym typeface="Poppins"/>
              </a:rPr>
              <a:t>BSERVATIONS </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16</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Observations</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EXTENDED </a:t>
            </a:r>
          </a:p>
          <a:p>
            <a:pPr algn="ctr"/>
            <a:r>
              <a:rPr lang="en-US" dirty="0"/>
              <a:t>The observation period takes much longer time to thoroughly understand the current state of a process</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INTERACTIVE</a:t>
            </a:r>
          </a:p>
          <a:p>
            <a:pPr algn="ctr"/>
            <a:r>
              <a:rPr lang="en-US" dirty="0"/>
              <a:t>Requires the observer to visit the actual place to observe the process, ask questions, and learn</a:t>
            </a:r>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SILENT </a:t>
            </a:r>
          </a:p>
          <a:p>
            <a:pPr algn="ctr"/>
            <a:r>
              <a:rPr lang="en-US" dirty="0"/>
              <a:t>Useful when collecting raw data and typically takes only a couple of minutes to an hour</a:t>
            </a:r>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TYPES OF OBSERVATION </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3248382" y="4562419"/>
            <a:ext cx="6319776" cy="215444"/>
          </a:xfrm>
          <a:prstGeom prst="rect">
            <a:avLst/>
          </a:prstGeom>
          <a:noFill/>
        </p:spPr>
        <p:txBody>
          <a:bodyPr wrap="square">
            <a:spAutoFit/>
          </a:bodyPr>
          <a:lstStyle/>
          <a:p>
            <a:r>
              <a:rPr lang="en-GB" sz="800" dirty="0"/>
              <a:t>https://citoolkit.com/articles/observation/</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50465" y="4966292"/>
            <a:ext cx="6269320" cy="4324261"/>
          </a:xfrm>
          <a:prstGeom prst="rect">
            <a:avLst/>
          </a:prstGeom>
          <a:solidFill>
            <a:srgbClr val="E1E8EC"/>
          </a:solidFill>
        </p:spPr>
        <p:txBody>
          <a:bodyPr wrap="square" rtlCol="0">
            <a:spAutoFit/>
          </a:bodyPr>
          <a:lstStyle/>
          <a:p>
            <a:r>
              <a:rPr lang="en-US" b="1" dirty="0"/>
              <a:t>The 3 basic rules of Gemba walk</a:t>
            </a:r>
          </a:p>
          <a:p>
            <a:endParaRPr lang="en-US" sz="600" b="1" dirty="0"/>
          </a:p>
          <a:p>
            <a:pPr algn="just"/>
            <a:r>
              <a:rPr lang="en-US" dirty="0"/>
              <a:t>Gemba means “the place where value is created” in Japanese. Its initial purpose is to observe the actual work process, engage with others, gain knowledge about the work and explore opportunities for improvement. </a:t>
            </a:r>
          </a:p>
          <a:p>
            <a:pPr algn="just"/>
            <a:endParaRPr lang="en-US" dirty="0"/>
          </a:p>
          <a:p>
            <a:pPr algn="just"/>
            <a:r>
              <a:rPr lang="en-US" b="1" dirty="0"/>
              <a:t>Step 1: </a:t>
            </a:r>
            <a:r>
              <a:rPr lang="en-US" dirty="0"/>
              <a:t>Go see: You have to go see with your own eyes how the connections and different processes work </a:t>
            </a:r>
          </a:p>
          <a:p>
            <a:pPr algn="just"/>
            <a:endParaRPr lang="en-US" sz="900" dirty="0"/>
          </a:p>
          <a:p>
            <a:pPr algn="just"/>
            <a:r>
              <a:rPr lang="en-US" b="1" dirty="0"/>
              <a:t>Step 2</a:t>
            </a:r>
            <a:r>
              <a:rPr lang="en-US" dirty="0"/>
              <a:t>: Ask why: You have to understand each step of the process in detail in order to understand the problems. Many tasks are done routinely without the staff wondering if they are right or wrong. Asking why will help you understand how to improve processes.</a:t>
            </a:r>
          </a:p>
          <a:p>
            <a:pPr algn="just"/>
            <a:endParaRPr lang="en-US" sz="800" dirty="0"/>
          </a:p>
          <a:p>
            <a:pPr algn="just"/>
            <a:r>
              <a:rPr lang="en-US" b="1" dirty="0"/>
              <a:t>Step 3</a:t>
            </a:r>
            <a:r>
              <a:rPr lang="en-US" dirty="0"/>
              <a:t>: Show respect: You should show others that you care for their well-being. Make sure to involve them and let them know that gemba walks are taking place. You are not there to judge, share your opinion or criticize. </a:t>
            </a:r>
          </a:p>
          <a:p>
            <a:endParaRPr lang="en-US" b="1" dirty="0"/>
          </a:p>
          <a:p>
            <a:endParaRPr lang="en-US" b="1" dirty="0"/>
          </a:p>
          <a:p>
            <a:r>
              <a:rPr lang="en-US" dirty="0"/>
              <a:t>Write down everything that is of importance or record it with your phone </a:t>
            </a:r>
          </a:p>
          <a:p>
            <a:endParaRPr lang="en-US" dirty="0"/>
          </a:p>
        </p:txBody>
      </p:sp>
    </p:spTree>
    <p:extLst>
      <p:ext uri="{BB962C8B-B14F-4D97-AF65-F5344CB8AC3E}">
        <p14:creationId xmlns:p14="http://schemas.microsoft.com/office/powerpoint/2010/main" val="326410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386972"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Examples of data sources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There is a wealth of data that already exists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20491" y="5111983"/>
            <a:ext cx="968563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IDENTIFYING DATA </a:t>
            </a:r>
            <a:endParaRPr sz="1900" b="1" dirty="0">
              <a:solidFill>
                <a:srgbClr val="121A3D"/>
              </a:solidFill>
              <a:latin typeface="Poppins"/>
              <a:ea typeface="Poppins"/>
              <a:cs typeface="Poppins"/>
              <a:sym typeface="Poppins"/>
            </a:endParaRPr>
          </a:p>
        </p:txBody>
      </p:sp>
      <p:graphicFrame>
        <p:nvGraphicFramePr>
          <p:cNvPr id="2" name="Table 10">
            <a:extLst>
              <a:ext uri="{FF2B5EF4-FFF2-40B4-BE49-F238E27FC236}">
                <a16:creationId xmlns:a16="http://schemas.microsoft.com/office/drawing/2014/main" id="{DB08E014-82D3-ACE6-51FC-EA0F79787AD6}"/>
              </a:ext>
            </a:extLst>
          </p:cNvPr>
          <p:cNvGraphicFramePr>
            <a:graphicFrameLocks noGrp="1"/>
          </p:cNvGraphicFramePr>
          <p:nvPr>
            <p:extLst>
              <p:ext uri="{D42A27DB-BD31-4B8C-83A1-F6EECF244321}">
                <p14:modId xmlns:p14="http://schemas.microsoft.com/office/powerpoint/2010/main" val="114597393"/>
              </p:ext>
            </p:extLst>
          </p:nvPr>
        </p:nvGraphicFramePr>
        <p:xfrm>
          <a:off x="1345764" y="2854632"/>
          <a:ext cx="5933823" cy="6853248"/>
        </p:xfrm>
        <a:graphic>
          <a:graphicData uri="http://schemas.openxmlformats.org/drawingml/2006/table">
            <a:tbl>
              <a:tblPr firstRow="1" bandRow="1">
                <a:tableStyleId>{5FD0F851-EC5A-4D38-B0AD-8093EC10F338}</a:tableStyleId>
              </a:tblPr>
              <a:tblGrid>
                <a:gridCol w="1977941">
                  <a:extLst>
                    <a:ext uri="{9D8B030D-6E8A-4147-A177-3AD203B41FA5}">
                      <a16:colId xmlns:a16="http://schemas.microsoft.com/office/drawing/2014/main" val="1244047084"/>
                    </a:ext>
                  </a:extLst>
                </a:gridCol>
                <a:gridCol w="1977941">
                  <a:extLst>
                    <a:ext uri="{9D8B030D-6E8A-4147-A177-3AD203B41FA5}">
                      <a16:colId xmlns:a16="http://schemas.microsoft.com/office/drawing/2014/main" val="1559096020"/>
                    </a:ext>
                  </a:extLst>
                </a:gridCol>
                <a:gridCol w="1977941">
                  <a:extLst>
                    <a:ext uri="{9D8B030D-6E8A-4147-A177-3AD203B41FA5}">
                      <a16:colId xmlns:a16="http://schemas.microsoft.com/office/drawing/2014/main" val="3749491029"/>
                    </a:ext>
                  </a:extLst>
                </a:gridCol>
              </a:tblGrid>
              <a:tr h="1142208">
                <a:tc>
                  <a:txBody>
                    <a:bodyPr/>
                    <a:lstStyle/>
                    <a:p>
                      <a:pPr algn="ctr"/>
                      <a:r>
                        <a:rPr lang="en-GB" sz="1600" b="1" dirty="0">
                          <a:solidFill>
                            <a:schemeClr val="bg1"/>
                          </a:solidFill>
                        </a:rPr>
                        <a:t>Safety incidents</a:t>
                      </a:r>
                    </a:p>
                  </a:txBody>
                  <a:tcPr>
                    <a:solidFill>
                      <a:srgbClr val="7AA4BA"/>
                    </a:solidFill>
                  </a:tcPr>
                </a:tc>
                <a:tc>
                  <a:txBody>
                    <a:bodyPr/>
                    <a:lstStyle/>
                    <a:p>
                      <a:pPr algn="ctr"/>
                      <a:r>
                        <a:rPr lang="en-GB" sz="1600" b="1" dirty="0">
                          <a:solidFill>
                            <a:schemeClr val="bg1"/>
                          </a:solidFill>
                        </a:rPr>
                        <a:t>Patient survey results</a:t>
                      </a:r>
                    </a:p>
                  </a:txBody>
                  <a:tcPr>
                    <a:solidFill>
                      <a:srgbClr val="7AA4BA"/>
                    </a:solidFill>
                  </a:tcPr>
                </a:tc>
                <a:tc>
                  <a:txBody>
                    <a:bodyPr/>
                    <a:lstStyle/>
                    <a:p>
                      <a:pPr algn="ctr"/>
                      <a:r>
                        <a:rPr lang="en-GB" sz="1600" b="1" dirty="0">
                          <a:solidFill>
                            <a:schemeClr val="bg1"/>
                          </a:solidFill>
                        </a:rPr>
                        <a:t>Clinical audits</a:t>
                      </a:r>
                    </a:p>
                  </a:txBody>
                  <a:tcPr>
                    <a:solidFill>
                      <a:srgbClr val="7AA4BA"/>
                    </a:solidFill>
                  </a:tcPr>
                </a:tc>
                <a:extLst>
                  <a:ext uri="{0D108BD9-81ED-4DB2-BD59-A6C34878D82A}">
                    <a16:rowId xmlns:a16="http://schemas.microsoft.com/office/drawing/2014/main" val="4267117003"/>
                  </a:ext>
                </a:extLst>
              </a:tr>
              <a:tr h="1142208">
                <a:tc>
                  <a:txBody>
                    <a:bodyPr/>
                    <a:lstStyle/>
                    <a:p>
                      <a:pPr algn="ctr"/>
                      <a:r>
                        <a:rPr lang="en-GB" sz="1600" b="1" dirty="0">
                          <a:solidFill>
                            <a:schemeClr val="bg1"/>
                          </a:solidFill>
                        </a:rPr>
                        <a:t>Complaints</a:t>
                      </a:r>
                    </a:p>
                  </a:txBody>
                  <a:tcPr>
                    <a:solidFill>
                      <a:srgbClr val="1B285D"/>
                    </a:solidFill>
                  </a:tcPr>
                </a:tc>
                <a:tc>
                  <a:txBody>
                    <a:bodyPr/>
                    <a:lstStyle/>
                    <a:p>
                      <a:pPr algn="ctr"/>
                      <a:r>
                        <a:rPr lang="en-GB" sz="1600" b="1" dirty="0">
                          <a:solidFill>
                            <a:schemeClr val="bg1"/>
                          </a:solidFill>
                        </a:rPr>
                        <a:t>Staff survey </a:t>
                      </a:r>
                    </a:p>
                  </a:txBody>
                  <a:tcPr>
                    <a:solidFill>
                      <a:srgbClr val="1B285D"/>
                    </a:solidFill>
                  </a:tcPr>
                </a:tc>
                <a:tc>
                  <a:txBody>
                    <a:bodyPr/>
                    <a:lstStyle/>
                    <a:p>
                      <a:pPr algn="ctr"/>
                      <a:r>
                        <a:rPr lang="en-GB" sz="1600" b="1" dirty="0">
                          <a:solidFill>
                            <a:schemeClr val="bg1"/>
                          </a:solidFill>
                        </a:rPr>
                        <a:t>Patient feedback</a:t>
                      </a:r>
                    </a:p>
                  </a:txBody>
                  <a:tcPr>
                    <a:solidFill>
                      <a:srgbClr val="1B285D"/>
                    </a:solidFill>
                  </a:tcPr>
                </a:tc>
                <a:extLst>
                  <a:ext uri="{0D108BD9-81ED-4DB2-BD59-A6C34878D82A}">
                    <a16:rowId xmlns:a16="http://schemas.microsoft.com/office/drawing/2014/main" val="2480118950"/>
                  </a:ext>
                </a:extLst>
              </a:tr>
              <a:tr h="1142208">
                <a:tc>
                  <a:txBody>
                    <a:bodyPr/>
                    <a:lstStyle/>
                    <a:p>
                      <a:pPr algn="ctr"/>
                      <a:r>
                        <a:rPr lang="en-GB" sz="1600" b="1" dirty="0">
                          <a:solidFill>
                            <a:schemeClr val="bg1"/>
                          </a:solidFill>
                        </a:rPr>
                        <a:t>Waiting times</a:t>
                      </a:r>
                    </a:p>
                  </a:txBody>
                  <a:tcPr>
                    <a:solidFill>
                      <a:srgbClr val="7AA4BA"/>
                    </a:solidFill>
                  </a:tcPr>
                </a:tc>
                <a:tc>
                  <a:txBody>
                    <a:bodyPr/>
                    <a:lstStyle/>
                    <a:p>
                      <a:pPr algn="ctr"/>
                      <a:r>
                        <a:rPr lang="en-GB" sz="1600" b="1" dirty="0">
                          <a:solidFill>
                            <a:schemeClr val="bg1"/>
                          </a:solidFill>
                        </a:rPr>
                        <a:t>Observations</a:t>
                      </a:r>
                    </a:p>
                  </a:txBody>
                  <a:tcPr>
                    <a:solidFill>
                      <a:srgbClr val="7AA4BA"/>
                    </a:solidFill>
                  </a:tcPr>
                </a:tc>
                <a:tc>
                  <a:txBody>
                    <a:bodyPr/>
                    <a:lstStyle/>
                    <a:p>
                      <a:pPr algn="ctr"/>
                      <a:r>
                        <a:rPr lang="en-GB" sz="1600" b="1" dirty="0">
                          <a:solidFill>
                            <a:schemeClr val="bg1"/>
                          </a:solidFill>
                        </a:rPr>
                        <a:t>Interviews </a:t>
                      </a:r>
                    </a:p>
                  </a:txBody>
                  <a:tcPr>
                    <a:solidFill>
                      <a:srgbClr val="7AA4BA"/>
                    </a:solidFill>
                  </a:tcPr>
                </a:tc>
                <a:extLst>
                  <a:ext uri="{0D108BD9-81ED-4DB2-BD59-A6C34878D82A}">
                    <a16:rowId xmlns:a16="http://schemas.microsoft.com/office/drawing/2014/main" val="3388297725"/>
                  </a:ext>
                </a:extLst>
              </a:tr>
              <a:tr h="1142208">
                <a:tc>
                  <a:txBody>
                    <a:bodyPr/>
                    <a:lstStyle/>
                    <a:p>
                      <a:pPr algn="ctr"/>
                      <a:r>
                        <a:rPr lang="en-GB" sz="1600" b="1" dirty="0">
                          <a:solidFill>
                            <a:schemeClr val="bg1"/>
                          </a:solidFill>
                        </a:rPr>
                        <a:t>Targets </a:t>
                      </a:r>
                    </a:p>
                  </a:txBody>
                  <a:tcPr>
                    <a:solidFill>
                      <a:srgbClr val="1B285D"/>
                    </a:solidFill>
                  </a:tcPr>
                </a:tc>
                <a:tc>
                  <a:txBody>
                    <a:bodyPr/>
                    <a:lstStyle/>
                    <a:p>
                      <a:pPr algn="ctr"/>
                      <a:r>
                        <a:rPr lang="en-GB" sz="1600" b="1" dirty="0">
                          <a:solidFill>
                            <a:schemeClr val="bg1"/>
                          </a:solidFill>
                        </a:rPr>
                        <a:t>Performance statistics </a:t>
                      </a:r>
                    </a:p>
                  </a:txBody>
                  <a:tcPr>
                    <a:solidFill>
                      <a:srgbClr val="1B285D"/>
                    </a:solidFill>
                  </a:tcPr>
                </a:tc>
                <a:tc>
                  <a:txBody>
                    <a:bodyPr/>
                    <a:lstStyle/>
                    <a:p>
                      <a:pPr algn="ctr"/>
                      <a:r>
                        <a:rPr lang="en-GB" sz="1600" b="1" dirty="0">
                          <a:solidFill>
                            <a:schemeClr val="bg1"/>
                          </a:solidFill>
                        </a:rPr>
                        <a:t>Create your own tally!</a:t>
                      </a:r>
                    </a:p>
                  </a:txBody>
                  <a:tcPr>
                    <a:solidFill>
                      <a:srgbClr val="1B285D"/>
                    </a:solidFill>
                  </a:tcPr>
                </a:tc>
                <a:extLst>
                  <a:ext uri="{0D108BD9-81ED-4DB2-BD59-A6C34878D82A}">
                    <a16:rowId xmlns:a16="http://schemas.microsoft.com/office/drawing/2014/main" val="3459144734"/>
                  </a:ext>
                </a:extLst>
              </a:tr>
              <a:tr h="1142208">
                <a:tc>
                  <a:txBody>
                    <a:bodyPr/>
                    <a:lstStyle/>
                    <a:p>
                      <a:pPr algn="ctr"/>
                      <a:r>
                        <a:rPr lang="en-GB" sz="1600" b="1" dirty="0">
                          <a:solidFill>
                            <a:schemeClr val="bg1"/>
                          </a:solidFill>
                        </a:rPr>
                        <a:t>Activity levels</a:t>
                      </a:r>
                    </a:p>
                  </a:txBody>
                  <a:tcPr>
                    <a:solidFill>
                      <a:srgbClr val="7AA4BA"/>
                    </a:solidFill>
                  </a:tcPr>
                </a:tc>
                <a:tc>
                  <a:txBody>
                    <a:bodyPr/>
                    <a:lstStyle/>
                    <a:p>
                      <a:pPr algn="ctr"/>
                      <a:r>
                        <a:rPr lang="en-GB" sz="1600" b="1" dirty="0">
                          <a:solidFill>
                            <a:schemeClr val="bg1"/>
                          </a:solidFill>
                        </a:rPr>
                        <a:t>Characteristic factors</a:t>
                      </a:r>
                    </a:p>
                  </a:txBody>
                  <a:tcPr>
                    <a:solidFill>
                      <a:srgbClr val="7AA4BA"/>
                    </a:solidFill>
                  </a:tcPr>
                </a:tc>
                <a:tc>
                  <a:txBody>
                    <a:bodyPr/>
                    <a:lstStyle/>
                    <a:p>
                      <a:pPr algn="ctr"/>
                      <a:r>
                        <a:rPr lang="en-GB" sz="1600" b="1" dirty="0">
                          <a:solidFill>
                            <a:schemeClr val="bg1"/>
                          </a:solidFill>
                        </a:rPr>
                        <a:t>Financial </a:t>
                      </a:r>
                    </a:p>
                  </a:txBody>
                  <a:tcPr>
                    <a:solidFill>
                      <a:srgbClr val="7AA4BA"/>
                    </a:solidFill>
                  </a:tcPr>
                </a:tc>
                <a:extLst>
                  <a:ext uri="{0D108BD9-81ED-4DB2-BD59-A6C34878D82A}">
                    <a16:rowId xmlns:a16="http://schemas.microsoft.com/office/drawing/2014/main" val="2760564627"/>
                  </a:ext>
                </a:extLst>
              </a:tr>
              <a:tr h="1142208">
                <a:tc>
                  <a:txBody>
                    <a:bodyPr/>
                    <a:lstStyle/>
                    <a:p>
                      <a:pPr algn="ctr"/>
                      <a:r>
                        <a:rPr lang="en-GB" sz="1600" b="1" dirty="0">
                          <a:solidFill>
                            <a:schemeClr val="bg1"/>
                          </a:solidFill>
                        </a:rPr>
                        <a:t>Operational service data </a:t>
                      </a:r>
                    </a:p>
                  </a:txBody>
                  <a:tcPr>
                    <a:solidFill>
                      <a:srgbClr val="1B285D"/>
                    </a:solidFill>
                  </a:tcPr>
                </a:tc>
                <a:tc>
                  <a:txBody>
                    <a:bodyPr/>
                    <a:lstStyle/>
                    <a:p>
                      <a:pPr algn="ctr"/>
                      <a:r>
                        <a:rPr lang="en-GB" sz="1600" b="1" dirty="0">
                          <a:solidFill>
                            <a:schemeClr val="bg1"/>
                          </a:solidFill>
                        </a:rPr>
                        <a:t>Harm rates</a:t>
                      </a:r>
                    </a:p>
                  </a:txBody>
                  <a:tcPr>
                    <a:solidFill>
                      <a:srgbClr val="1B285D"/>
                    </a:solidFill>
                  </a:tcPr>
                </a:tc>
                <a:tc>
                  <a:txBody>
                    <a:bodyPr/>
                    <a:lstStyle/>
                    <a:p>
                      <a:pPr algn="ctr"/>
                      <a:r>
                        <a:rPr lang="en-GB" sz="1600" b="1" dirty="0">
                          <a:solidFill>
                            <a:schemeClr val="bg1"/>
                          </a:solidFill>
                        </a:rPr>
                        <a:t>What else? </a:t>
                      </a:r>
                    </a:p>
                  </a:txBody>
                  <a:tcPr>
                    <a:solidFill>
                      <a:srgbClr val="1B285D"/>
                    </a:solidFill>
                  </a:tcPr>
                </a:tc>
                <a:extLst>
                  <a:ext uri="{0D108BD9-81ED-4DB2-BD59-A6C34878D82A}">
                    <a16:rowId xmlns:a16="http://schemas.microsoft.com/office/drawing/2014/main" val="2482520304"/>
                  </a:ext>
                </a:extLst>
              </a:tr>
            </a:tbl>
          </a:graphicData>
        </a:graphic>
      </p:graphicFrame>
      <p:sp>
        <p:nvSpPr>
          <p:cNvPr id="3" name="Google Shape;76;p15">
            <a:extLst>
              <a:ext uri="{FF2B5EF4-FFF2-40B4-BE49-F238E27FC236}">
                <a16:creationId xmlns:a16="http://schemas.microsoft.com/office/drawing/2014/main" id="{1C29E226-B2A4-6949-A989-A23845AC08E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17</a:t>
            </a:fld>
            <a:endParaRPr dirty="0"/>
          </a:p>
        </p:txBody>
      </p:sp>
    </p:spTree>
    <p:extLst>
      <p:ext uri="{BB962C8B-B14F-4D97-AF65-F5344CB8AC3E}">
        <p14:creationId xmlns:p14="http://schemas.microsoft.com/office/powerpoint/2010/main" val="193475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Measurement Template </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Being clear on who will collect what, when and how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90511" y="5089498"/>
            <a:ext cx="964066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MEASUREMENT TEMPLATE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FC42AE04-B760-EDDE-2068-E27324DF9B4C}"/>
              </a:ext>
            </a:extLst>
          </p:cNvPr>
          <p:cNvGraphicFramePr>
            <a:graphicFrameLocks noGrp="1"/>
          </p:cNvGraphicFramePr>
          <p:nvPr>
            <p:extLst>
              <p:ext uri="{D42A27DB-BD31-4B8C-83A1-F6EECF244321}">
                <p14:modId xmlns:p14="http://schemas.microsoft.com/office/powerpoint/2010/main" val="2951545092"/>
              </p:ext>
            </p:extLst>
          </p:nvPr>
        </p:nvGraphicFramePr>
        <p:xfrm>
          <a:off x="1181859" y="2524082"/>
          <a:ext cx="6169305" cy="7271085"/>
        </p:xfrm>
        <a:graphic>
          <a:graphicData uri="http://schemas.openxmlformats.org/drawingml/2006/table">
            <a:tbl>
              <a:tblPr firstRow="1" firstCol="1" bandRow="1">
                <a:tableStyleId>{5DEEC908-81A0-471F-91EC-26001181031D}</a:tableStyleId>
              </a:tblPr>
              <a:tblGrid>
                <a:gridCol w="1069467">
                  <a:extLst>
                    <a:ext uri="{9D8B030D-6E8A-4147-A177-3AD203B41FA5}">
                      <a16:colId xmlns:a16="http://schemas.microsoft.com/office/drawing/2014/main" val="2853621346"/>
                    </a:ext>
                  </a:extLst>
                </a:gridCol>
                <a:gridCol w="900888">
                  <a:extLst>
                    <a:ext uri="{9D8B030D-6E8A-4147-A177-3AD203B41FA5}">
                      <a16:colId xmlns:a16="http://schemas.microsoft.com/office/drawing/2014/main" val="2530667531"/>
                    </a:ext>
                  </a:extLst>
                </a:gridCol>
                <a:gridCol w="1008801">
                  <a:extLst>
                    <a:ext uri="{9D8B030D-6E8A-4147-A177-3AD203B41FA5}">
                      <a16:colId xmlns:a16="http://schemas.microsoft.com/office/drawing/2014/main" val="2544845416"/>
                    </a:ext>
                  </a:extLst>
                </a:gridCol>
                <a:gridCol w="1041549">
                  <a:extLst>
                    <a:ext uri="{9D8B030D-6E8A-4147-A177-3AD203B41FA5}">
                      <a16:colId xmlns:a16="http://schemas.microsoft.com/office/drawing/2014/main" val="1774064170"/>
                    </a:ext>
                  </a:extLst>
                </a:gridCol>
                <a:gridCol w="1163959">
                  <a:extLst>
                    <a:ext uri="{9D8B030D-6E8A-4147-A177-3AD203B41FA5}">
                      <a16:colId xmlns:a16="http://schemas.microsoft.com/office/drawing/2014/main" val="862581212"/>
                    </a:ext>
                  </a:extLst>
                </a:gridCol>
                <a:gridCol w="984641">
                  <a:extLst>
                    <a:ext uri="{9D8B030D-6E8A-4147-A177-3AD203B41FA5}">
                      <a16:colId xmlns:a16="http://schemas.microsoft.com/office/drawing/2014/main" val="3522655726"/>
                    </a:ext>
                  </a:extLst>
                </a:gridCol>
              </a:tblGrid>
              <a:tr h="1270874">
                <a:tc>
                  <a:txBody>
                    <a:bodyPr/>
                    <a:lstStyle/>
                    <a:p>
                      <a:pPr algn="ctr">
                        <a:lnSpc>
                          <a:spcPct val="115000"/>
                        </a:lnSpc>
                        <a:spcAft>
                          <a:spcPts val="1000"/>
                        </a:spcAft>
                      </a:pPr>
                      <a:r>
                        <a:rPr lang="en-GB" sz="1200" dirty="0">
                          <a:solidFill>
                            <a:schemeClr val="bg1"/>
                          </a:solidFill>
                          <a:effectLst/>
                        </a:rPr>
                        <a:t>Measure Definition </a:t>
                      </a:r>
                    </a:p>
                    <a:p>
                      <a:pPr algn="ctr">
                        <a:lnSpc>
                          <a:spcPct val="115000"/>
                        </a:lnSpc>
                        <a:spcAft>
                          <a:spcPts val="1000"/>
                        </a:spcAft>
                      </a:pPr>
                      <a:r>
                        <a:rPr lang="en-GB" sz="800" dirty="0">
                          <a:solidFill>
                            <a:schemeClr val="bg1"/>
                          </a:solidFill>
                          <a:effectLst/>
                        </a:rPr>
                        <a:t>What is the data you want to collect – define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Type of measure </a:t>
                      </a:r>
                    </a:p>
                    <a:p>
                      <a:pPr algn="ctr">
                        <a:lnSpc>
                          <a:spcPct val="115000"/>
                        </a:lnSpc>
                        <a:spcAft>
                          <a:spcPts val="1000"/>
                        </a:spcAft>
                      </a:pPr>
                      <a:r>
                        <a:rPr lang="en-GB" sz="800" dirty="0">
                          <a:solidFill>
                            <a:schemeClr val="bg1"/>
                          </a:solidFill>
                          <a:effectLst/>
                        </a:rPr>
                        <a:t>Outcome</a:t>
                      </a:r>
                      <a:r>
                        <a:rPr lang="en-GB" sz="900" dirty="0">
                          <a:solidFill>
                            <a:schemeClr val="bg1"/>
                          </a:solidFill>
                          <a:effectLst/>
                        </a:rPr>
                        <a:t> </a:t>
                      </a:r>
                      <a:r>
                        <a:rPr lang="en-GB" sz="800" dirty="0">
                          <a:solidFill>
                            <a:schemeClr val="bg1"/>
                          </a:solidFill>
                          <a:effectLst/>
                        </a:rPr>
                        <a:t>Process</a:t>
                      </a:r>
                      <a:r>
                        <a:rPr lang="en-GB" sz="900" dirty="0">
                          <a:solidFill>
                            <a:schemeClr val="bg1"/>
                          </a:solidFill>
                          <a:effectLst/>
                        </a:rPr>
                        <a:t> </a:t>
                      </a:r>
                      <a:r>
                        <a:rPr lang="en-GB" sz="800" dirty="0">
                          <a:solidFill>
                            <a:schemeClr val="bg1"/>
                          </a:solidFill>
                          <a:effectLst/>
                        </a:rPr>
                        <a:t>Balancing</a:t>
                      </a:r>
                      <a:endParaRPr lang="en-GB" sz="900" dirty="0">
                        <a:solidFill>
                          <a:schemeClr val="bg1"/>
                        </a:solidFill>
                        <a:effectLst/>
                      </a:endParaRPr>
                    </a:p>
                    <a:p>
                      <a:pPr algn="ctr">
                        <a:lnSpc>
                          <a:spcPct val="115000"/>
                        </a:lnSpc>
                        <a:spcAft>
                          <a:spcPts val="1000"/>
                        </a:spcAft>
                      </a:pPr>
                      <a:r>
                        <a:rPr lang="en-GB" sz="800" dirty="0">
                          <a:solidFill>
                            <a:schemeClr val="bg1"/>
                          </a:solidFill>
                          <a:effectLst/>
                        </a:rPr>
                        <a:t>Which one is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Concept</a:t>
                      </a:r>
                    </a:p>
                    <a:p>
                      <a:pPr algn="ctr">
                        <a:lnSpc>
                          <a:spcPct val="115000"/>
                        </a:lnSpc>
                        <a:spcAft>
                          <a:spcPts val="1000"/>
                        </a:spcAft>
                      </a:pPr>
                      <a:r>
                        <a:rPr lang="en-GB" sz="800" dirty="0">
                          <a:solidFill>
                            <a:schemeClr val="bg1"/>
                          </a:solidFill>
                          <a:effectLst/>
                        </a:rPr>
                        <a:t>Why Measure it?</a:t>
                      </a:r>
                      <a:endParaRPr lang="en-GB" sz="900" dirty="0">
                        <a:solidFill>
                          <a:schemeClr val="bg1"/>
                        </a:solidFill>
                        <a:effectLst/>
                      </a:endParaRPr>
                    </a:p>
                    <a:p>
                      <a:pPr algn="ctr">
                        <a:lnSpc>
                          <a:spcPct val="115000"/>
                        </a:lnSpc>
                        <a:spcAft>
                          <a:spcPts val="1000"/>
                        </a:spcAft>
                      </a:pPr>
                      <a:r>
                        <a:rPr lang="en-GB" sz="1000" dirty="0">
                          <a:solidFill>
                            <a:schemeClr val="bg1"/>
                          </a:solidFill>
                          <a:effectLst/>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Frequency</a:t>
                      </a:r>
                    </a:p>
                    <a:p>
                      <a:pPr algn="ctr">
                        <a:lnSpc>
                          <a:spcPct val="115000"/>
                        </a:lnSpc>
                        <a:spcAft>
                          <a:spcPts val="1000"/>
                        </a:spcAft>
                      </a:pPr>
                      <a:r>
                        <a:rPr lang="en-GB" sz="800" dirty="0">
                          <a:solidFill>
                            <a:schemeClr val="bg1"/>
                          </a:solidFill>
                          <a:effectLst/>
                        </a:rPr>
                        <a:t>How often will it be collected? Will it be all occurrences, a sample or snapshot?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Data Collection</a:t>
                      </a:r>
                    </a:p>
                    <a:p>
                      <a:pPr algn="ctr">
                        <a:lnSpc>
                          <a:spcPct val="115000"/>
                        </a:lnSpc>
                        <a:spcAft>
                          <a:spcPts val="1000"/>
                        </a:spcAft>
                      </a:pPr>
                      <a:r>
                        <a:rPr lang="en-GB" sz="800" dirty="0">
                          <a:solidFill>
                            <a:schemeClr val="bg1"/>
                          </a:solidFill>
                          <a:effectLst/>
                        </a:rPr>
                        <a:t>How will the data be collected? Is there a system? Will it be done manually?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Person</a:t>
                      </a:r>
                    </a:p>
                    <a:p>
                      <a:pPr algn="ctr">
                        <a:lnSpc>
                          <a:spcPct val="115000"/>
                        </a:lnSpc>
                        <a:spcAft>
                          <a:spcPts val="1000"/>
                        </a:spcAft>
                      </a:pPr>
                      <a:r>
                        <a:rPr lang="en-GB" sz="800" dirty="0">
                          <a:solidFill>
                            <a:schemeClr val="bg1"/>
                          </a:solidFill>
                          <a:effectLst/>
                        </a:rPr>
                        <a:t>Who will be the person responsible for collecting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extLst>
                  <a:ext uri="{0D108BD9-81ED-4DB2-BD59-A6C34878D82A}">
                    <a16:rowId xmlns:a16="http://schemas.microsoft.com/office/drawing/2014/main" val="3486729931"/>
                  </a:ext>
                </a:extLst>
              </a:tr>
              <a:tr h="991331">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77846996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196120829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3702963537"/>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650034926"/>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479622471"/>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078245311"/>
                  </a:ext>
                </a:extLst>
              </a:tr>
            </a:tbl>
          </a:graphicData>
        </a:graphic>
      </p:graphicFrame>
      <p:sp>
        <p:nvSpPr>
          <p:cNvPr id="3" name="Google Shape;76;p15">
            <a:extLst>
              <a:ext uri="{FF2B5EF4-FFF2-40B4-BE49-F238E27FC236}">
                <a16:creationId xmlns:a16="http://schemas.microsoft.com/office/drawing/2014/main" id="{41EE148C-8DFA-CBA1-73E8-A559FAB40B0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18</a:t>
            </a:fld>
            <a:endParaRPr dirty="0"/>
          </a:p>
        </p:txBody>
      </p:sp>
    </p:spTree>
    <p:extLst>
      <p:ext uri="{BB962C8B-B14F-4D97-AF65-F5344CB8AC3E}">
        <p14:creationId xmlns:p14="http://schemas.microsoft.com/office/powerpoint/2010/main" val="178767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Reflecting on Biases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dirty="0">
                <a:solidFill>
                  <a:srgbClr val="121A3D"/>
                </a:solidFill>
                <a:latin typeface="Poppins"/>
                <a:ea typeface="Poppins"/>
                <a:cs typeface="Poppins"/>
                <a:sym typeface="Poppins"/>
              </a:rPr>
              <a:t>Which ones do you witness?  Which ones do you have? </a:t>
            </a:r>
            <a:endParaRPr sz="16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REFLECTING ON BIASES</a:t>
            </a:r>
            <a:endParaRPr sz="1900" b="1" dirty="0">
              <a:solidFill>
                <a:srgbClr val="121A3D"/>
              </a:solidFill>
              <a:latin typeface="Poppins"/>
              <a:ea typeface="Poppins"/>
              <a:cs typeface="Poppins"/>
              <a:sym typeface="Poppins"/>
            </a:endParaRPr>
          </a:p>
        </p:txBody>
      </p:sp>
      <p:graphicFrame>
        <p:nvGraphicFramePr>
          <p:cNvPr id="3" name="Table 2">
            <a:extLst>
              <a:ext uri="{FF2B5EF4-FFF2-40B4-BE49-F238E27FC236}">
                <a16:creationId xmlns:a16="http://schemas.microsoft.com/office/drawing/2014/main" id="{409B7C3D-12E5-4825-CF59-402FAE7EB169}"/>
              </a:ext>
            </a:extLst>
          </p:cNvPr>
          <p:cNvGraphicFramePr>
            <a:graphicFrameLocks noGrp="1"/>
          </p:cNvGraphicFramePr>
          <p:nvPr>
            <p:extLst>
              <p:ext uri="{D42A27DB-BD31-4B8C-83A1-F6EECF244321}">
                <p14:modId xmlns:p14="http://schemas.microsoft.com/office/powerpoint/2010/main" val="2857179438"/>
              </p:ext>
            </p:extLst>
          </p:nvPr>
        </p:nvGraphicFramePr>
        <p:xfrm>
          <a:off x="1211763" y="1561354"/>
          <a:ext cx="6213912" cy="5271744"/>
        </p:xfrm>
        <a:graphic>
          <a:graphicData uri="http://schemas.openxmlformats.org/drawingml/2006/table">
            <a:tbl>
              <a:tblPr firstRow="1" bandRow="1">
                <a:tableStyleId>{5C22544A-7EE6-4342-B048-85BDC9FD1C3A}</a:tableStyleId>
              </a:tblPr>
              <a:tblGrid>
                <a:gridCol w="2071304">
                  <a:extLst>
                    <a:ext uri="{9D8B030D-6E8A-4147-A177-3AD203B41FA5}">
                      <a16:colId xmlns:a16="http://schemas.microsoft.com/office/drawing/2014/main" val="4209907572"/>
                    </a:ext>
                  </a:extLst>
                </a:gridCol>
                <a:gridCol w="2071304">
                  <a:extLst>
                    <a:ext uri="{9D8B030D-6E8A-4147-A177-3AD203B41FA5}">
                      <a16:colId xmlns:a16="http://schemas.microsoft.com/office/drawing/2014/main" val="1686420848"/>
                    </a:ext>
                  </a:extLst>
                </a:gridCol>
                <a:gridCol w="2071304">
                  <a:extLst>
                    <a:ext uri="{9D8B030D-6E8A-4147-A177-3AD203B41FA5}">
                      <a16:colId xmlns:a16="http://schemas.microsoft.com/office/drawing/2014/main" val="18485562"/>
                    </a:ext>
                  </a:extLst>
                </a:gridCol>
              </a:tblGrid>
              <a:tr h="1636755">
                <a:tc>
                  <a:txBody>
                    <a:bodyPr/>
                    <a:lstStyle/>
                    <a:p>
                      <a:pPr algn="ctr"/>
                      <a:r>
                        <a:rPr lang="en-US" sz="1400" b="1" i="0" cap="all" dirty="0">
                          <a:solidFill>
                            <a:schemeClr val="accent6">
                              <a:lumMod val="10000"/>
                            </a:schemeClr>
                          </a:solidFill>
                          <a:effectLst/>
                          <a:latin typeface="+mn-lt"/>
                        </a:rPr>
                        <a:t>Authority Bias</a:t>
                      </a:r>
                    </a:p>
                    <a:p>
                      <a:pPr algn="ctr" rtl="0"/>
                      <a:r>
                        <a:rPr lang="en-US" sz="1400" b="0" i="0" dirty="0">
                          <a:solidFill>
                            <a:schemeClr val="accent6">
                              <a:lumMod val="10000"/>
                            </a:schemeClr>
                          </a:solidFill>
                          <a:effectLst/>
                          <a:latin typeface="+mn-lt"/>
                        </a:rPr>
                        <a:t>The tendency to attribute greater accuracy to the opinion of an authority figure and be more influenced by that opinion</a:t>
                      </a:r>
                      <a:endParaRPr lang="en-US" sz="1400" i="0" dirty="0">
                        <a:solidFill>
                          <a:schemeClr val="accent6">
                            <a:lumMod val="10000"/>
                          </a:schemeClr>
                        </a:solidFill>
                        <a:latin typeface="+mn-lt"/>
                      </a:endParaRP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Bandwagon effect</a:t>
                      </a:r>
                    </a:p>
                    <a:p>
                      <a:pPr algn="ctr" rtl="0"/>
                      <a:r>
                        <a:rPr lang="en-US" sz="1400" b="0" i="0" dirty="0">
                          <a:solidFill>
                            <a:schemeClr val="accent6">
                              <a:lumMod val="10000"/>
                            </a:schemeClr>
                          </a:solidFill>
                          <a:effectLst/>
                          <a:latin typeface="+mn-lt"/>
                        </a:rPr>
                        <a:t>The tendency to do (or believe) things because many other people do (or believe) the same.</a:t>
                      </a: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Confirmation Bias</a:t>
                      </a:r>
                    </a:p>
                    <a:p>
                      <a:pPr algn="ctr" rtl="0"/>
                      <a:r>
                        <a:rPr lang="en-US" sz="1400" b="0" i="0" dirty="0">
                          <a:solidFill>
                            <a:schemeClr val="accent6">
                              <a:lumMod val="10000"/>
                            </a:schemeClr>
                          </a:solidFill>
                          <a:effectLst/>
                          <a:latin typeface="+mn-lt"/>
                        </a:rPr>
                        <a:t>The tendency to search for, interpret, focus on and remember information in a way that confirms one's preconceptions.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extLst>
                  <a:ext uri="{0D108BD9-81ED-4DB2-BD59-A6C34878D82A}">
                    <a16:rowId xmlns:a16="http://schemas.microsoft.com/office/drawing/2014/main" val="3326846452"/>
                  </a:ext>
                </a:extLst>
              </a:tr>
              <a:tr h="1626595">
                <a:tc>
                  <a:txBody>
                    <a:bodyPr/>
                    <a:lstStyle/>
                    <a:p>
                      <a:pPr algn="ctr"/>
                      <a:r>
                        <a:rPr lang="en-US" sz="1400" b="1" i="0" cap="all" dirty="0">
                          <a:solidFill>
                            <a:schemeClr val="accent6">
                              <a:lumMod val="10000"/>
                            </a:schemeClr>
                          </a:solidFill>
                          <a:effectLst/>
                          <a:latin typeface="+mn-lt"/>
                        </a:rPr>
                        <a:t>Empathy Gap</a:t>
                      </a:r>
                    </a:p>
                    <a:p>
                      <a:pPr algn="ctr" rtl="0"/>
                      <a:r>
                        <a:rPr lang="en-US" sz="1400" b="0" i="0" dirty="0">
                          <a:solidFill>
                            <a:schemeClr val="accent6">
                              <a:lumMod val="10000"/>
                            </a:schemeClr>
                          </a:solidFill>
                          <a:effectLst/>
                          <a:latin typeface="+mn-lt"/>
                        </a:rPr>
                        <a:t>The tendency to underestimate the influence or strength of feelings, in either oneself or others.</a:t>
                      </a:r>
                    </a:p>
                    <a:p>
                      <a:pPr algn="ctr"/>
                      <a:endParaRPr lang="en-GB" sz="1400" i="0" dirty="0">
                        <a:solidFill>
                          <a:schemeClr val="accent6">
                            <a:lumMod val="1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Focusing Effect</a:t>
                      </a:r>
                    </a:p>
                    <a:p>
                      <a:pPr algn="ctr" rtl="0"/>
                      <a:r>
                        <a:rPr lang="en-US" sz="1400" b="0" i="0" dirty="0">
                          <a:solidFill>
                            <a:schemeClr val="accent6">
                              <a:lumMod val="10000"/>
                            </a:schemeClr>
                          </a:solidFill>
                          <a:effectLst/>
                          <a:latin typeface="+mn-lt"/>
                        </a:rPr>
                        <a:t>The tendency to place too much emphasis on one aspect of an event.</a:t>
                      </a:r>
                    </a:p>
                    <a:p>
                      <a:pPr algn="ctr"/>
                      <a:endParaRPr lang="en-GB" sz="1400" i="0" dirty="0">
                        <a:solidFill>
                          <a:schemeClr val="accent6">
                            <a:lumMod val="10000"/>
                          </a:schemeClr>
                        </a:solidFill>
                        <a:latin typeface="+mn-lt"/>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Illusory Correlation</a:t>
                      </a:r>
                    </a:p>
                    <a:p>
                      <a:pPr algn="ctr" rtl="0"/>
                      <a:r>
                        <a:rPr lang="en-US" sz="1400" b="0" i="0" dirty="0">
                          <a:solidFill>
                            <a:schemeClr val="accent6">
                              <a:lumMod val="10000"/>
                            </a:schemeClr>
                          </a:solidFill>
                          <a:effectLst/>
                          <a:latin typeface="+mn-lt"/>
                        </a:rPr>
                        <a:t>Inaccurately perceiving a relationship between two unrelated events.</a:t>
                      </a:r>
                      <a:endParaRPr lang="en-US" sz="1400" i="0" dirty="0">
                        <a:solidFill>
                          <a:schemeClr val="accent6">
                            <a:lumMod val="10000"/>
                          </a:schemeClr>
                        </a:solidFill>
                        <a:latin typeface="+mn-lt"/>
                      </a:endParaRP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60142057"/>
                  </a:ext>
                </a:extLst>
              </a:tr>
              <a:tr h="1846829">
                <a:tc>
                  <a:txBody>
                    <a:bodyPr/>
                    <a:lstStyle/>
                    <a:p>
                      <a:pPr algn="ctr"/>
                      <a:r>
                        <a:rPr lang="en-US" sz="1400" b="1" i="0" cap="all" dirty="0">
                          <a:solidFill>
                            <a:schemeClr val="accent6">
                              <a:lumMod val="10000"/>
                            </a:schemeClr>
                          </a:solidFill>
                          <a:effectLst/>
                          <a:latin typeface="+mn-lt"/>
                        </a:rPr>
                        <a:t>Mere Exposure Effect</a:t>
                      </a:r>
                    </a:p>
                    <a:p>
                      <a:pPr algn="ctr" rtl="0"/>
                      <a:r>
                        <a:rPr lang="en-US" sz="1400" b="0" i="0" dirty="0">
                          <a:solidFill>
                            <a:schemeClr val="accent6">
                              <a:lumMod val="10000"/>
                            </a:schemeClr>
                          </a:solidFill>
                          <a:effectLst/>
                          <a:latin typeface="+mn-lt"/>
                        </a:rPr>
                        <a:t>The tendency to express undue liking for things merely because of familiarity with them</a:t>
                      </a: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IKEA Effect</a:t>
                      </a:r>
                    </a:p>
                    <a:p>
                      <a:pPr algn="ctr" rtl="0"/>
                      <a:r>
                        <a:rPr lang="en-US" sz="1400" b="0" i="0" dirty="0">
                          <a:solidFill>
                            <a:schemeClr val="accent6">
                              <a:lumMod val="10000"/>
                            </a:schemeClr>
                          </a:solidFill>
                          <a:effectLst/>
                          <a:latin typeface="+mn-lt"/>
                        </a:rPr>
                        <a:t>Place a disproportionately high value on objects that they partially assembled themselves - regardless of end quality </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Social Comparison Bias</a:t>
                      </a:r>
                    </a:p>
                    <a:p>
                      <a:pPr algn="ctr" rtl="0"/>
                      <a:r>
                        <a:rPr lang="en-US" sz="1400" b="0" i="0" dirty="0">
                          <a:solidFill>
                            <a:schemeClr val="accent6">
                              <a:lumMod val="10000"/>
                            </a:schemeClr>
                          </a:solidFill>
                          <a:effectLst/>
                          <a:latin typeface="+mn-lt"/>
                        </a:rPr>
                        <a:t>The tendency, when making decisions, to favour people who don't compete with one's own particular strengths.</a:t>
                      </a: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extLst>
                  <a:ext uri="{0D108BD9-81ED-4DB2-BD59-A6C34878D82A}">
                    <a16:rowId xmlns:a16="http://schemas.microsoft.com/office/drawing/2014/main" val="2270459297"/>
                  </a:ext>
                </a:extLst>
              </a:tr>
            </a:tbl>
          </a:graphicData>
        </a:graphic>
      </p:graphicFrame>
      <p:graphicFrame>
        <p:nvGraphicFramePr>
          <p:cNvPr id="13" name="Table 12">
            <a:extLst>
              <a:ext uri="{FF2B5EF4-FFF2-40B4-BE49-F238E27FC236}">
                <a16:creationId xmlns:a16="http://schemas.microsoft.com/office/drawing/2014/main" id="{B65B0395-0059-6FF0-F5D1-D2712FE7D10F}"/>
              </a:ext>
            </a:extLst>
          </p:cNvPr>
          <p:cNvGraphicFramePr>
            <a:graphicFrameLocks noGrp="1"/>
          </p:cNvGraphicFramePr>
          <p:nvPr>
            <p:extLst>
              <p:ext uri="{D42A27DB-BD31-4B8C-83A1-F6EECF244321}">
                <p14:modId xmlns:p14="http://schemas.microsoft.com/office/powerpoint/2010/main" val="4077895006"/>
              </p:ext>
            </p:extLst>
          </p:nvPr>
        </p:nvGraphicFramePr>
        <p:xfrm>
          <a:off x="1211763" y="7040134"/>
          <a:ext cx="6213913" cy="3003027"/>
        </p:xfrm>
        <a:graphic>
          <a:graphicData uri="http://schemas.openxmlformats.org/drawingml/2006/table">
            <a:tbl>
              <a:tblPr firstRow="1" bandRow="1">
                <a:tableStyleId>{5DEEC908-81A0-471F-91EC-26001181031D}</a:tableStyleId>
              </a:tblPr>
              <a:tblGrid>
                <a:gridCol w="1553479">
                  <a:extLst>
                    <a:ext uri="{9D8B030D-6E8A-4147-A177-3AD203B41FA5}">
                      <a16:colId xmlns:a16="http://schemas.microsoft.com/office/drawing/2014/main" val="3330445674"/>
                    </a:ext>
                  </a:extLst>
                </a:gridCol>
                <a:gridCol w="4660434">
                  <a:extLst>
                    <a:ext uri="{9D8B030D-6E8A-4147-A177-3AD203B41FA5}">
                      <a16:colId xmlns:a16="http://schemas.microsoft.com/office/drawing/2014/main" val="1914157814"/>
                    </a:ext>
                  </a:extLst>
                </a:gridCol>
              </a:tblGrid>
              <a:tr h="1001009">
                <a:tc>
                  <a:txBody>
                    <a:bodyPr/>
                    <a:lstStyle/>
                    <a:p>
                      <a:r>
                        <a:rPr lang="en-US" dirty="0"/>
                        <a:t>Which ones do I witness? </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800872460"/>
                  </a:ext>
                </a:extLst>
              </a:tr>
              <a:tr h="1001009">
                <a:tc>
                  <a:txBody>
                    <a:bodyPr/>
                    <a:lstStyle/>
                    <a:p>
                      <a:r>
                        <a:rPr lang="en-US" dirty="0"/>
                        <a:t>Which ones do I display? </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516894509"/>
                  </a:ext>
                </a:extLst>
              </a:tr>
              <a:tr h="1001009">
                <a:tc>
                  <a:txBody>
                    <a:bodyPr/>
                    <a:lstStyle/>
                    <a:p>
                      <a:r>
                        <a:rPr lang="en-US" dirty="0"/>
                        <a:t>How will I recognize or challenge them?</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200633954"/>
                  </a:ext>
                </a:extLst>
              </a:tr>
            </a:tbl>
          </a:graphicData>
        </a:graphic>
      </p:graphicFrame>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19</a:t>
            </a:fld>
            <a:endParaRPr dirty="0"/>
          </a:p>
        </p:txBody>
      </p:sp>
    </p:spTree>
    <p:extLst>
      <p:ext uri="{BB962C8B-B14F-4D97-AF65-F5344CB8AC3E}">
        <p14:creationId xmlns:p14="http://schemas.microsoft.com/office/powerpoint/2010/main" val="172822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rot="5400000">
            <a:off x="4329950" y="7439207"/>
            <a:ext cx="3248025" cy="3257550"/>
          </a:xfrm>
          <a:prstGeom prst="rect">
            <a:avLst/>
          </a:prstGeom>
          <a:noFill/>
          <a:ln>
            <a:noFill/>
          </a:ln>
        </p:spPr>
      </p:pic>
      <p:sp>
        <p:nvSpPr>
          <p:cNvPr id="65" name="Google Shape;65;p1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a:t>
            </a:fld>
            <a:endParaRPr dirty="0"/>
          </a:p>
        </p:txBody>
      </p:sp>
      <p:sp>
        <p:nvSpPr>
          <p:cNvPr id="66" name="Google Shape;66;p14"/>
          <p:cNvSpPr txBox="1"/>
          <p:nvPr/>
        </p:nvSpPr>
        <p:spPr>
          <a:xfrm>
            <a:off x="299250" y="507682"/>
            <a:ext cx="6660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500" dirty="0">
                <a:solidFill>
                  <a:srgbClr val="26CCB8"/>
                </a:solidFill>
                <a:latin typeface="Poppins"/>
                <a:ea typeface="Poppins"/>
                <a:cs typeface="Poppins"/>
                <a:sym typeface="Poppins"/>
              </a:rPr>
              <a:t>Contents  </a:t>
            </a:r>
            <a:endParaRPr sz="4500" dirty="0">
              <a:solidFill>
                <a:srgbClr val="26CCB8"/>
              </a:solidFill>
              <a:latin typeface="Poppins"/>
              <a:ea typeface="Poppins"/>
              <a:cs typeface="Poppins"/>
              <a:sym typeface="Poppins"/>
            </a:endParaRPr>
          </a:p>
        </p:txBody>
      </p:sp>
      <p:graphicFrame>
        <p:nvGraphicFramePr>
          <p:cNvPr id="67" name="Google Shape;67;p14"/>
          <p:cNvGraphicFramePr/>
          <p:nvPr>
            <p:extLst>
              <p:ext uri="{D42A27DB-BD31-4B8C-83A1-F6EECF244321}">
                <p14:modId xmlns:p14="http://schemas.microsoft.com/office/powerpoint/2010/main" val="2789277216"/>
              </p:ext>
            </p:extLst>
          </p:nvPr>
        </p:nvGraphicFramePr>
        <p:xfrm>
          <a:off x="299250" y="1429343"/>
          <a:ext cx="6873710" cy="8991323"/>
        </p:xfrm>
        <a:graphic>
          <a:graphicData uri="http://schemas.openxmlformats.org/drawingml/2006/table">
            <a:tbl>
              <a:tblPr>
                <a:noFill/>
                <a:tableStyleId>{5DEEC908-81A0-471F-91EC-26001181031D}</a:tableStyleId>
              </a:tblPr>
              <a:tblGrid>
                <a:gridCol w="5776518">
                  <a:extLst>
                    <a:ext uri="{9D8B030D-6E8A-4147-A177-3AD203B41FA5}">
                      <a16:colId xmlns:a16="http://schemas.microsoft.com/office/drawing/2014/main" val="20000"/>
                    </a:ext>
                  </a:extLst>
                </a:gridCol>
                <a:gridCol w="1097192">
                  <a:extLst>
                    <a:ext uri="{9D8B030D-6E8A-4147-A177-3AD203B41FA5}">
                      <a16:colId xmlns:a16="http://schemas.microsoft.com/office/drawing/2014/main" val="20001"/>
                    </a:ext>
                  </a:extLst>
                </a:gridCol>
              </a:tblGrid>
              <a:tr h="548625">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What is a break-through series collaborative?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3</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1"/>
                  </a:ext>
                </a:extLst>
              </a:tr>
              <a:tr h="548625">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Benefits of the  interface improvement collaborative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4</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2"/>
                  </a:ext>
                </a:extLst>
              </a:tr>
              <a:tr h="548625">
                <a:tc>
                  <a:txBody>
                    <a:bodyPr/>
                    <a:lstStyle/>
                    <a:p>
                      <a:pPr marL="0" lvl="0" indent="0" algn="l" rtl="0">
                        <a:lnSpc>
                          <a:spcPct val="100000"/>
                        </a:lnSpc>
                        <a:spcBef>
                          <a:spcPts val="0"/>
                        </a:spcBef>
                        <a:spcAft>
                          <a:spcPts val="0"/>
                        </a:spcAft>
                        <a:buNone/>
                      </a:pPr>
                      <a:r>
                        <a:rPr lang="en-GB" sz="1400" dirty="0">
                          <a:solidFill>
                            <a:srgbClr val="121A3D"/>
                          </a:solidFill>
                          <a:latin typeface="Poppins"/>
                          <a:ea typeface="Poppins"/>
                          <a:cs typeface="Poppins"/>
                          <a:sym typeface="Poppins"/>
                        </a:rPr>
                        <a:t>Understanding the problem: checklist</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5</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4"/>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Creating a SMART aim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6</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5"/>
                  </a:ext>
                </a:extLst>
              </a:tr>
              <a:tr h="548625">
                <a:tc>
                  <a:txBody>
                    <a:bodyPr/>
                    <a:lstStyle/>
                    <a:p>
                      <a:pPr marL="0" lvl="0" indent="0" algn="l" rtl="0">
                        <a:spcBef>
                          <a:spcPts val="0"/>
                        </a:spcBef>
                        <a:spcAft>
                          <a:spcPts val="0"/>
                        </a:spcAft>
                        <a:buClr>
                          <a:schemeClr val="dk1"/>
                        </a:buClr>
                        <a:buSzPts val="1100"/>
                        <a:buFont typeface="Arial"/>
                        <a:buNone/>
                      </a:pPr>
                      <a:r>
                        <a:rPr lang="en-GB" sz="1400" dirty="0">
                          <a:solidFill>
                            <a:srgbClr val="121A3D"/>
                          </a:solidFill>
                          <a:latin typeface="Poppins"/>
                          <a:ea typeface="Poppins"/>
                          <a:cs typeface="Poppins"/>
                          <a:sym typeface="Poppins"/>
                        </a:rPr>
                        <a:t>Developing your project aim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7</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6"/>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Project charter</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500" b="1" dirty="0">
                          <a:solidFill>
                            <a:schemeClr val="bg1"/>
                          </a:solidFill>
                          <a:latin typeface="Poppins"/>
                          <a:ea typeface="Poppins"/>
                          <a:cs typeface="Poppins"/>
                          <a:sym typeface="Poppins"/>
                        </a:rPr>
                        <a:t>8</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7"/>
                  </a:ext>
                </a:extLst>
              </a:tr>
              <a:tr h="548625">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Relationship building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9</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9"/>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Stakeholder mapping</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10-11</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0"/>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Tools: 5Ps, process mapping, active listening and observations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2-16</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1"/>
                  </a:ext>
                </a:extLst>
              </a:tr>
              <a:tr h="579100">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Measurement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7-18</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2"/>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Reflecting on Biases </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9</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3"/>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Gibbs reflective cycle</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20</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783615981"/>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Demings's system of profound knowledge</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21</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3981961119"/>
                  </a:ext>
                </a:extLst>
              </a:tr>
              <a:tr h="579099">
                <a:tc>
                  <a:txBody>
                    <a:bodyPr/>
                    <a:lstStyle/>
                    <a:p>
                      <a:pPr marL="0" lvl="0" indent="0" algn="l">
                        <a:lnSpc>
                          <a:spcPct val="100000"/>
                        </a:lnSpc>
                        <a:spcBef>
                          <a:spcPts val="0"/>
                        </a:spcBef>
                        <a:spcAft>
                          <a:spcPts val="0"/>
                        </a:spcAft>
                        <a:buNone/>
                      </a:pPr>
                      <a:r>
                        <a:rPr lang="en-US" sz="1400">
                          <a:solidFill>
                            <a:srgbClr val="121A3D"/>
                          </a:solidFill>
                          <a:latin typeface="Poppins"/>
                          <a:ea typeface="Poppins"/>
                          <a:cs typeface="Poppins"/>
                        </a:rPr>
                        <a:t>Making time for improvement projects</a:t>
                      </a:r>
                      <a:endParaRPr lang="en-US" sz="1400" dirty="0">
                        <a:solidFill>
                          <a:srgbClr val="121A3D"/>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tcPr>
                </a:tc>
                <a:tc>
                  <a:txBody>
                    <a:bodyPr/>
                    <a:lstStyle/>
                    <a:p>
                      <a:pPr marL="0" lvl="0" indent="0" algn="ctr">
                        <a:spcBef>
                          <a:spcPts val="0"/>
                        </a:spcBef>
                        <a:spcAft>
                          <a:spcPts val="0"/>
                        </a:spcAft>
                        <a:buNone/>
                      </a:pPr>
                      <a:r>
                        <a:rPr lang="en-US" sz="1500" b="1">
                          <a:solidFill>
                            <a:schemeClr val="bg1"/>
                          </a:solidFill>
                          <a:latin typeface="Poppins"/>
                          <a:ea typeface="Poppins"/>
                          <a:cs typeface="Poppins"/>
                        </a:rPr>
                        <a:t>22</a:t>
                      </a:r>
                      <a:endParaRPr sz="1500" b="1" dirty="0">
                        <a:solidFill>
                          <a:schemeClr val="bg1"/>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solidFill>
                      <a:srgbClr val="1F999E"/>
                    </a:solidFill>
                  </a:tcPr>
                </a:tc>
                <a:extLst>
                  <a:ext uri="{0D108BD9-81ED-4DB2-BD59-A6C34878D82A}">
                    <a16:rowId xmlns:a16="http://schemas.microsoft.com/office/drawing/2014/main" val="1723715529"/>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Recommended reading</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4" cap="flat" cmpd="sng" algn="ctr">
                      <a:solidFill>
                        <a:srgbClr val="121A3D"/>
                      </a:solidFill>
                      <a:prstDash val="solid"/>
                      <a:round/>
                      <a:headEnd type="none" w="med" len="med"/>
                      <a:tailEnd type="none" w="med" len="med"/>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rgbClr val="FFFFFF"/>
                          </a:solidFill>
                          <a:latin typeface="Poppins"/>
                          <a:ea typeface="Poppins"/>
                          <a:cs typeface="Poppins"/>
                        </a:rPr>
                        <a:t>23</a:t>
                      </a:r>
                      <a:endParaRPr sz="1500" b="1" dirty="0">
                        <a:solidFill>
                          <a:srgbClr val="FFFFFF"/>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4" cap="flat" cmpd="sng" algn="ctr">
                      <a:solidFill>
                        <a:srgbClr val="121A3D"/>
                      </a:solidFill>
                      <a:prstDash val="solid"/>
                      <a:round/>
                      <a:headEnd type="none" w="med" len="med"/>
                      <a:tailEnd type="none" w="med" len="med"/>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67217420"/>
                  </a:ext>
                </a:extLst>
              </a:tr>
              <a:tr h="579099">
                <a:tc>
                  <a:txBody>
                    <a:bodyPr/>
                    <a:lstStyle/>
                    <a:p>
                      <a:pPr marL="0" lvl="0" indent="0" algn="l">
                        <a:lnSpc>
                          <a:spcPct val="100000"/>
                        </a:lnSpc>
                        <a:spcBef>
                          <a:spcPts val="0"/>
                        </a:spcBef>
                        <a:spcAft>
                          <a:spcPts val="0"/>
                        </a:spcAft>
                        <a:buNone/>
                      </a:pPr>
                      <a:r>
                        <a:rPr lang="en-US" sz="1400">
                          <a:solidFill>
                            <a:srgbClr val="121A3D"/>
                          </a:solidFill>
                          <a:latin typeface="Poppins"/>
                          <a:ea typeface="Poppins"/>
                          <a:cs typeface="Poppins"/>
                        </a:rPr>
                        <a:t>Further Resources</a:t>
                      </a:r>
                      <a:endParaRPr lang="en-US" sz="1400" dirty="0">
                        <a:solidFill>
                          <a:srgbClr val="121A3D"/>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tcPr>
                </a:tc>
                <a:tc>
                  <a:txBody>
                    <a:bodyPr/>
                    <a:lstStyle/>
                    <a:p>
                      <a:pPr marL="0" lvl="0" indent="0" algn="ctr">
                        <a:spcBef>
                          <a:spcPts val="0"/>
                        </a:spcBef>
                        <a:spcAft>
                          <a:spcPts val="0"/>
                        </a:spcAft>
                        <a:buNone/>
                      </a:pPr>
                      <a:r>
                        <a:rPr lang="en-US" sz="1500" b="1">
                          <a:solidFill>
                            <a:srgbClr val="FFFFFF"/>
                          </a:solidFill>
                          <a:latin typeface="Poppins"/>
                          <a:ea typeface="Poppins"/>
                          <a:cs typeface="Poppins"/>
                        </a:rPr>
                        <a:t>24</a:t>
                      </a:r>
                      <a:endParaRPr sz="1500" b="1" dirty="0">
                        <a:solidFill>
                          <a:srgbClr val="FFFFFF"/>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solidFill>
                      <a:srgbClr val="1F999E"/>
                    </a:solidFill>
                  </a:tcPr>
                </a:tc>
                <a:extLst>
                  <a:ext uri="{0D108BD9-81ED-4DB2-BD59-A6C34878D82A}">
                    <a16:rowId xmlns:a16="http://schemas.microsoft.com/office/drawing/2014/main" val="29735318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5"/>
          <p:cNvSpPr txBox="1"/>
          <p:nvPr/>
        </p:nvSpPr>
        <p:spPr>
          <a:xfrm rot="-5400000">
            <a:off x="-4576245" y="4987478"/>
            <a:ext cx="10163331" cy="488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dirty="0">
                <a:solidFill>
                  <a:srgbClr val="121A3D"/>
                </a:solidFill>
                <a:latin typeface="Poppins"/>
                <a:ea typeface="Poppins"/>
                <a:cs typeface="Poppins"/>
                <a:sym typeface="Poppins"/>
              </a:rPr>
              <a:t>GIBBS REFLECTIVE CYCLE </a:t>
            </a:r>
            <a:endParaRPr sz="1900" b="1" dirty="0">
              <a:solidFill>
                <a:srgbClr val="121A3D"/>
              </a:solidFill>
              <a:latin typeface="Poppins"/>
              <a:ea typeface="Poppins"/>
              <a:cs typeface="Poppins"/>
              <a:sym typeface="Poppins"/>
            </a:endParaRPr>
          </a:p>
        </p:txBody>
      </p:sp>
      <p:sp>
        <p:nvSpPr>
          <p:cNvPr id="201" name="Google Shape;201;p2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20</a:t>
            </a:fld>
            <a:endParaRPr dirty="0"/>
          </a:p>
        </p:txBody>
      </p:sp>
      <p:sp>
        <p:nvSpPr>
          <p:cNvPr id="209" name="Google Shape;209;p25"/>
          <p:cNvSpPr txBox="1"/>
          <p:nvPr/>
        </p:nvSpPr>
        <p:spPr>
          <a:xfrm>
            <a:off x="1502500" y="270000"/>
            <a:ext cx="5729100" cy="155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400" dirty="0">
                <a:solidFill>
                  <a:srgbClr val="121A3D"/>
                </a:solidFill>
                <a:latin typeface="Poppins"/>
                <a:ea typeface="Poppins"/>
                <a:cs typeface="Poppins"/>
                <a:sym typeface="Poppins"/>
              </a:rPr>
              <a:t>Reflective Learning</a:t>
            </a:r>
          </a:p>
          <a:p>
            <a:pPr marL="0" lvl="0" indent="0" algn="ctr" rtl="0">
              <a:spcBef>
                <a:spcPts val="0"/>
              </a:spcBef>
              <a:spcAft>
                <a:spcPts val="0"/>
              </a:spcAft>
              <a:buNone/>
            </a:pPr>
            <a:r>
              <a:rPr lang="en-GB" sz="2000" dirty="0">
                <a:solidFill>
                  <a:srgbClr val="121A3D"/>
                </a:solidFill>
                <a:latin typeface="Poppins"/>
                <a:ea typeface="Poppins"/>
                <a:cs typeface="Poppins"/>
                <a:sym typeface="Poppins"/>
              </a:rPr>
              <a:t>How will you reflect on your journey? </a:t>
            </a:r>
            <a:endParaRPr sz="2500" dirty="0">
              <a:solidFill>
                <a:srgbClr val="121A3D"/>
              </a:solidFill>
              <a:latin typeface="Poppins"/>
              <a:ea typeface="Poppins"/>
              <a:cs typeface="Poppins"/>
              <a:sym typeface="Poppins"/>
            </a:endParaRPr>
          </a:p>
        </p:txBody>
      </p:sp>
      <p:pic>
        <p:nvPicPr>
          <p:cNvPr id="4098" name="Picture 2" descr="Image">
            <a:extLst>
              <a:ext uri="{FF2B5EF4-FFF2-40B4-BE49-F238E27FC236}">
                <a16:creationId xmlns:a16="http://schemas.microsoft.com/office/drawing/2014/main" id="{39D2D985-0ECE-9299-DDAA-2E2750CF98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181886" y="1281047"/>
            <a:ext cx="6112624" cy="5956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427DC1-4FFC-B20C-A4C8-789FD290DA56}"/>
              </a:ext>
            </a:extLst>
          </p:cNvPr>
          <p:cNvSpPr/>
          <p:nvPr/>
        </p:nvSpPr>
        <p:spPr>
          <a:xfrm>
            <a:off x="1181886" y="7341005"/>
            <a:ext cx="6112623" cy="2578308"/>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Reflection is often overlooked as we rush to do the next thing in the improvement journey. How will you ensure you reflect on your learning, your actions throughout your improvement project and interaction with others? </a:t>
            </a:r>
          </a:p>
          <a:p>
            <a:pPr algn="ctr"/>
            <a:endParaRPr lang="en-US" dirty="0"/>
          </a:p>
          <a:p>
            <a:pPr marL="285750" indent="-285750">
              <a:buFont typeface="Arial" panose="020B0604020202020204" pitchFamily="34" charset="0"/>
              <a:buChar char="•"/>
            </a:pPr>
            <a:r>
              <a:rPr lang="en-US" dirty="0"/>
              <a:t>Use Gibbs reflective cycle to make notes on significant events </a:t>
            </a:r>
          </a:p>
          <a:p>
            <a:pPr marL="285750" indent="-285750">
              <a:buFont typeface="Arial" panose="020B0604020202020204" pitchFamily="34" charset="0"/>
              <a:buChar char="•"/>
            </a:pPr>
            <a:r>
              <a:rPr lang="en-US" dirty="0"/>
              <a:t>Use it is a framework to think back over what happened and what you might do differently </a:t>
            </a:r>
          </a:p>
          <a:p>
            <a:pPr marL="285750" indent="-285750">
              <a:buFont typeface="Arial" panose="020B0604020202020204" pitchFamily="34" charset="0"/>
              <a:buChar char="•"/>
            </a:pPr>
            <a:r>
              <a:rPr lang="en-US" dirty="0"/>
              <a:t>Use it to understand different perspectives and the full situation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DEMINGS SYSTEM OF PROFOUND KNOWLEDGE – OVERVIEW </a:t>
            </a:r>
            <a:endParaRPr sz="1900" b="1" dirty="0">
              <a:solidFill>
                <a:srgbClr val="121A3D"/>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110C893-3C54-F4BA-8EF7-CCACF3FF6303}"/>
              </a:ext>
            </a:extLst>
          </p:cNvPr>
          <p:cNvPicPr>
            <a:picLocks noChangeAspect="1"/>
          </p:cNvPicPr>
          <p:nvPr/>
        </p:nvPicPr>
        <p:blipFill>
          <a:blip r:embed="rId3"/>
          <a:stretch>
            <a:fillRect/>
          </a:stretch>
        </p:blipFill>
        <p:spPr>
          <a:xfrm rot="16200000">
            <a:off x="195055" y="2102675"/>
            <a:ext cx="8272304" cy="6200091"/>
          </a:xfrm>
          <a:prstGeom prst="rect">
            <a:avLst/>
          </a:prstGeom>
        </p:spPr>
      </p:pic>
      <p:sp>
        <p:nvSpPr>
          <p:cNvPr id="3" name="Google Shape;76;p15">
            <a:extLst>
              <a:ext uri="{FF2B5EF4-FFF2-40B4-BE49-F238E27FC236}">
                <a16:creationId xmlns:a16="http://schemas.microsoft.com/office/drawing/2014/main" id="{30EAADF5-7589-796B-355A-F96F5582B08E}"/>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21</a:t>
            </a:fld>
            <a:endParaRPr dirty="0"/>
          </a:p>
        </p:txBody>
      </p:sp>
    </p:spTree>
    <p:extLst>
      <p:ext uri="{BB962C8B-B14F-4D97-AF65-F5344CB8AC3E}">
        <p14:creationId xmlns:p14="http://schemas.microsoft.com/office/powerpoint/2010/main" val="385783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FCF6-F822-2DD5-7B6A-BF0940E1B6D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EA56877-7F7D-0467-DADC-CC2A6CCB4A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259A4F-DC08-EE25-5ADE-A30E7A985A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dirty="0"/>
          </a:p>
        </p:txBody>
      </p:sp>
      <p:pic>
        <p:nvPicPr>
          <p:cNvPr id="5" name="Picture 4" descr="calendar">
            <a:extLst>
              <a:ext uri="{FF2B5EF4-FFF2-40B4-BE49-F238E27FC236}">
                <a16:creationId xmlns:a16="http://schemas.microsoft.com/office/drawing/2014/main" id="{B74E25CC-A7D2-913D-8CF6-C2A876C38FB8}"/>
              </a:ext>
            </a:extLst>
          </p:cNvPr>
          <p:cNvPicPr>
            <a:picLocks noChangeAspect="1"/>
          </p:cNvPicPr>
          <p:nvPr/>
        </p:nvPicPr>
        <p:blipFill>
          <a:blip r:embed="rId2"/>
          <a:stretch>
            <a:fillRect/>
          </a:stretch>
        </p:blipFill>
        <p:spPr>
          <a:xfrm>
            <a:off x="1031329" y="-24447"/>
            <a:ext cx="6532318" cy="10710600"/>
          </a:xfrm>
          <a:prstGeom prst="rect">
            <a:avLst/>
          </a:prstGeom>
        </p:spPr>
      </p:pic>
      <p:sp>
        <p:nvSpPr>
          <p:cNvPr id="7" name="Google Shape;108;p18">
            <a:extLst>
              <a:ext uri="{FF2B5EF4-FFF2-40B4-BE49-F238E27FC236}">
                <a16:creationId xmlns:a16="http://schemas.microsoft.com/office/drawing/2014/main" id="{AC7B4D2C-B1BE-E965-C819-D0BBEB2931B8}"/>
              </a:ext>
            </a:extLst>
          </p:cNvPr>
          <p:cNvSpPr/>
          <p:nvPr/>
        </p:nvSpPr>
        <p:spPr>
          <a:xfrm>
            <a:off x="-4742"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0;p18">
            <a:extLst>
              <a:ext uri="{FF2B5EF4-FFF2-40B4-BE49-F238E27FC236}">
                <a16:creationId xmlns:a16="http://schemas.microsoft.com/office/drawing/2014/main" id="{639B12C3-3A6B-217D-BC01-6797FA76CD7F}"/>
              </a:ext>
            </a:extLst>
          </p:cNvPr>
          <p:cNvSpPr txBox="1"/>
          <p:nvPr/>
        </p:nvSpPr>
        <p:spPr>
          <a:xfrm rot="16200000">
            <a:off x="-3911923" y="4684763"/>
            <a:ext cx="8831199" cy="477023"/>
          </a:xfrm>
          <a:prstGeom prst="rect">
            <a:avLst/>
          </a:prstGeom>
          <a:noFill/>
          <a:ln>
            <a:noFill/>
          </a:ln>
        </p:spPr>
        <p:txBody>
          <a:bodyPr spcFirstLastPara="1" wrap="square" lIns="91425" tIns="91425" rIns="91425" bIns="91425" anchor="t" anchorCtr="0">
            <a:spAutoFit/>
          </a:bodyPr>
          <a:lstStyle/>
          <a:p>
            <a:pPr algn="ctr"/>
            <a:r>
              <a:rPr lang="en-GB" sz="1900" b="1" dirty="0">
                <a:solidFill>
                  <a:srgbClr val="121A3D"/>
                </a:solidFill>
                <a:latin typeface="Poppins"/>
                <a:ea typeface="Poppins"/>
                <a:cs typeface="Poppins"/>
              </a:rPr>
              <a:t>MAKING TIME FOR IMPROVEMENT PROJECTS – SOME HINTS AND TIPS</a:t>
            </a:r>
            <a:endParaRPr sz="1900" b="1" dirty="0">
              <a:solidFill>
                <a:srgbClr val="121A3D"/>
              </a:solidFill>
              <a:latin typeface="Poppins"/>
              <a:ea typeface="Poppins"/>
              <a:cs typeface="Poppins"/>
              <a:sym typeface="Poppins"/>
            </a:endParaRPr>
          </a:p>
        </p:txBody>
      </p:sp>
    </p:spTree>
    <p:extLst>
      <p:ext uri="{BB962C8B-B14F-4D97-AF65-F5344CB8AC3E}">
        <p14:creationId xmlns:p14="http://schemas.microsoft.com/office/powerpoint/2010/main" val="67626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RECOMMENDED  READING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CE75F367-B232-DA46-149F-08FF2216963A}"/>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23</a:t>
            </a:fld>
            <a:endParaRPr dirty="0"/>
          </a:p>
        </p:txBody>
      </p:sp>
      <p:sp>
        <p:nvSpPr>
          <p:cNvPr id="4" name="Google Shape;109;p18">
            <a:extLst>
              <a:ext uri="{FF2B5EF4-FFF2-40B4-BE49-F238E27FC236}">
                <a16:creationId xmlns:a16="http://schemas.microsoft.com/office/drawing/2014/main" id="{914D1F86-08E4-624B-DC2C-B0B4CED1F83C}"/>
              </a:ext>
            </a:extLst>
          </p:cNvPr>
          <p:cNvSpPr txBox="1"/>
          <p:nvPr/>
        </p:nvSpPr>
        <p:spPr>
          <a:xfrm>
            <a:off x="1179467" y="252831"/>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Recommended Reading</a:t>
            </a:r>
            <a:endParaRPr sz="1600" dirty="0">
              <a:solidFill>
                <a:srgbClr val="121A3D"/>
              </a:solidFill>
              <a:latin typeface="Poppins"/>
              <a:ea typeface="Poppins"/>
              <a:cs typeface="Poppins"/>
              <a:sym typeface="Poppins"/>
            </a:endParaRPr>
          </a:p>
        </p:txBody>
      </p:sp>
      <p:sp>
        <p:nvSpPr>
          <p:cNvPr id="5" name="TextBox 4">
            <a:extLst>
              <a:ext uri="{FF2B5EF4-FFF2-40B4-BE49-F238E27FC236}">
                <a16:creationId xmlns:a16="http://schemas.microsoft.com/office/drawing/2014/main" id="{FFDE1400-3BED-B4FD-1EE9-A1225E87FBB9}"/>
              </a:ext>
            </a:extLst>
          </p:cNvPr>
          <p:cNvSpPr txBox="1"/>
          <p:nvPr/>
        </p:nvSpPr>
        <p:spPr>
          <a:xfrm>
            <a:off x="1286649" y="1986066"/>
            <a:ext cx="5938963" cy="7755969"/>
          </a:xfrm>
          <a:prstGeom prst="rect">
            <a:avLst/>
          </a:prstGeom>
          <a:noFill/>
        </p:spPr>
        <p:txBody>
          <a:bodyPr wrap="square" lIns="91440" tIns="45720" rIns="91440" bIns="45720" rtlCol="0" anchor="t">
            <a:spAutoFit/>
          </a:bodyPr>
          <a:lstStyle/>
          <a:p>
            <a:r>
              <a:rPr lang="en-US" sz="1600" b="1" u="sng" dirty="0"/>
              <a:t>Books:</a:t>
            </a:r>
          </a:p>
          <a:p>
            <a:endParaRPr lang="en-US" sz="1600" dirty="0"/>
          </a:p>
          <a:p>
            <a:pPr marL="285750">
              <a:buChar char="•"/>
            </a:pPr>
            <a:r>
              <a:rPr lang="en-US" sz="1600" dirty="0">
                <a:hlinkClick r:id="rId3"/>
              </a:rPr>
              <a:t>Start with Why </a:t>
            </a:r>
            <a:r>
              <a:rPr lang="en-US" sz="1600" dirty="0"/>
              <a:t>– Simon Sinek</a:t>
            </a:r>
          </a:p>
          <a:p>
            <a:pPr marL="285750">
              <a:buChar char="•"/>
            </a:pPr>
            <a:r>
              <a:rPr lang="en-US" sz="1600" dirty="0">
                <a:hlinkClick r:id="rId4"/>
              </a:rPr>
              <a:t>Dare to Lead </a:t>
            </a:r>
            <a:r>
              <a:rPr lang="en-US" sz="1600" dirty="0"/>
              <a:t>– Brene Brown</a:t>
            </a:r>
          </a:p>
          <a:p>
            <a:pPr marL="285750">
              <a:buChar char="•"/>
            </a:pPr>
            <a:r>
              <a:rPr lang="en-US" sz="1600" dirty="0">
                <a:hlinkClick r:id="rId5"/>
              </a:rPr>
              <a:t>Team of Teams: New Rules of Engagement for a Complex World </a:t>
            </a:r>
            <a:r>
              <a:rPr lang="en-US" sz="1600" dirty="0"/>
              <a:t>– General Stanley McChrystal </a:t>
            </a:r>
          </a:p>
          <a:p>
            <a:pPr marL="285750">
              <a:buChar char="•"/>
            </a:pPr>
            <a:r>
              <a:rPr lang="en-US" sz="1600" dirty="0">
                <a:hlinkClick r:id="rId6"/>
              </a:rPr>
              <a:t>7 Habits of highly effective people </a:t>
            </a:r>
            <a:r>
              <a:rPr lang="en-US" sz="1600" dirty="0"/>
              <a:t>– Stephen R Covey</a:t>
            </a:r>
          </a:p>
          <a:p>
            <a:pPr marL="285750">
              <a:buChar char="•"/>
            </a:pPr>
            <a:r>
              <a:rPr lang="en-US" sz="1600" dirty="0">
                <a:hlinkClick r:id="rId7"/>
              </a:rPr>
              <a:t>The Chimp Paradox </a:t>
            </a:r>
            <a:r>
              <a:rPr lang="en-US" sz="1600" dirty="0"/>
              <a:t>– Prof Steve Peters </a:t>
            </a:r>
          </a:p>
          <a:p>
            <a:pPr marL="285750">
              <a:buChar char="•"/>
            </a:pPr>
            <a:r>
              <a:rPr lang="en-US" sz="1600" dirty="0">
                <a:hlinkClick r:id="rId8"/>
              </a:rPr>
              <a:t>Leading Change </a:t>
            </a:r>
            <a:r>
              <a:rPr lang="en-US" sz="1600" dirty="0"/>
              <a:t>– John Kotter </a:t>
            </a:r>
          </a:p>
          <a:p>
            <a:pPr marL="285750">
              <a:buChar char="•"/>
            </a:pPr>
            <a:r>
              <a:rPr lang="en-US" sz="1600" dirty="0">
                <a:hlinkClick r:id="rId9"/>
              </a:rPr>
              <a:t>Leading in a culture of change </a:t>
            </a:r>
            <a:r>
              <a:rPr lang="en-US" sz="1600" dirty="0"/>
              <a:t>– Michael Fullan </a:t>
            </a:r>
          </a:p>
          <a:p>
            <a:pPr marL="285750">
              <a:buChar char="•"/>
            </a:pPr>
            <a:r>
              <a:rPr lang="en-US" sz="1600" dirty="0">
                <a:hlinkClick r:id="rId10"/>
              </a:rPr>
              <a:t>Compassionate Leadership </a:t>
            </a:r>
            <a:r>
              <a:rPr lang="en-US" sz="1600" dirty="0"/>
              <a:t>– Michael West</a:t>
            </a:r>
          </a:p>
          <a:p>
            <a:pPr marL="285750">
              <a:buChar char="•"/>
            </a:pPr>
            <a:r>
              <a:rPr lang="en-US" sz="1600" dirty="0">
                <a:hlinkClick r:id="rId11"/>
              </a:rPr>
              <a:t>The improvement guide </a:t>
            </a:r>
            <a:r>
              <a:rPr lang="en-US" sz="1600" dirty="0"/>
              <a:t>– Gerald J Langley </a:t>
            </a:r>
          </a:p>
          <a:p>
            <a:pPr marL="285750">
              <a:buChar char="•"/>
            </a:pPr>
            <a:r>
              <a:rPr lang="en-US" sz="1600" dirty="0">
                <a:hlinkClick r:id="rId12"/>
              </a:rPr>
              <a:t>Rebel ideas </a:t>
            </a:r>
            <a:r>
              <a:rPr lang="en-US" sz="1600" dirty="0"/>
              <a:t>– Matthew Syed </a:t>
            </a:r>
          </a:p>
          <a:p>
            <a:pPr marL="285750">
              <a:buChar char="•"/>
            </a:pPr>
            <a:r>
              <a:rPr lang="en-US" sz="1600" dirty="0">
                <a:hlinkClick r:id="rId13"/>
              </a:rPr>
              <a:t>Emotional intelligence </a:t>
            </a:r>
            <a:r>
              <a:rPr lang="en-US" sz="1600" dirty="0"/>
              <a:t>– Daniel Goleman </a:t>
            </a:r>
          </a:p>
          <a:p>
            <a:pPr marL="285750">
              <a:buChar char="•"/>
            </a:pPr>
            <a:r>
              <a:rPr lang="en-US" sz="1600" dirty="0">
                <a:solidFill>
                  <a:srgbClr val="0F1111"/>
                </a:solidFill>
                <a:hlinkClick r:id="rId14"/>
              </a:rPr>
              <a:t>Deming's Journey to Profound Knowledge</a:t>
            </a:r>
            <a:r>
              <a:rPr lang="en-US" sz="1600">
                <a:solidFill>
                  <a:srgbClr val="0F1111"/>
                </a:solidFill>
              </a:rPr>
              <a:t> –</a:t>
            </a:r>
            <a:r>
              <a:rPr lang="en-US" sz="1600" b="1" dirty="0">
                <a:solidFill>
                  <a:srgbClr val="0F1111"/>
                </a:solidFill>
              </a:rPr>
              <a:t> </a:t>
            </a:r>
            <a:r>
              <a:rPr lang="en-US" sz="1600">
                <a:solidFill>
                  <a:srgbClr val="0F1111"/>
                </a:solidFill>
              </a:rPr>
              <a:t>John Willis</a:t>
            </a:r>
            <a:endParaRPr lang="en-US" sz="1600" dirty="0"/>
          </a:p>
          <a:p>
            <a:endParaRPr lang="en-US" sz="1600" dirty="0">
              <a:solidFill>
                <a:srgbClr val="0F1111"/>
              </a:solidFill>
            </a:endParaRPr>
          </a:p>
          <a:p>
            <a:r>
              <a:rPr lang="en-US" sz="1600" b="1" u="sng" dirty="0">
                <a:solidFill>
                  <a:srgbClr val="0F1111"/>
                </a:solidFill>
              </a:rPr>
              <a:t>TED Talks / Videos:</a:t>
            </a:r>
          </a:p>
          <a:p>
            <a:endParaRPr lang="en-US" sz="1600" dirty="0">
              <a:solidFill>
                <a:srgbClr val="0F1111"/>
              </a:solidFill>
            </a:endParaRPr>
          </a:p>
          <a:p>
            <a:pPr marL="285750" indent="-285750">
              <a:buChar char="•"/>
            </a:pPr>
            <a:r>
              <a:rPr lang="en-US" sz="1600" dirty="0">
                <a:solidFill>
                  <a:srgbClr val="001D35"/>
                </a:solidFill>
                <a:hlinkClick r:id="rId15"/>
              </a:rPr>
              <a:t>Systems Thinking is Not Optional: Lessons From a Pandemic</a:t>
            </a:r>
            <a:r>
              <a:rPr lang="en-US" sz="1600" dirty="0">
                <a:solidFill>
                  <a:srgbClr val="001D35"/>
                </a:solidFill>
              </a:rPr>
              <a:t> - Steve </a:t>
            </a:r>
            <a:r>
              <a:rPr lang="en-US" sz="1600">
                <a:solidFill>
                  <a:srgbClr val="001D35"/>
                </a:solidFill>
              </a:rPr>
              <a:t>Woodsmall </a:t>
            </a:r>
            <a:endParaRPr lang="en-US" sz="1600" dirty="0"/>
          </a:p>
          <a:p>
            <a:pPr marL="285750" indent="-285750">
              <a:buChar char="•"/>
            </a:pPr>
            <a:r>
              <a:rPr lang="en-US" sz="1600" dirty="0">
                <a:solidFill>
                  <a:srgbClr val="0F0F0F"/>
                </a:solidFill>
                <a:ea typeface="Roboto"/>
                <a:cs typeface="Roboto"/>
                <a:hlinkClick r:id="rId16"/>
              </a:rPr>
              <a:t>Front-to-back thinking</a:t>
            </a:r>
            <a:r>
              <a:rPr lang="en-US" sz="1600" dirty="0">
                <a:solidFill>
                  <a:srgbClr val="0F0F0F"/>
                </a:solidFill>
                <a:ea typeface="Roboto"/>
                <a:cs typeface="Roboto"/>
              </a:rPr>
              <a:t> - Hamish Dibley</a:t>
            </a:r>
          </a:p>
          <a:p>
            <a:pPr marL="285750" indent="-285750">
              <a:buChar char="•"/>
            </a:pPr>
            <a:r>
              <a:rPr lang="en-US" sz="1600" dirty="0">
                <a:solidFill>
                  <a:srgbClr val="0F0F0F"/>
                </a:solidFill>
                <a:ea typeface="Roboto"/>
                <a:cs typeface="Roboto"/>
                <a:hlinkClick r:id="rId17"/>
              </a:rPr>
              <a:t>The power of believing that you can improve</a:t>
            </a:r>
            <a:r>
              <a:rPr lang="en-US" sz="1600">
                <a:solidFill>
                  <a:srgbClr val="0F0F0F"/>
                </a:solidFill>
                <a:ea typeface="Roboto"/>
                <a:cs typeface="Roboto"/>
              </a:rPr>
              <a:t> - Carol Dweck</a:t>
            </a:r>
            <a:endParaRPr lang="en-US" sz="1600">
              <a:ea typeface="Roboto"/>
            </a:endParaRPr>
          </a:p>
          <a:p>
            <a:pPr marL="285750" indent="-285750">
              <a:buChar char="•"/>
            </a:pPr>
            <a:r>
              <a:rPr lang="en-US" sz="1600" dirty="0">
                <a:solidFill>
                  <a:srgbClr val="121212"/>
                </a:solidFill>
                <a:hlinkClick r:id="rId18"/>
              </a:rPr>
              <a:t>Changing Trends in Healthcare</a:t>
            </a:r>
            <a:r>
              <a:rPr lang="en-US" sz="1600">
                <a:solidFill>
                  <a:srgbClr val="121212"/>
                </a:solidFill>
              </a:rPr>
              <a:t> - </a:t>
            </a:r>
            <a:r>
              <a:rPr lang="en-US" sz="1600">
                <a:solidFill>
                  <a:srgbClr val="0F0F0F"/>
                </a:solidFill>
                <a:ea typeface="Roboto"/>
                <a:cs typeface="Roboto"/>
              </a:rPr>
              <a:t>Peter Nieminen</a:t>
            </a:r>
            <a:endParaRPr lang="en-US" sz="1600" dirty="0">
              <a:solidFill>
                <a:srgbClr val="0F0F0F"/>
              </a:solidFill>
              <a:ea typeface="Roboto"/>
              <a:cs typeface="Roboto"/>
            </a:endParaRPr>
          </a:p>
          <a:p>
            <a:pPr marL="285750" indent="-285750">
              <a:buChar char="•"/>
            </a:pPr>
            <a:r>
              <a:rPr lang="en-US" sz="1600" dirty="0">
                <a:solidFill>
                  <a:srgbClr val="0F0F0F"/>
                </a:solidFill>
                <a:ea typeface="Roboto"/>
                <a:cs typeface="Roboto"/>
                <a:hlinkClick r:id="rId19"/>
              </a:rPr>
              <a:t>Why change is so scary — and how to unlock its potential</a:t>
            </a:r>
            <a:r>
              <a:rPr lang="en-US" sz="1600" dirty="0">
                <a:solidFill>
                  <a:srgbClr val="0F0F0F"/>
                </a:solidFill>
                <a:ea typeface="Roboto"/>
                <a:cs typeface="Roboto"/>
              </a:rPr>
              <a:t> -Maya Shankar</a:t>
            </a:r>
          </a:p>
          <a:p>
            <a:pPr marL="285750" indent="-285750">
              <a:buChar char="•"/>
            </a:pPr>
            <a:r>
              <a:rPr lang="en-US" sz="1600" dirty="0">
                <a:solidFill>
                  <a:srgbClr val="0F0F0F"/>
                </a:solidFill>
                <a:ea typeface="Roboto"/>
                <a:cs typeface="Roboto"/>
                <a:hlinkClick r:id="rId20"/>
              </a:rPr>
              <a:t>Data-Driven Solutions in Healthcare</a:t>
            </a:r>
            <a:r>
              <a:rPr lang="en-US" sz="1600" dirty="0">
                <a:solidFill>
                  <a:srgbClr val="0F0F0F"/>
                </a:solidFill>
                <a:ea typeface="Roboto"/>
                <a:cs typeface="Roboto"/>
              </a:rPr>
              <a:t> - Taimoor Shah</a:t>
            </a:r>
          </a:p>
          <a:p>
            <a:pPr marL="285750" indent="-285750">
              <a:buChar char="•"/>
            </a:pPr>
            <a:endParaRPr lang="en-US" sz="1600" dirty="0">
              <a:solidFill>
                <a:srgbClr val="0F0F0F"/>
              </a:solidFill>
              <a:ea typeface="Roboto"/>
              <a:cs typeface="Roboto"/>
            </a:endParaRPr>
          </a:p>
          <a:p>
            <a:pPr marL="285750" indent="-285750">
              <a:buChar char="•"/>
            </a:pPr>
            <a:endParaRPr lang="en-US" sz="1600" dirty="0">
              <a:solidFill>
                <a:srgbClr val="494949"/>
              </a:solidFill>
              <a:ea typeface="Roboto"/>
            </a:endParaRPr>
          </a:p>
          <a:p>
            <a:pPr marL="285750" indent="-285750">
              <a:buChar char="•"/>
            </a:pPr>
            <a:endParaRPr lang="en-US" dirty="0">
              <a:solidFill>
                <a:srgbClr val="0F0F0F"/>
              </a:solidFill>
              <a:ea typeface="Roboto"/>
              <a:cs typeface="Roboto"/>
            </a:endParaRPr>
          </a:p>
          <a:p>
            <a:endParaRPr lang="en-US" sz="1200" b="1" dirty="0">
              <a:solidFill>
                <a:srgbClr val="001D35"/>
              </a:solidFill>
            </a:endParaRPr>
          </a:p>
          <a:p>
            <a:endParaRPr lang="en-US" sz="1200" b="1" dirty="0">
              <a:solidFill>
                <a:srgbClr val="001D35"/>
              </a:solidFill>
            </a:endParaRPr>
          </a:p>
          <a:p>
            <a:endParaRPr lang="en-US" dirty="0"/>
          </a:p>
        </p:txBody>
      </p:sp>
    </p:spTree>
    <p:extLst>
      <p:ext uri="{BB962C8B-B14F-4D97-AF65-F5344CB8AC3E}">
        <p14:creationId xmlns:p14="http://schemas.microsoft.com/office/powerpoint/2010/main" val="114286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E9B12850-841E-27B6-774B-F8BFAF81EF8A}"/>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F027BED2-A722-C9E3-E94C-A4369F61EB3E}"/>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A5ACB404-A4C7-AC0D-E7D5-FC36540412BB}"/>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algn="ctr"/>
            <a:r>
              <a:rPr lang="en-GB" sz="1900" b="1" dirty="0">
                <a:solidFill>
                  <a:srgbClr val="121A3D"/>
                </a:solidFill>
                <a:latin typeface="Poppins"/>
                <a:ea typeface="Poppins"/>
                <a:cs typeface="Poppins"/>
              </a:rPr>
              <a:t>FURTHER RESOURCES</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B33998D7-2F05-8DD4-F594-90A14FE33F8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24</a:t>
            </a:fld>
            <a:endParaRPr dirty="0"/>
          </a:p>
        </p:txBody>
      </p:sp>
      <p:sp>
        <p:nvSpPr>
          <p:cNvPr id="4" name="Google Shape;109;p18">
            <a:extLst>
              <a:ext uri="{FF2B5EF4-FFF2-40B4-BE49-F238E27FC236}">
                <a16:creationId xmlns:a16="http://schemas.microsoft.com/office/drawing/2014/main" id="{856A0D0F-CCF2-1968-0ACA-423A7885B854}"/>
              </a:ext>
            </a:extLst>
          </p:cNvPr>
          <p:cNvSpPr txBox="1"/>
          <p:nvPr/>
        </p:nvSpPr>
        <p:spPr>
          <a:xfrm>
            <a:off x="1179467" y="252831"/>
            <a:ext cx="6169306" cy="877133"/>
          </a:xfrm>
          <a:prstGeom prst="rect">
            <a:avLst/>
          </a:prstGeom>
          <a:noFill/>
          <a:ln>
            <a:noFill/>
          </a:ln>
        </p:spPr>
        <p:txBody>
          <a:bodyPr spcFirstLastPara="1" wrap="square" lIns="91425" tIns="91425" rIns="91425" bIns="91425" anchor="t" anchorCtr="0">
            <a:spAutoFit/>
          </a:bodyPr>
          <a:lstStyle/>
          <a:p>
            <a:pPr algn="ctr"/>
            <a:r>
              <a:rPr lang="en-US" sz="4500" dirty="0">
                <a:solidFill>
                  <a:srgbClr val="121A3D"/>
                </a:solidFill>
                <a:latin typeface="Poppins"/>
                <a:ea typeface="Poppins"/>
                <a:cs typeface="Poppins"/>
                <a:sym typeface="Poppins"/>
              </a:rPr>
              <a:t>Further Resources</a:t>
            </a:r>
            <a:endParaRPr sz="1600" dirty="0">
              <a:solidFill>
                <a:srgbClr val="121A3D"/>
              </a:solidFill>
              <a:latin typeface="Poppins"/>
              <a:ea typeface="Poppins"/>
              <a:cs typeface="Poppins"/>
              <a:sym typeface="Poppins"/>
            </a:endParaRPr>
          </a:p>
        </p:txBody>
      </p:sp>
      <p:sp>
        <p:nvSpPr>
          <p:cNvPr id="5" name="TextBox 4">
            <a:extLst>
              <a:ext uri="{FF2B5EF4-FFF2-40B4-BE49-F238E27FC236}">
                <a16:creationId xmlns:a16="http://schemas.microsoft.com/office/drawing/2014/main" id="{8A24AB46-D2BD-BB40-BEBA-C5904A026F7D}"/>
              </a:ext>
            </a:extLst>
          </p:cNvPr>
          <p:cNvSpPr txBox="1"/>
          <p:nvPr/>
        </p:nvSpPr>
        <p:spPr>
          <a:xfrm>
            <a:off x="1206906" y="1428619"/>
            <a:ext cx="6114398" cy="10002738"/>
          </a:xfrm>
          <a:prstGeom prst="rect">
            <a:avLst/>
          </a:prstGeom>
          <a:noFill/>
        </p:spPr>
        <p:txBody>
          <a:bodyPr wrap="square" lIns="91440" tIns="45720" rIns="91440" bIns="45720" rtlCol="0" anchor="t">
            <a:spAutoFit/>
          </a:bodyPr>
          <a:lstStyle/>
          <a:p>
            <a:r>
              <a:rPr lang="en-US" sz="1600" b="1">
                <a:ea typeface="Roboto"/>
              </a:rPr>
              <a:t>NHS Improvement resources:</a:t>
            </a:r>
            <a:endParaRPr lang="en-US"/>
          </a:p>
          <a:p>
            <a:pPr marL="285750" indent="-285750">
              <a:buFont typeface="Arial"/>
              <a:buChar char="•"/>
            </a:pPr>
            <a:r>
              <a:rPr lang="en-US" sz="1600" dirty="0">
                <a:ea typeface="Roboto"/>
                <a:hlinkClick r:id="rId3"/>
              </a:rPr>
              <a:t>ILG-1.1-Improvement-Knowledge-and-Skills.pdf</a:t>
            </a:r>
            <a:r>
              <a:rPr lang="en-US" sz="1600" dirty="0">
                <a:solidFill>
                  <a:srgbClr val="0563C1"/>
                </a:solidFill>
                <a:ea typeface="Roboto"/>
              </a:rPr>
              <a:t> </a:t>
            </a:r>
            <a:endParaRPr lang="en-US"/>
          </a:p>
          <a:p>
            <a:pPr marL="285750" indent="-285750">
              <a:buFont typeface="Arial"/>
              <a:buChar char="•"/>
            </a:pPr>
            <a:r>
              <a:rPr lang="en-US" sz="1600" dirty="0">
                <a:ea typeface="Roboto"/>
                <a:hlinkClick r:id="rId4"/>
              </a:rPr>
              <a:t>ILG-3.4-Leading-Improvement.pdf</a:t>
            </a:r>
            <a:r>
              <a:rPr lang="en-US" sz="1600" dirty="0">
                <a:solidFill>
                  <a:srgbClr val="0563C1"/>
                </a:solidFill>
                <a:ea typeface="Roboto"/>
              </a:rPr>
              <a:t> </a:t>
            </a:r>
            <a:endParaRPr lang="en-US"/>
          </a:p>
          <a:p>
            <a:pPr marL="285750" indent="-285750">
              <a:buFont typeface="Arial"/>
              <a:buChar char="•"/>
            </a:pPr>
            <a:r>
              <a:rPr lang="en-US" sz="1600" dirty="0">
                <a:ea typeface="Roboto"/>
                <a:hlinkClick r:id="rId5"/>
              </a:rPr>
              <a:t>ILG-2.3-Improving-Flow.pdf</a:t>
            </a:r>
            <a:r>
              <a:rPr lang="en-US" sz="1600" dirty="0">
                <a:solidFill>
                  <a:srgbClr val="0563C1"/>
                </a:solidFill>
                <a:ea typeface="Roboto"/>
              </a:rPr>
              <a:t> </a:t>
            </a:r>
            <a:endParaRPr lang="en-US"/>
          </a:p>
          <a:p>
            <a:pPr marL="285750" indent="-285750">
              <a:buFont typeface="Arial"/>
              <a:buChar char="•"/>
            </a:pPr>
            <a:r>
              <a:rPr lang="en-US" sz="1600" dirty="0">
                <a:ea typeface="Roboto"/>
                <a:hlinkClick r:id="rId6"/>
              </a:rPr>
              <a:t>ILG-1.5-Evaluating-Improvement.pdf</a:t>
            </a:r>
            <a:r>
              <a:rPr lang="en-US" sz="1600" dirty="0">
                <a:solidFill>
                  <a:srgbClr val="0563C1"/>
                </a:solidFill>
                <a:ea typeface="Roboto"/>
              </a:rPr>
              <a:t> </a:t>
            </a:r>
            <a:endParaRPr lang="en-US"/>
          </a:p>
          <a:p>
            <a:pPr marL="285750" indent="-285750">
              <a:buFont typeface="Arial"/>
              <a:buChar char="•"/>
            </a:pPr>
            <a:r>
              <a:rPr lang="en-US" sz="1600" dirty="0">
                <a:ea typeface="Roboto"/>
                <a:hlinkClick r:id="rId7"/>
              </a:rPr>
              <a:t>ILG-3.3-Building-and-Nurturing-an-Improvement-Culture.pdf</a:t>
            </a:r>
            <a:endParaRPr lang="en-US"/>
          </a:p>
          <a:p>
            <a:pPr marL="285750" indent="-285750">
              <a:buFont typeface="Arial"/>
              <a:buChar char="•"/>
            </a:pPr>
            <a:r>
              <a:rPr lang="en-US" sz="1600" dirty="0">
                <a:ea typeface="Roboto"/>
                <a:hlinkClick r:id="rId8"/>
              </a:rPr>
              <a:t>https://www.england.nhs.uk/long-read/guidance-on-implementing-the-national-partnership-agreement-right-care-right-person/</a:t>
            </a:r>
            <a:r>
              <a:rPr lang="en-US" sz="1600" dirty="0">
                <a:ea typeface="Roboto"/>
              </a:rPr>
              <a:t> </a:t>
            </a:r>
            <a:endParaRPr lang="en-US"/>
          </a:p>
          <a:p>
            <a:pPr marL="285750" indent="-285750">
              <a:buFont typeface="Arial"/>
              <a:buChar char="•"/>
            </a:pPr>
            <a:r>
              <a:rPr lang="en-US" sz="1600" dirty="0">
                <a:ea typeface="Roboto"/>
                <a:hlinkClick r:id="rId9"/>
              </a:rPr>
              <a:t>NHS England » Guidance on implementing the National Partnership Agreement: Right Care, Right Person</a:t>
            </a:r>
            <a:endParaRPr lang="en-US"/>
          </a:p>
          <a:p>
            <a:pPr marL="285750" indent="-285750">
              <a:buFont typeface="Arial"/>
              <a:buChar char="•"/>
            </a:pPr>
            <a:r>
              <a:rPr lang="en-US" sz="1600" dirty="0">
                <a:ea typeface="Roboto"/>
                <a:hlinkClick r:id="rId10"/>
              </a:rPr>
              <a:t>NHS IMPACT (Improving Patient Care Together) - FutureNHS Collaboration Platform</a:t>
            </a:r>
            <a:endParaRPr lang="en-US"/>
          </a:p>
          <a:p>
            <a:pPr marL="285750" indent="-285750">
              <a:buFont typeface="Arial"/>
              <a:buChar char="•"/>
            </a:pPr>
            <a:r>
              <a:rPr lang="en-US" sz="1600" dirty="0">
                <a:ea typeface="Roboto"/>
                <a:hlinkClick r:id="rId11"/>
              </a:rPr>
              <a:t>Operational Flow - Mental Health in ED - FutureNHS Collaboration Platform</a:t>
            </a:r>
            <a:r>
              <a:rPr lang="en-US" sz="1600">
                <a:solidFill>
                  <a:srgbClr val="0563C1"/>
                </a:solidFill>
                <a:ea typeface="Roboto"/>
              </a:rPr>
              <a:t> - &amp; </a:t>
            </a:r>
            <a:r>
              <a:rPr lang="en-US" sz="1600" dirty="0">
                <a:ea typeface="Roboto"/>
                <a:hlinkClick r:id="rId12"/>
              </a:rPr>
              <a:t>Mental Health Action Cards (Final) Acute - Operational Flow - Mental Health in ED - FutureNHS Collaboration Platform</a:t>
            </a:r>
            <a:endParaRPr lang="en-US"/>
          </a:p>
          <a:p>
            <a:pPr marL="285750" indent="-285750">
              <a:buFont typeface="Arial"/>
              <a:buChar char="•"/>
            </a:pPr>
            <a:r>
              <a:rPr lang="en-US" sz="1600">
                <a:solidFill>
                  <a:srgbClr val="0563C1"/>
                </a:solidFill>
                <a:ea typeface="Roboto"/>
              </a:rPr>
              <a:t>QSIR tools: </a:t>
            </a:r>
            <a:r>
              <a:rPr lang="en-US" sz="1600" dirty="0">
                <a:ea typeface="Roboto"/>
                <a:hlinkClick r:id="rId13"/>
              </a:rPr>
              <a:t>https://www.england.nhs.uk/sustainableimprovement/qsir-programme/qsir-tools/</a:t>
            </a:r>
            <a:r>
              <a:rPr lang="en-US" sz="1600" dirty="0">
                <a:solidFill>
                  <a:srgbClr val="0563C1"/>
                </a:solidFill>
                <a:ea typeface="Roboto"/>
              </a:rPr>
              <a:t> </a:t>
            </a:r>
            <a:endParaRPr lang="en-US"/>
          </a:p>
          <a:p>
            <a:pPr marL="285750" indent="-285750">
              <a:buChar char="•"/>
            </a:pPr>
            <a:endParaRPr lang="en-US" sz="1600" dirty="0">
              <a:solidFill>
                <a:srgbClr val="0F0F0F"/>
              </a:solidFill>
              <a:ea typeface="Roboto"/>
              <a:cs typeface="Roboto"/>
            </a:endParaRPr>
          </a:p>
          <a:p>
            <a:pPr>
              <a:buChar char="•"/>
            </a:pPr>
            <a:r>
              <a:rPr lang="en-US" sz="1600" b="1" dirty="0">
                <a:solidFill>
                  <a:srgbClr val="0F0F0F"/>
                </a:solidFill>
                <a:ea typeface="Roboto"/>
              </a:rPr>
              <a:t>Royal College resources:</a:t>
            </a:r>
            <a:endParaRPr lang="en-US" sz="1600" dirty="0">
              <a:solidFill>
                <a:srgbClr val="0F0F0F"/>
              </a:solidFill>
              <a:ea typeface="Roboto"/>
              <a:cs typeface="Roboto"/>
            </a:endParaRPr>
          </a:p>
          <a:p>
            <a:pPr>
              <a:buFont typeface="Arial"/>
              <a:buChar char="•"/>
            </a:pPr>
            <a:r>
              <a:rPr lang="en-US" sz="1600" dirty="0">
                <a:solidFill>
                  <a:srgbClr val="0F0F0F"/>
                </a:solidFill>
                <a:ea typeface="Roboto"/>
                <a:hlinkClick r:id="rId14"/>
              </a:rPr>
              <a:t>Mental_Health_Toolkit_April_2023_v1.pdf</a:t>
            </a:r>
            <a:endParaRPr lang="en-US"/>
          </a:p>
          <a:p>
            <a:pPr>
              <a:buFont typeface="Arial"/>
              <a:buChar char="•"/>
            </a:pPr>
            <a:r>
              <a:rPr lang="en-US" sz="1600" dirty="0">
                <a:solidFill>
                  <a:srgbClr val="0F0F0F"/>
                </a:solidFill>
                <a:ea typeface="Roboto"/>
                <a:hlinkClick r:id="rId15"/>
              </a:rPr>
              <a:t>Mental health information and resources</a:t>
            </a:r>
            <a:endParaRPr lang="en-US"/>
          </a:p>
          <a:p>
            <a:pPr>
              <a:buFont typeface="Arial"/>
              <a:buChar char="•"/>
            </a:pPr>
            <a:r>
              <a:rPr lang="en-US" sz="1600" dirty="0">
                <a:solidFill>
                  <a:srgbClr val="0F0F0F"/>
                </a:solidFill>
                <a:ea typeface="Roboto"/>
                <a:hlinkClick r:id="rId16"/>
              </a:rPr>
              <a:t>https://www.rcpsych.ac.uk/docs/default-source/members/faculties/liaison-psychiatry/liaison-sidebyside.pdf</a:t>
            </a:r>
            <a:r>
              <a:rPr lang="en-US" sz="1600" dirty="0">
                <a:solidFill>
                  <a:srgbClr val="0F0F0F"/>
                </a:solidFill>
                <a:ea typeface="Roboto"/>
              </a:rPr>
              <a:t> </a:t>
            </a:r>
            <a:endParaRPr lang="en-US"/>
          </a:p>
          <a:p>
            <a:pPr marL="285750" indent="-285750">
              <a:buChar char="•"/>
            </a:pPr>
            <a:endParaRPr lang="en-US" sz="1600" dirty="0">
              <a:solidFill>
                <a:srgbClr val="0F0F0F"/>
              </a:solidFill>
              <a:ea typeface="Roboto"/>
              <a:cs typeface="Roboto"/>
            </a:endParaRPr>
          </a:p>
          <a:p>
            <a:pPr>
              <a:buChar char="•"/>
            </a:pPr>
            <a:r>
              <a:rPr lang="en-US" sz="1600" b="1">
                <a:solidFill>
                  <a:srgbClr val="494949"/>
                </a:solidFill>
                <a:ea typeface="Roboto"/>
              </a:rPr>
              <a:t>News articles:</a:t>
            </a:r>
            <a:endParaRPr lang="en-US" sz="1600" dirty="0">
              <a:solidFill>
                <a:srgbClr val="494949"/>
              </a:solidFill>
              <a:ea typeface="Roboto"/>
            </a:endParaRPr>
          </a:p>
          <a:p>
            <a:pPr>
              <a:buFont typeface="Arial"/>
              <a:buChar char="•"/>
            </a:pPr>
            <a:r>
              <a:rPr lang="en-US" sz="1600" dirty="0">
                <a:solidFill>
                  <a:srgbClr val="494949"/>
                </a:solidFill>
                <a:ea typeface="Roboto"/>
                <a:hlinkClick r:id="rId17"/>
              </a:rPr>
              <a:t>Mental health A&amp;E programme ‘not far away’ | News | Health Service Journal</a:t>
            </a:r>
            <a:endParaRPr lang="en-US"/>
          </a:p>
          <a:p>
            <a:pPr>
              <a:buFont typeface="Arial"/>
              <a:buChar char="•"/>
            </a:pPr>
            <a:r>
              <a:rPr lang="en-US" sz="1600" dirty="0">
                <a:solidFill>
                  <a:srgbClr val="494949"/>
                </a:solidFill>
                <a:ea typeface="Roboto"/>
                <a:hlinkClick r:id="rId18"/>
              </a:rPr>
              <a:t>New NHSE incentive scheme ‘doesn’t make sense’, experts warn | News | Health Service Journal</a:t>
            </a:r>
            <a:endParaRPr lang="en-US"/>
          </a:p>
          <a:p>
            <a:pPr>
              <a:buFont typeface="Arial"/>
              <a:buChar char="•"/>
            </a:pPr>
            <a:r>
              <a:rPr lang="en-US" sz="1600" dirty="0">
                <a:solidFill>
                  <a:srgbClr val="494949"/>
                </a:solidFill>
                <a:ea typeface="Roboto"/>
                <a:hlinkClick r:id="rId19"/>
              </a:rPr>
              <a:t>‘Significant rise’ in children admitted to acute wards for mental health issues</a:t>
            </a:r>
            <a:endParaRPr lang="en-US"/>
          </a:p>
          <a:p>
            <a:pPr>
              <a:buFont typeface="Arial"/>
              <a:buChar char="•"/>
            </a:pPr>
            <a:r>
              <a:rPr lang="en-US" sz="1600" dirty="0">
                <a:solidFill>
                  <a:srgbClr val="494949"/>
                </a:solidFill>
                <a:ea typeface="Roboto"/>
                <a:hlinkClick r:id="rId20"/>
              </a:rPr>
              <a:t>Embedding a culture of quality improvement | The King's Fund</a:t>
            </a:r>
            <a:endParaRPr lang="en-US"/>
          </a:p>
          <a:p>
            <a:pPr marL="742950" lvl="1" indent="-285750">
              <a:buFont typeface="Courier New"/>
              <a:buChar char="o"/>
            </a:pPr>
            <a:endParaRPr lang="en-US" sz="1600" dirty="0">
              <a:solidFill>
                <a:srgbClr val="494949"/>
              </a:solidFill>
              <a:ea typeface="Roboto"/>
            </a:endParaRPr>
          </a:p>
          <a:p>
            <a:pPr marL="285750" indent="-285750">
              <a:buChar char="•"/>
            </a:pPr>
            <a:endParaRPr lang="en-US" dirty="0">
              <a:solidFill>
                <a:srgbClr val="0F0F0F"/>
              </a:solidFill>
              <a:ea typeface="Roboto"/>
              <a:cs typeface="Roboto"/>
            </a:endParaRPr>
          </a:p>
          <a:p>
            <a:endParaRPr lang="en-US" sz="1200" b="1" dirty="0">
              <a:solidFill>
                <a:srgbClr val="001D35"/>
              </a:solidFill>
            </a:endParaRPr>
          </a:p>
          <a:p>
            <a:endParaRPr lang="en-US" sz="1200" b="1" dirty="0">
              <a:solidFill>
                <a:srgbClr val="001D35"/>
              </a:solidFill>
            </a:endParaRPr>
          </a:p>
          <a:p>
            <a:endParaRPr lang="en-US" dirty="0"/>
          </a:p>
        </p:txBody>
      </p:sp>
    </p:spTree>
    <p:extLst>
      <p:ext uri="{BB962C8B-B14F-4D97-AF65-F5344CB8AC3E}">
        <p14:creationId xmlns:p14="http://schemas.microsoft.com/office/powerpoint/2010/main" val="403747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0" y="8229599"/>
            <a:ext cx="7560000" cy="2462675"/>
          </a:xfrm>
          <a:prstGeom prst="rect">
            <a:avLst/>
          </a:prstGeom>
          <a:solidFill>
            <a:srgbClr val="009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oogle Shape;75;p15"/>
          <p:cNvPicPr preferRelativeResize="0"/>
          <p:nvPr/>
        </p:nvPicPr>
        <p:blipFill>
          <a:blip r:embed="rId3">
            <a:alphaModFix/>
          </a:blip>
          <a:stretch>
            <a:fillRect/>
          </a:stretch>
        </p:blipFill>
        <p:spPr>
          <a:xfrm rot="5400000">
            <a:off x="4519707" y="7652028"/>
            <a:ext cx="2462674" cy="3617262"/>
          </a:xfrm>
          <a:prstGeom prst="rect">
            <a:avLst/>
          </a:prstGeom>
          <a:noFill/>
          <a:ln>
            <a:noFill/>
          </a:ln>
        </p:spPr>
      </p:pic>
      <p:sp>
        <p:nvSpPr>
          <p:cNvPr id="76" name="Google Shape;76;p1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3</a:t>
            </a:fld>
            <a:endParaRPr dirty="0"/>
          </a:p>
        </p:txBody>
      </p:sp>
      <p:sp>
        <p:nvSpPr>
          <p:cNvPr id="77" name="Google Shape;77;p15"/>
          <p:cNvSpPr txBox="1"/>
          <p:nvPr/>
        </p:nvSpPr>
        <p:spPr>
          <a:xfrm>
            <a:off x="299250" y="270007"/>
            <a:ext cx="66600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dirty="0">
                <a:solidFill>
                  <a:srgbClr val="26CCB8"/>
                </a:solidFill>
                <a:latin typeface="Poppins"/>
                <a:ea typeface="Poppins"/>
                <a:cs typeface="Poppins"/>
                <a:sym typeface="Poppins"/>
              </a:rPr>
              <a:t>What is a breakthrough series collaborative? </a:t>
            </a:r>
            <a:endParaRPr sz="5700" dirty="0">
              <a:solidFill>
                <a:srgbClr val="26CCB8"/>
              </a:solidFill>
              <a:latin typeface="Poppins"/>
              <a:ea typeface="Poppins"/>
              <a:cs typeface="Poppins"/>
              <a:sym typeface="Poppins"/>
            </a:endParaRPr>
          </a:p>
        </p:txBody>
      </p:sp>
      <p:sp>
        <p:nvSpPr>
          <p:cNvPr id="78" name="Google Shape;78;p15"/>
          <p:cNvSpPr txBox="1"/>
          <p:nvPr/>
        </p:nvSpPr>
        <p:spPr>
          <a:xfrm>
            <a:off x="436287" y="1439528"/>
            <a:ext cx="6846600" cy="6978034"/>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A simple structured way to carry out improvement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Designed for large scale testing across multiple areas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Based on Institute for Healthcare Improvement (IHI)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usually lasts between 6-15 months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has a clear start and end point from problem to solution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staff with basic tools and training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a framework to apply learning in practice </a:t>
            </a:r>
          </a:p>
          <a:p>
            <a:pPr marL="0" lvl="0" indent="0" algn="just" rtl="0">
              <a:lnSpc>
                <a:spcPct val="115000"/>
              </a:lnSpc>
              <a:spcBef>
                <a:spcPts val="0"/>
              </a:spcBef>
              <a:spcAft>
                <a:spcPts val="0"/>
              </a:spcAft>
              <a:buClr>
                <a:schemeClr val="dk1"/>
              </a:buClr>
              <a:buSzPts val="1100"/>
              <a:buFont typeface="Arial"/>
              <a:buNone/>
            </a:pPr>
            <a:endParaRPr lang="en-US" sz="1200" dirty="0">
              <a:solidFill>
                <a:srgbClr val="121A3D"/>
              </a:solidFill>
              <a:latin typeface="Poppins"/>
              <a:ea typeface="Poppins"/>
              <a:cs typeface="Poppins"/>
              <a:sym typeface="Poppins"/>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121A3D"/>
                </a:solidFill>
                <a:latin typeface="Poppins"/>
                <a:ea typeface="Poppins"/>
                <a:cs typeface="Poppins"/>
                <a:sym typeface="Poppins"/>
              </a:rPr>
              <a:t>There are a series of learning sessions over a period with structured improvement methodology and peering learning in them. In between each learning session, are action periods where participants are expected to apply their learning in practice and share progress at the following learning session </a:t>
            </a: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b="1" dirty="0">
              <a:solidFill>
                <a:schemeClr val="dk1"/>
              </a:solidFill>
              <a:highlight>
                <a:srgbClr val="FFFFFF"/>
              </a:highlight>
              <a:latin typeface="Poppins"/>
              <a:ea typeface="Poppins"/>
              <a:cs typeface="Poppins"/>
              <a:sym typeface="Poppins"/>
            </a:endParaRPr>
          </a:p>
          <a:p>
            <a:pPr marL="0" lvl="0" indent="0" algn="l" rtl="0">
              <a:lnSpc>
                <a:spcPct val="115000"/>
              </a:lnSpc>
              <a:spcBef>
                <a:spcPts val="1000"/>
              </a:spcBef>
              <a:spcAft>
                <a:spcPts val="0"/>
              </a:spcAft>
              <a:buNone/>
            </a:pPr>
            <a:r>
              <a:rPr lang="en-US" sz="1300" b="1" dirty="0">
                <a:solidFill>
                  <a:srgbClr val="FFFFFF"/>
                </a:solidFill>
                <a:latin typeface="Poppins"/>
                <a:ea typeface="Poppins"/>
                <a:cs typeface="Poppins"/>
                <a:sym typeface="Poppins"/>
              </a:rPr>
              <a:t> </a:t>
            </a:r>
            <a:endParaRPr sz="1300" b="1" dirty="0">
              <a:solidFill>
                <a:srgbClr val="FFFFFF"/>
              </a:solidFill>
              <a:latin typeface="Poppins"/>
              <a:ea typeface="Poppins"/>
              <a:cs typeface="Poppins"/>
              <a:sym typeface="Poppins"/>
            </a:endParaRPr>
          </a:p>
          <a:p>
            <a:pPr marL="0" lvl="0" indent="0" algn="l" rtl="0">
              <a:lnSpc>
                <a:spcPct val="115000"/>
              </a:lnSpc>
              <a:spcBef>
                <a:spcPts val="1000"/>
              </a:spcBef>
              <a:spcAft>
                <a:spcPts val="1000"/>
              </a:spcAft>
              <a:buNone/>
            </a:pPr>
            <a:endParaRPr sz="1200" b="1" dirty="0">
              <a:solidFill>
                <a:schemeClr val="dk1"/>
              </a:solidFill>
              <a:highlight>
                <a:srgbClr val="FFFFFF"/>
              </a:highlight>
              <a:latin typeface="Poppins"/>
              <a:ea typeface="Poppins"/>
              <a:cs typeface="Poppins"/>
              <a:sym typeface="Poppins"/>
            </a:endParaRPr>
          </a:p>
        </p:txBody>
      </p:sp>
      <p:pic>
        <p:nvPicPr>
          <p:cNvPr id="3" name="Picture 2">
            <a:extLst>
              <a:ext uri="{FF2B5EF4-FFF2-40B4-BE49-F238E27FC236}">
                <a16:creationId xmlns:a16="http://schemas.microsoft.com/office/drawing/2014/main" id="{B17E4F34-64F8-DE39-93F9-F2911458136C}"/>
              </a:ext>
            </a:extLst>
          </p:cNvPr>
          <p:cNvPicPr>
            <a:picLocks noChangeAspect="1"/>
          </p:cNvPicPr>
          <p:nvPr/>
        </p:nvPicPr>
        <p:blipFill rotWithShape="1">
          <a:blip r:embed="rId4"/>
          <a:srcRect l="25079" t="24824" r="10894" b="16465"/>
          <a:stretch/>
        </p:blipFill>
        <p:spPr>
          <a:xfrm>
            <a:off x="135486" y="4137719"/>
            <a:ext cx="7322902" cy="3633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529E86F-04A7-2453-82E2-6FB394253C7B}"/>
            </a:ext>
          </a:extLst>
        </p:cNvPr>
        <p:cNvGrpSpPr/>
        <p:nvPr/>
      </p:nvGrpSpPr>
      <p:grpSpPr>
        <a:xfrm>
          <a:off x="0" y="0"/>
          <a:ext cx="0" cy="0"/>
          <a:chOff x="0" y="0"/>
          <a:chExt cx="0" cy="0"/>
        </a:xfrm>
      </p:grpSpPr>
      <p:sp>
        <p:nvSpPr>
          <p:cNvPr id="76" name="Google Shape;76;p15">
            <a:extLst>
              <a:ext uri="{FF2B5EF4-FFF2-40B4-BE49-F238E27FC236}">
                <a16:creationId xmlns:a16="http://schemas.microsoft.com/office/drawing/2014/main" id="{1CAF226E-43E8-DD65-4A5A-B27EC2790CFC}"/>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4</a:t>
            </a:fld>
            <a:endParaRPr dirty="0"/>
          </a:p>
        </p:txBody>
      </p:sp>
      <p:sp>
        <p:nvSpPr>
          <p:cNvPr id="77" name="Google Shape;77;p15">
            <a:extLst>
              <a:ext uri="{FF2B5EF4-FFF2-40B4-BE49-F238E27FC236}">
                <a16:creationId xmlns:a16="http://schemas.microsoft.com/office/drawing/2014/main" id="{165FFD9E-CF16-3631-EAED-CDD654FDA8D5}"/>
              </a:ext>
            </a:extLst>
          </p:cNvPr>
          <p:cNvSpPr txBox="1"/>
          <p:nvPr/>
        </p:nvSpPr>
        <p:spPr>
          <a:xfrm>
            <a:off x="0" y="214334"/>
            <a:ext cx="7343397" cy="1661963"/>
          </a:xfrm>
          <a:prstGeom prst="rect">
            <a:avLst/>
          </a:prstGeom>
          <a:noFill/>
          <a:ln>
            <a:noFill/>
          </a:ln>
        </p:spPr>
        <p:txBody>
          <a:bodyPr spcFirstLastPara="1" wrap="square" lIns="91425" tIns="91425" rIns="91425" bIns="91425" anchor="t" anchorCtr="0">
            <a:spAutoFit/>
          </a:bodyPr>
          <a:lstStyle/>
          <a:p>
            <a:pPr lvl="0" algn="ctr"/>
            <a:r>
              <a:rPr lang="en-GB" sz="3200" dirty="0">
                <a:solidFill>
                  <a:srgbClr val="26CCB8"/>
                </a:solidFill>
                <a:latin typeface="Poppins"/>
                <a:ea typeface="Poppins"/>
                <a:cs typeface="Poppins"/>
                <a:sym typeface="Poppins"/>
              </a:rPr>
              <a:t>What are the benefits of the  interface improvement collaborative?</a:t>
            </a:r>
            <a:endParaRPr sz="5700" dirty="0">
              <a:solidFill>
                <a:srgbClr val="26CCB8"/>
              </a:solidFill>
              <a:latin typeface="Poppins"/>
              <a:ea typeface="Poppins"/>
              <a:cs typeface="Poppins"/>
              <a:sym typeface="Poppins"/>
            </a:endParaRPr>
          </a:p>
        </p:txBody>
      </p:sp>
      <p:sp>
        <p:nvSpPr>
          <p:cNvPr id="9" name="Rectangle 8">
            <a:extLst>
              <a:ext uri="{FF2B5EF4-FFF2-40B4-BE49-F238E27FC236}">
                <a16:creationId xmlns:a16="http://schemas.microsoft.com/office/drawing/2014/main" id="{3F951CC5-A5C6-BAB7-52C6-49CCD1B2331D}"/>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4915" tIns="45720" rIns="91440" bIns="45720" numCol="1" anchor="ctr" anchorCtr="0" compatLnSpc="1">
            <a:prstTxWarp prst="textNoShape">
              <a:avLst/>
            </a:prstTxWarp>
            <a:spAutoFit/>
          </a:bodyPr>
          <a:lstStyle/>
          <a:p>
            <a:endParaRPr lang="en-GB" dirty="0"/>
          </a:p>
        </p:txBody>
      </p:sp>
      <p:sp>
        <p:nvSpPr>
          <p:cNvPr id="17" name="Rectangle 16">
            <a:extLst>
              <a:ext uri="{FF2B5EF4-FFF2-40B4-BE49-F238E27FC236}">
                <a16:creationId xmlns:a16="http://schemas.microsoft.com/office/drawing/2014/main" id="{6E841669-3CDC-3939-D5BA-999B8A0BBC42}"/>
              </a:ext>
            </a:extLst>
          </p:cNvPr>
          <p:cNvSpPr/>
          <p:nvPr/>
        </p:nvSpPr>
        <p:spPr>
          <a:xfrm>
            <a:off x="184338" y="2061704"/>
            <a:ext cx="7159059" cy="24503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 </a:t>
            </a:r>
          </a:p>
          <a:p>
            <a:pPr algn="ctr"/>
            <a:endParaRPr lang="en-US" sz="1800" b="1" dirty="0"/>
          </a:p>
          <a:p>
            <a:pPr algn="ctr"/>
            <a:endParaRPr lang="en-US" sz="500" b="1" dirty="0"/>
          </a:p>
          <a:p>
            <a:pPr marL="285750" indent="-285750" algn="just">
              <a:buClr>
                <a:schemeClr val="bg1"/>
              </a:buClr>
              <a:buFont typeface="Arial" panose="020B0604020202020204" pitchFamily="34" charset="0"/>
              <a:buChar char="•"/>
            </a:pPr>
            <a:r>
              <a:rPr lang="en-US" dirty="0"/>
              <a:t>Learning improvement methodology and systems thinking </a:t>
            </a:r>
          </a:p>
          <a:p>
            <a:pPr marL="285750" indent="-285750" algn="just">
              <a:buClr>
                <a:schemeClr val="bg1"/>
              </a:buClr>
              <a:buFont typeface="Arial" panose="020B0604020202020204" pitchFamily="34" charset="0"/>
              <a:buChar char="•"/>
            </a:pPr>
            <a:r>
              <a:rPr lang="en-US" dirty="0"/>
              <a:t>Transferring learning into practice through action periods </a:t>
            </a:r>
          </a:p>
          <a:p>
            <a:pPr marL="285750" indent="-285750" algn="just">
              <a:buClr>
                <a:schemeClr val="bg1"/>
              </a:buClr>
              <a:buFont typeface="Arial" panose="020B0604020202020204" pitchFamily="34" charset="0"/>
              <a:buChar char="•"/>
            </a:pPr>
            <a:r>
              <a:rPr lang="en-US" dirty="0"/>
              <a:t>Developing links, connections and peer learning with others </a:t>
            </a:r>
          </a:p>
          <a:p>
            <a:pPr marL="285750" indent="-285750" algn="just">
              <a:buClr>
                <a:schemeClr val="bg1"/>
              </a:buClr>
              <a:buFont typeface="Arial" panose="020B0604020202020204" pitchFamily="34" charset="0"/>
              <a:buChar char="•"/>
            </a:pPr>
            <a:r>
              <a:rPr lang="en-US" dirty="0"/>
              <a:t>Being part of a community tackling similar issues </a:t>
            </a:r>
          </a:p>
          <a:p>
            <a:pPr marL="285750" indent="-285750" algn="just">
              <a:buClr>
                <a:schemeClr val="bg1"/>
              </a:buClr>
              <a:buFont typeface="Arial" panose="020B0604020202020204" pitchFamily="34" charset="0"/>
              <a:buChar char="•"/>
            </a:pPr>
            <a:r>
              <a:rPr lang="en-US" dirty="0"/>
              <a:t>Working with others to improve services to patients </a:t>
            </a:r>
            <a:endParaRPr lang="en-GB" dirty="0"/>
          </a:p>
        </p:txBody>
      </p:sp>
      <p:sp>
        <p:nvSpPr>
          <p:cNvPr id="18" name="Rectangle 17">
            <a:extLst>
              <a:ext uri="{FF2B5EF4-FFF2-40B4-BE49-F238E27FC236}">
                <a16:creationId xmlns:a16="http://schemas.microsoft.com/office/drawing/2014/main" id="{2099AD5A-841E-E382-8DBA-0220174BD561}"/>
              </a:ext>
            </a:extLst>
          </p:cNvPr>
          <p:cNvSpPr/>
          <p:nvPr/>
        </p:nvSpPr>
        <p:spPr>
          <a:xfrm>
            <a:off x="184338" y="4697453"/>
            <a:ext cx="7190997" cy="2450342"/>
          </a:xfrm>
          <a:prstGeom prst="rect">
            <a:avLst/>
          </a:prstGeom>
          <a:solidFill>
            <a:srgbClr val="009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your team</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Building relationships with team members across the interface </a:t>
            </a:r>
          </a:p>
          <a:p>
            <a:pPr marL="285750" indent="-285750">
              <a:buClr>
                <a:schemeClr val="bg1"/>
              </a:buClr>
              <a:buFont typeface="Arial" panose="020B0604020202020204" pitchFamily="34" charset="0"/>
              <a:buChar char="•"/>
            </a:pPr>
            <a:r>
              <a:rPr lang="en-US" dirty="0"/>
              <a:t>Working together on a specific problem to create positive change </a:t>
            </a:r>
          </a:p>
          <a:p>
            <a:pPr marL="285750" indent="-285750">
              <a:buClr>
                <a:schemeClr val="bg1"/>
              </a:buClr>
              <a:buFont typeface="Arial" panose="020B0604020202020204" pitchFamily="34" charset="0"/>
              <a:buChar char="•"/>
            </a:pPr>
            <a:r>
              <a:rPr lang="en-US" dirty="0"/>
              <a:t>Understanding the power of communication, teamwork and culture </a:t>
            </a:r>
          </a:p>
          <a:p>
            <a:pPr marL="285750" indent="-285750">
              <a:buClr>
                <a:schemeClr val="bg1"/>
              </a:buClr>
              <a:buFont typeface="Arial" panose="020B0604020202020204" pitchFamily="34" charset="0"/>
              <a:buChar char="•"/>
            </a:pPr>
            <a:r>
              <a:rPr lang="en-US" dirty="0"/>
              <a:t>Sharing learning, creating understanding and strengthening partnerships </a:t>
            </a:r>
          </a:p>
          <a:p>
            <a:pPr marL="285750" indent="-285750">
              <a:buClr>
                <a:schemeClr val="bg1"/>
              </a:buClr>
              <a:buFont typeface="Arial" panose="020B0604020202020204" pitchFamily="34" charset="0"/>
              <a:buChar char="•"/>
            </a:pPr>
            <a:r>
              <a:rPr lang="en-US" dirty="0"/>
              <a:t>Working together to improve services to patients </a:t>
            </a:r>
            <a:endParaRPr lang="en-GB" dirty="0"/>
          </a:p>
        </p:txBody>
      </p:sp>
      <p:sp>
        <p:nvSpPr>
          <p:cNvPr id="19" name="Rectangle 18">
            <a:extLst>
              <a:ext uri="{FF2B5EF4-FFF2-40B4-BE49-F238E27FC236}">
                <a16:creationId xmlns:a16="http://schemas.microsoft.com/office/drawing/2014/main" id="{703DE39B-FA01-AE87-5A3C-3510211F2F78}"/>
              </a:ext>
            </a:extLst>
          </p:cNvPr>
          <p:cNvSpPr/>
          <p:nvPr/>
        </p:nvSpPr>
        <p:spPr>
          <a:xfrm>
            <a:off x="184338" y="7333202"/>
            <a:ext cx="7190997" cy="2450342"/>
          </a:xfrm>
          <a:prstGeom prst="rect">
            <a:avLst/>
          </a:prstGeom>
          <a:solidFill>
            <a:srgbClr val="26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patients </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Working together as a team to improve patient experience across the interface</a:t>
            </a:r>
          </a:p>
          <a:p>
            <a:pPr marL="285750" indent="-285750">
              <a:buClr>
                <a:schemeClr val="bg1"/>
              </a:buClr>
              <a:buFont typeface="Arial" panose="020B0604020202020204" pitchFamily="34" charset="0"/>
              <a:buChar char="•"/>
            </a:pPr>
            <a:r>
              <a:rPr lang="en-US" dirty="0"/>
              <a:t>Improving accessibility, communication with patients and continuity of care </a:t>
            </a:r>
          </a:p>
          <a:p>
            <a:pPr marL="285750" indent="-285750">
              <a:buClr>
                <a:schemeClr val="bg1"/>
              </a:buClr>
              <a:buFont typeface="Arial" panose="020B0604020202020204" pitchFamily="34" charset="0"/>
              <a:buChar char="•"/>
            </a:pPr>
            <a:r>
              <a:rPr lang="en-US" dirty="0"/>
              <a:t>Some of your improvements will help reduce time wasted by patients </a:t>
            </a:r>
          </a:p>
          <a:p>
            <a:pPr marL="285750" indent="-285750">
              <a:buClr>
                <a:schemeClr val="bg1"/>
              </a:buClr>
              <a:buFont typeface="Arial" panose="020B0604020202020204" pitchFamily="34" charset="0"/>
              <a:buChar char="•"/>
            </a:pPr>
            <a:r>
              <a:rPr lang="en-US" dirty="0"/>
              <a:t>Their care is provided and completed in the right person by the right profession </a:t>
            </a:r>
            <a:endParaRPr lang="en-GB" dirty="0"/>
          </a:p>
        </p:txBody>
      </p:sp>
    </p:spTree>
    <p:extLst>
      <p:ext uri="{BB962C8B-B14F-4D97-AF65-F5344CB8AC3E}">
        <p14:creationId xmlns:p14="http://schemas.microsoft.com/office/powerpoint/2010/main" val="36761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graphicFrame>
        <p:nvGraphicFramePr>
          <p:cNvPr id="107" name="Google Shape;107;p18">
            <a:extLst>
              <a:ext uri="{FF2B5EF4-FFF2-40B4-BE49-F238E27FC236}">
                <a16:creationId xmlns:a16="http://schemas.microsoft.com/office/drawing/2014/main" id="{559441DF-D3B6-8D96-0902-F47219399384}"/>
              </a:ext>
            </a:extLst>
          </p:cNvPr>
          <p:cNvGraphicFramePr/>
          <p:nvPr>
            <p:extLst>
              <p:ext uri="{D42A27DB-BD31-4B8C-83A1-F6EECF244321}">
                <p14:modId xmlns:p14="http://schemas.microsoft.com/office/powerpoint/2010/main" val="623092116"/>
              </p:ext>
            </p:extLst>
          </p:nvPr>
        </p:nvGraphicFramePr>
        <p:xfrm>
          <a:off x="1345764" y="2317308"/>
          <a:ext cx="5758800" cy="7388250"/>
        </p:xfrm>
        <a:graphic>
          <a:graphicData uri="http://schemas.openxmlformats.org/drawingml/2006/table">
            <a:tbl>
              <a:tblPr>
                <a:noFill/>
                <a:tableStyleId>{5DEEC908-81A0-471F-91EC-26001181031D}</a:tableStyleId>
              </a:tblPr>
              <a:tblGrid>
                <a:gridCol w="4839575">
                  <a:extLst>
                    <a:ext uri="{9D8B030D-6E8A-4147-A177-3AD203B41FA5}">
                      <a16:colId xmlns:a16="http://schemas.microsoft.com/office/drawing/2014/main" val="20000"/>
                    </a:ext>
                  </a:extLst>
                </a:gridCol>
                <a:gridCol w="919225">
                  <a:extLst>
                    <a:ext uri="{9D8B030D-6E8A-4147-A177-3AD203B41FA5}">
                      <a16:colId xmlns:a16="http://schemas.microsoft.com/office/drawing/2014/main" val="20001"/>
                    </a:ext>
                  </a:extLst>
                </a:gridCol>
              </a:tblGrid>
              <a:tr h="561450">
                <a:tc>
                  <a:txBody>
                    <a:bodyPr/>
                    <a:lstStyle/>
                    <a:p>
                      <a:pPr marL="0" lvl="0" indent="0" algn="l" rtl="0">
                        <a:spcBef>
                          <a:spcPts val="0"/>
                        </a:spcBef>
                        <a:spcAft>
                          <a:spcPts val="0"/>
                        </a:spcAft>
                        <a:buNone/>
                      </a:pPr>
                      <a:endParaRPr sz="1300" dirty="0">
                        <a:solidFill>
                          <a:srgbClr val="121A3D"/>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121A3D"/>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121A3D"/>
                      </a:solidFill>
                      <a:prstDash val="solid"/>
                      <a:round/>
                      <a:headEnd type="none" w="sm" len="sm"/>
                      <a:tailEnd type="none" w="sm" len="sm"/>
                    </a:lnB>
                  </a:tcPr>
                </a:tc>
                <a:extLst>
                  <a:ext uri="{0D108BD9-81ED-4DB2-BD59-A6C34878D82A}">
                    <a16:rowId xmlns:a16="http://schemas.microsoft.com/office/drawing/2014/main" val="10000"/>
                  </a:ext>
                </a:extLst>
              </a:tr>
              <a:tr h="568900">
                <a:tc>
                  <a:txBody>
                    <a:bodyPr/>
                    <a:lstStyle/>
                    <a:p>
                      <a:pPr marL="0" lvl="0" indent="0" algn="l" rtl="0">
                        <a:spcBef>
                          <a:spcPts val="0"/>
                        </a:spcBef>
                        <a:spcAft>
                          <a:spcPts val="0"/>
                        </a:spcAft>
                        <a:buNone/>
                      </a:pPr>
                      <a:r>
                        <a:rPr lang="en-US" sz="900" dirty="0">
                          <a:solidFill>
                            <a:srgbClr val="121A3D"/>
                          </a:solidFill>
                          <a:latin typeface="Poppins"/>
                          <a:ea typeface="Poppins"/>
                          <a:cs typeface="Poppins"/>
                          <a:sym typeface="Poppins"/>
                        </a:rPr>
                        <a:t>Does everyone understand WHY this problem is being addressed?</a:t>
                      </a:r>
                      <a:endParaRPr lang="en-GB"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1"/>
                  </a:ext>
                </a:extLst>
              </a:tr>
              <a:tr h="568900">
                <a:tc>
                  <a:txBody>
                    <a:bodyPr/>
                    <a:lstStyle/>
                    <a:p>
                      <a:pPr marL="0" lvl="0" indent="0" algn="l" rtl="0">
                        <a:spcBef>
                          <a:spcPts val="0"/>
                        </a:spcBef>
                        <a:spcAft>
                          <a:spcPts val="0"/>
                        </a:spcAft>
                        <a:buNone/>
                      </a:pPr>
                      <a:r>
                        <a:rPr lang="en-GB" sz="900" dirty="0">
                          <a:solidFill>
                            <a:srgbClr val="121A3D"/>
                          </a:solidFill>
                          <a:latin typeface="Poppins"/>
                          <a:ea typeface="Poppins"/>
                          <a:cs typeface="Poppins"/>
                          <a:sym typeface="Poppins"/>
                        </a:rPr>
                        <a:t>Have you spent enough time understanding the problem? </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2"/>
                  </a:ext>
                </a:extLst>
              </a:tr>
              <a:tr h="568900">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US" sz="900" dirty="0">
                          <a:solidFill>
                            <a:srgbClr val="121A3D"/>
                          </a:solidFill>
                          <a:latin typeface="Poppins"/>
                          <a:ea typeface="Poppins"/>
                          <a:cs typeface="Poppins"/>
                          <a:sym typeface="Poppins"/>
                        </a:rPr>
                        <a:t>Have you engaged with different people to scope out problem?</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endParaRPr sz="1300" b="1" dirty="0">
                        <a:solidFill>
                          <a:srgbClr val="121A3D"/>
                        </a:solidFill>
                        <a:latin typeface="Poppins"/>
                        <a:ea typeface="Poppins"/>
                        <a:cs typeface="Poppins"/>
                        <a:sym typeface="Poppins"/>
                      </a:endParaRPr>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3"/>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Have you identified and agreed your outcome measures? </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4"/>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Is everyone clear on the scope/parameters/boundaries of the project?</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5"/>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Have you mapped out all the key stakeholders to involve?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6"/>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Do you have a plan on how to keep connected as a project team?</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7"/>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Is there a consensus on expected behaviours and personal approaches?</a:t>
                      </a:r>
                      <a:endParaRPr sz="900" b="1"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endParaRPr sz="1300" b="1" dirty="0">
                        <a:solidFill>
                          <a:srgbClr val="121A3D"/>
                        </a:solidFill>
                        <a:latin typeface="Poppins"/>
                        <a:ea typeface="Poppins"/>
                        <a:cs typeface="Poppins"/>
                        <a:sym typeface="Poppins"/>
                      </a:endParaRPr>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8"/>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Do you have a SMART aim which describes the problem and desired output?</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9"/>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Is there a common agreed understanding of the problem across the interface?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0"/>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Do you have access to a 6-month benchmarking period of outcome data?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1"/>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502025" y="507663"/>
            <a:ext cx="5758800" cy="233496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4500" dirty="0">
                <a:solidFill>
                  <a:srgbClr val="121A3D"/>
                </a:solidFill>
                <a:latin typeface="Poppins"/>
                <a:ea typeface="Poppins"/>
                <a:cs typeface="Poppins"/>
                <a:sym typeface="Poppins"/>
              </a:rPr>
              <a:t>Understanding the problem: checklist</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When scoping the problem has the following been done?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706030" y="4948085"/>
            <a:ext cx="1037319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UNDERSTANDING THE PROBLEM </a:t>
            </a:r>
            <a:endParaRPr sz="1900" b="1" dirty="0">
              <a:solidFill>
                <a:srgbClr val="121A3D"/>
              </a:solidFill>
              <a:latin typeface="Poppins"/>
              <a:ea typeface="Poppins"/>
              <a:cs typeface="Poppins"/>
              <a:sym typeface="Poppins"/>
            </a:endParaRPr>
          </a:p>
        </p:txBody>
      </p:sp>
      <p:pic>
        <p:nvPicPr>
          <p:cNvPr id="112" name="Google Shape;112;p18">
            <a:extLst>
              <a:ext uri="{FF2B5EF4-FFF2-40B4-BE49-F238E27FC236}">
                <a16:creationId xmlns:a16="http://schemas.microsoft.com/office/drawing/2014/main" id="{B1697560-AFE1-6322-4F0C-D49077DD4B30}"/>
              </a:ext>
            </a:extLst>
          </p:cNvPr>
          <p:cNvPicPr preferRelativeResize="0"/>
          <p:nvPr/>
        </p:nvPicPr>
        <p:blipFill>
          <a:blip r:embed="rId3">
            <a:alphaModFix/>
          </a:blip>
          <a:stretch>
            <a:fillRect/>
          </a:stretch>
        </p:blipFill>
        <p:spPr>
          <a:xfrm>
            <a:off x="6577900" y="3077365"/>
            <a:ext cx="270400" cy="270400"/>
          </a:xfrm>
          <a:prstGeom prst="rect">
            <a:avLst/>
          </a:prstGeom>
          <a:noFill/>
          <a:ln>
            <a:noFill/>
          </a:ln>
        </p:spPr>
      </p:pic>
      <p:sp>
        <p:nvSpPr>
          <p:cNvPr id="2" name="Google Shape;76;p15">
            <a:extLst>
              <a:ext uri="{FF2B5EF4-FFF2-40B4-BE49-F238E27FC236}">
                <a16:creationId xmlns:a16="http://schemas.microsoft.com/office/drawing/2014/main" id="{EE96A289-1E23-1A9E-F198-2AF11013E118}"/>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5</a:t>
            </a:fld>
            <a:endParaRPr dirty="0"/>
          </a:p>
        </p:txBody>
      </p:sp>
    </p:spTree>
    <p:extLst>
      <p:ext uri="{BB962C8B-B14F-4D97-AF65-F5344CB8AC3E}">
        <p14:creationId xmlns:p14="http://schemas.microsoft.com/office/powerpoint/2010/main" val="401718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515700" cy="13239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Creating a SMART aim</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This helps to clearly define your problem plan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37270" y="5084434"/>
            <a:ext cx="9630541"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C</a:t>
            </a:r>
            <a:r>
              <a:rPr lang="en-GB" sz="1900" b="1" dirty="0">
                <a:solidFill>
                  <a:srgbClr val="121A3D"/>
                </a:solidFill>
                <a:latin typeface="Poppins"/>
                <a:ea typeface="Poppins"/>
                <a:cs typeface="Poppins"/>
                <a:sym typeface="Poppins"/>
              </a:rPr>
              <a:t>REATING A SMART AIM</a:t>
            </a:r>
            <a:endParaRPr sz="1900" b="1" dirty="0">
              <a:solidFill>
                <a:srgbClr val="121A3D"/>
              </a:solidFill>
              <a:latin typeface="Poppins"/>
              <a:ea typeface="Poppins"/>
              <a:cs typeface="Poppins"/>
              <a:sym typeface="Poppins"/>
            </a:endParaRPr>
          </a:p>
        </p:txBody>
      </p:sp>
      <p:sp>
        <p:nvSpPr>
          <p:cNvPr id="23" name="AutoShape 49">
            <a:extLst>
              <a:ext uri="{FF2B5EF4-FFF2-40B4-BE49-F238E27FC236}">
                <a16:creationId xmlns:a16="http://schemas.microsoft.com/office/drawing/2014/main" id="{1ED4FF5F-6269-35A3-843C-637719DE1114}"/>
              </a:ext>
            </a:extLst>
          </p:cNvPr>
          <p:cNvSpPr>
            <a:spLocks noChangeArrowheads="1"/>
          </p:cNvSpPr>
          <p:nvPr/>
        </p:nvSpPr>
        <p:spPr bwMode="auto">
          <a:xfrm>
            <a:off x="1704374" y="7473407"/>
            <a:ext cx="1190625" cy="581025"/>
          </a:xfrm>
          <a:prstGeom prst="rightArrow">
            <a:avLst>
              <a:gd name="adj1" fmla="val 50000"/>
              <a:gd name="adj2" fmla="val 51230"/>
            </a:avLst>
          </a:prstGeom>
          <a:solidFill>
            <a:schemeClr val="accent5">
              <a:lumMod val="75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AutoShape 47">
            <a:extLst>
              <a:ext uri="{FF2B5EF4-FFF2-40B4-BE49-F238E27FC236}">
                <a16:creationId xmlns:a16="http://schemas.microsoft.com/office/drawing/2014/main" id="{0CC22EC5-8B73-261B-F24D-560C25726581}"/>
              </a:ext>
            </a:extLst>
          </p:cNvPr>
          <p:cNvSpPr>
            <a:spLocks noChangeArrowheads="1"/>
          </p:cNvSpPr>
          <p:nvPr/>
        </p:nvSpPr>
        <p:spPr bwMode="auto">
          <a:xfrm>
            <a:off x="1709969" y="6066566"/>
            <a:ext cx="1190625" cy="581025"/>
          </a:xfrm>
          <a:prstGeom prst="rightArrow">
            <a:avLst>
              <a:gd name="adj1" fmla="val 50000"/>
              <a:gd name="adj2" fmla="val 51230"/>
            </a:avLst>
          </a:prstGeom>
          <a:solidFill>
            <a:schemeClr val="accent5">
              <a:lumMod val="75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AutoShape 39">
            <a:extLst>
              <a:ext uri="{FF2B5EF4-FFF2-40B4-BE49-F238E27FC236}">
                <a16:creationId xmlns:a16="http://schemas.microsoft.com/office/drawing/2014/main" id="{F4C8646B-5F29-52DB-D2AE-53D4373EEDE9}"/>
              </a:ext>
            </a:extLst>
          </p:cNvPr>
          <p:cNvSpPr>
            <a:spLocks noChangeArrowheads="1"/>
          </p:cNvSpPr>
          <p:nvPr/>
        </p:nvSpPr>
        <p:spPr bwMode="auto">
          <a:xfrm>
            <a:off x="1722207" y="4760502"/>
            <a:ext cx="1190625" cy="581025"/>
          </a:xfrm>
          <a:prstGeom prst="rightArrow">
            <a:avLst>
              <a:gd name="adj1" fmla="val 50000"/>
              <a:gd name="adj2" fmla="val 51230"/>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AutoShape 37">
            <a:extLst>
              <a:ext uri="{FF2B5EF4-FFF2-40B4-BE49-F238E27FC236}">
                <a16:creationId xmlns:a16="http://schemas.microsoft.com/office/drawing/2014/main" id="{4556CAF2-299B-679A-4963-534D546078EF}"/>
              </a:ext>
            </a:extLst>
          </p:cNvPr>
          <p:cNvSpPr>
            <a:spLocks noChangeArrowheads="1"/>
          </p:cNvSpPr>
          <p:nvPr/>
        </p:nvSpPr>
        <p:spPr bwMode="auto">
          <a:xfrm>
            <a:off x="1758634" y="3417635"/>
            <a:ext cx="1190625" cy="635000"/>
          </a:xfrm>
          <a:prstGeom prst="rightArrow">
            <a:avLst>
              <a:gd name="adj1" fmla="val 50000"/>
              <a:gd name="adj2" fmla="val 46875"/>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AutoShape 51">
            <a:extLst>
              <a:ext uri="{FF2B5EF4-FFF2-40B4-BE49-F238E27FC236}">
                <a16:creationId xmlns:a16="http://schemas.microsoft.com/office/drawing/2014/main" id="{85F5B631-4523-ABB6-E153-78EA1913EA72}"/>
              </a:ext>
            </a:extLst>
          </p:cNvPr>
          <p:cNvSpPr>
            <a:spLocks noChangeArrowheads="1"/>
          </p:cNvSpPr>
          <p:nvPr/>
        </p:nvSpPr>
        <p:spPr bwMode="auto">
          <a:xfrm>
            <a:off x="1704375" y="2128069"/>
            <a:ext cx="1190625" cy="581025"/>
          </a:xfrm>
          <a:prstGeom prst="rightArrow">
            <a:avLst>
              <a:gd name="adj1" fmla="val 50000"/>
              <a:gd name="adj2" fmla="val 51230"/>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Oval 50">
            <a:extLst>
              <a:ext uri="{FF2B5EF4-FFF2-40B4-BE49-F238E27FC236}">
                <a16:creationId xmlns:a16="http://schemas.microsoft.com/office/drawing/2014/main" id="{7FDBE3AA-7D11-F739-2484-A75005D42711}"/>
              </a:ext>
            </a:extLst>
          </p:cNvPr>
          <p:cNvSpPr>
            <a:spLocks noChangeArrowheads="1"/>
          </p:cNvSpPr>
          <p:nvPr/>
        </p:nvSpPr>
        <p:spPr bwMode="auto">
          <a:xfrm>
            <a:off x="1074421" y="2072023"/>
            <a:ext cx="758825"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S</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29" name="Oval 36">
            <a:extLst>
              <a:ext uri="{FF2B5EF4-FFF2-40B4-BE49-F238E27FC236}">
                <a16:creationId xmlns:a16="http://schemas.microsoft.com/office/drawing/2014/main" id="{A6A8DC81-22B0-4CC9-E2E2-02B68AFE74A4}"/>
              </a:ext>
            </a:extLst>
          </p:cNvPr>
          <p:cNvSpPr>
            <a:spLocks noChangeArrowheads="1"/>
          </p:cNvSpPr>
          <p:nvPr/>
        </p:nvSpPr>
        <p:spPr bwMode="auto">
          <a:xfrm>
            <a:off x="1074421" y="3417635"/>
            <a:ext cx="758826"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M</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0" name="Oval 48">
            <a:extLst>
              <a:ext uri="{FF2B5EF4-FFF2-40B4-BE49-F238E27FC236}">
                <a16:creationId xmlns:a16="http://schemas.microsoft.com/office/drawing/2014/main" id="{BD1D4E40-9C91-B6EB-9DCA-E3CEE3940555}"/>
              </a:ext>
            </a:extLst>
          </p:cNvPr>
          <p:cNvSpPr>
            <a:spLocks noChangeArrowheads="1"/>
          </p:cNvSpPr>
          <p:nvPr/>
        </p:nvSpPr>
        <p:spPr bwMode="auto">
          <a:xfrm>
            <a:off x="1074421" y="7418180"/>
            <a:ext cx="758825" cy="673100"/>
          </a:xfrm>
          <a:prstGeom prst="ellipse">
            <a:avLst/>
          </a:prstGeom>
          <a:solidFill>
            <a:srgbClr val="FFFFFF"/>
          </a:solidFill>
          <a:ln w="571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1" name="Oval 38">
            <a:extLst>
              <a:ext uri="{FF2B5EF4-FFF2-40B4-BE49-F238E27FC236}">
                <a16:creationId xmlns:a16="http://schemas.microsoft.com/office/drawing/2014/main" id="{5D32CC51-C2D2-4582-D4E5-2A8779FCB733}"/>
              </a:ext>
            </a:extLst>
          </p:cNvPr>
          <p:cNvSpPr>
            <a:spLocks noChangeArrowheads="1"/>
          </p:cNvSpPr>
          <p:nvPr/>
        </p:nvSpPr>
        <p:spPr bwMode="auto">
          <a:xfrm>
            <a:off x="1079269" y="4725577"/>
            <a:ext cx="758825"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A</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2" name="Oval 46">
            <a:extLst>
              <a:ext uri="{FF2B5EF4-FFF2-40B4-BE49-F238E27FC236}">
                <a16:creationId xmlns:a16="http://schemas.microsoft.com/office/drawing/2014/main" id="{47C30E5D-8DC6-6AFB-044D-81120CDD6053}"/>
              </a:ext>
            </a:extLst>
          </p:cNvPr>
          <p:cNvSpPr>
            <a:spLocks noChangeArrowheads="1"/>
          </p:cNvSpPr>
          <p:nvPr/>
        </p:nvSpPr>
        <p:spPr bwMode="auto">
          <a:xfrm>
            <a:off x="1074421" y="6040394"/>
            <a:ext cx="758825" cy="673100"/>
          </a:xfrm>
          <a:prstGeom prst="ellipse">
            <a:avLst/>
          </a:prstGeom>
          <a:solidFill>
            <a:srgbClr val="FFFFFF"/>
          </a:solidFill>
          <a:ln w="571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R</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3" name="AutoShape 40">
            <a:extLst>
              <a:ext uri="{FF2B5EF4-FFF2-40B4-BE49-F238E27FC236}">
                <a16:creationId xmlns:a16="http://schemas.microsoft.com/office/drawing/2014/main" id="{E9C0CC6F-E8DC-8C92-D584-8490DE25A220}"/>
              </a:ext>
            </a:extLst>
          </p:cNvPr>
          <p:cNvSpPr>
            <a:spLocks noChangeArrowheads="1"/>
          </p:cNvSpPr>
          <p:nvPr/>
        </p:nvSpPr>
        <p:spPr bwMode="auto">
          <a:xfrm>
            <a:off x="2962714" y="2028232"/>
            <a:ext cx="4486275" cy="10509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SPECIFIC</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learly define what it is trying to achieve, by when and how this will take place. The idea is if someone “external” reads it, they would understand what you are trying to achieve and why. No unclear language should be used, no solutions should be included.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Your aim should be around 2-3 sentences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AutoShape 45">
            <a:extLst>
              <a:ext uri="{FF2B5EF4-FFF2-40B4-BE49-F238E27FC236}">
                <a16:creationId xmlns:a16="http://schemas.microsoft.com/office/drawing/2014/main" id="{09B49CF0-5059-7F74-7092-F729A05DD3EA}"/>
              </a:ext>
            </a:extLst>
          </p:cNvPr>
          <p:cNvSpPr>
            <a:spLocks noChangeArrowheads="1"/>
          </p:cNvSpPr>
          <p:nvPr/>
        </p:nvSpPr>
        <p:spPr bwMode="auto">
          <a:xfrm>
            <a:off x="2980426" y="3322046"/>
            <a:ext cx="4486275" cy="109537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MEASURE</a:t>
            </a:r>
            <a:r>
              <a:rPr lang="en-US" alt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Aim statement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ne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eds to include an outcome measure to understand if the aim has been achieved at the end of the project. It needs to be numerical, linked to what you want to achieve as the output and ideally include how much you want to improve by e.g. a %</a:t>
            </a:r>
          </a:p>
        </p:txBody>
      </p:sp>
      <p:sp>
        <p:nvSpPr>
          <p:cNvPr id="35" name="AutoShape 41">
            <a:extLst>
              <a:ext uri="{FF2B5EF4-FFF2-40B4-BE49-F238E27FC236}">
                <a16:creationId xmlns:a16="http://schemas.microsoft.com/office/drawing/2014/main" id="{64F1CFDC-BF25-364B-6B23-DB1719FF98BF}"/>
              </a:ext>
            </a:extLst>
          </p:cNvPr>
          <p:cNvSpPr>
            <a:spLocks noChangeArrowheads="1"/>
          </p:cNvSpPr>
          <p:nvPr/>
        </p:nvSpPr>
        <p:spPr bwMode="auto">
          <a:xfrm>
            <a:off x="2976920" y="4655885"/>
            <a:ext cx="4486275" cy="10001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ACHIEVABLE: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Improvement should push yo</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u,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but it is important that they are achievable, manageable and relevant. They should be</a:t>
            </a: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within the scope of the service/teams/organisation’s ability to carry it out. Don’t attempt to do too much at once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AutoShape 44">
            <a:extLst>
              <a:ext uri="{FF2B5EF4-FFF2-40B4-BE49-F238E27FC236}">
                <a16:creationId xmlns:a16="http://schemas.microsoft.com/office/drawing/2014/main" id="{12E0F5A2-FF21-4FB9-B595-E9C3C8DC1857}"/>
              </a:ext>
            </a:extLst>
          </p:cNvPr>
          <p:cNvSpPr>
            <a:spLocks noChangeArrowheads="1"/>
          </p:cNvSpPr>
          <p:nvPr/>
        </p:nvSpPr>
        <p:spPr bwMode="auto">
          <a:xfrm>
            <a:off x="2980425" y="5927514"/>
            <a:ext cx="4486275" cy="10509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REALISTIC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time frame by which you want to achieve it and what you want to achieve should be realistic</a:t>
            </a: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 must be reasonable enough to accomplish but not below expected standards, given the resources available (people/time/support) and it needs to be something you can influence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AutoShape 42">
            <a:extLst>
              <a:ext uri="{FF2B5EF4-FFF2-40B4-BE49-F238E27FC236}">
                <a16:creationId xmlns:a16="http://schemas.microsoft.com/office/drawing/2014/main" id="{1AA6363F-9904-F092-CC12-7A66EB86D822}"/>
              </a:ext>
            </a:extLst>
          </p:cNvPr>
          <p:cNvSpPr>
            <a:spLocks noChangeArrowheads="1"/>
          </p:cNvSpPr>
          <p:nvPr/>
        </p:nvSpPr>
        <p:spPr bwMode="auto">
          <a:xfrm>
            <a:off x="2980425" y="7263858"/>
            <a:ext cx="4486275" cy="10001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TIME: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time p</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eriod for the improvement needs to be clearly stated so there is an end date. (Day/Month/Year). This helps with creating a sense of urgency and better time management. If it is a</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very</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comple</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x problem, you can start by thinking about the first stage you want to complete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AutoShape 34">
            <a:extLst>
              <a:ext uri="{FF2B5EF4-FFF2-40B4-BE49-F238E27FC236}">
                <a16:creationId xmlns:a16="http://schemas.microsoft.com/office/drawing/2014/main" id="{C59F1A45-66E8-DBFA-EEB5-97B7A16A9389}"/>
              </a:ext>
            </a:extLst>
          </p:cNvPr>
          <p:cNvSpPr>
            <a:spLocks noChangeArrowheads="1"/>
          </p:cNvSpPr>
          <p:nvPr/>
        </p:nvSpPr>
        <p:spPr bwMode="auto">
          <a:xfrm>
            <a:off x="1076273" y="8422128"/>
            <a:ext cx="6405013" cy="1716087"/>
          </a:xfrm>
          <a:prstGeom prst="roundRect">
            <a:avLst>
              <a:gd name="adj" fmla="val 16667"/>
            </a:avLst>
          </a:prstGeom>
          <a:solidFill>
            <a:schemeClr val="accent3">
              <a:lumMod val="20000"/>
              <a:lumOff val="80000"/>
            </a:schemeClr>
          </a:solidFill>
          <a:ln w="3810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 of an Aim statement: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reduce the total number of inappropriate outpatient referrals sent by primary care “X” that are rejected by secondary care  in “X</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(list locations/organizations)</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This will be for “X” specialties, and we aim to reduce them </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 10% by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1</a:t>
            </a:r>
            <a:r>
              <a:rPr lang="en-US" altLang="en-US" sz="110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st</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January 2025. The intended benefit is to help reduce time wasted by services, improve patient care/experience by providing right care first time and help reduce unnecessary delays for patients seeking care </a:t>
            </a:r>
            <a:endParaRPr kumimoji="0" lang="en-US" altLang="en-US" sz="40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52">
            <a:extLst>
              <a:ext uri="{FF2B5EF4-FFF2-40B4-BE49-F238E27FC236}">
                <a16:creationId xmlns:a16="http://schemas.microsoft.com/office/drawing/2014/main" id="{BAA8C85B-03FF-05CA-793B-DEC83DF3FF48}"/>
              </a:ext>
            </a:extLst>
          </p:cNvPr>
          <p:cNvSpPr>
            <a:spLocks noChangeArrowheads="1"/>
          </p:cNvSpPr>
          <p:nvPr/>
        </p:nvSpPr>
        <p:spPr bwMode="auto">
          <a:xfrm>
            <a:off x="976261" y="1336622"/>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43" name="Rectangle 66">
            <a:extLst>
              <a:ext uri="{FF2B5EF4-FFF2-40B4-BE49-F238E27FC236}">
                <a16:creationId xmlns:a16="http://schemas.microsoft.com/office/drawing/2014/main" id="{B99C6ECA-937C-E78A-B948-0BC4DD43BBEA}"/>
              </a:ext>
            </a:extLst>
          </p:cNvPr>
          <p:cNvSpPr>
            <a:spLocks noChangeArrowheads="1"/>
          </p:cNvSpPr>
          <p:nvPr/>
        </p:nvSpPr>
        <p:spPr bwMode="auto">
          <a:xfrm>
            <a:off x="976261" y="1793822"/>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06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606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606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606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606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606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606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606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6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0675" algn="l"/>
              </a:tabLst>
            </a:pPr>
            <a:endPar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60675" algn="l"/>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067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76;p15">
            <a:extLst>
              <a:ext uri="{FF2B5EF4-FFF2-40B4-BE49-F238E27FC236}">
                <a16:creationId xmlns:a16="http://schemas.microsoft.com/office/drawing/2014/main" id="{7F1BBD3D-67A1-4A30-6F7F-2E63779E6EB1}"/>
              </a:ext>
            </a:extLst>
          </p:cNvPr>
          <p:cNvSpPr txBox="1">
            <a:spLocks noGrp="1"/>
          </p:cNvSpPr>
          <p:nvPr>
            <p:ph type="sldNum" idx="12"/>
          </p:nvPr>
        </p:nvSpPr>
        <p:spPr>
          <a:xfrm>
            <a:off x="7009595" y="9873713"/>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6</a:t>
            </a:fld>
            <a:endParaRPr dirty="0"/>
          </a:p>
        </p:txBody>
      </p:sp>
    </p:spTree>
    <p:extLst>
      <p:ext uri="{BB962C8B-B14F-4D97-AF65-F5344CB8AC3E}">
        <p14:creationId xmlns:p14="http://schemas.microsoft.com/office/powerpoint/2010/main" val="276378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133668"/>
            <a:ext cx="6169306"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Developing your  project aim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642403" y="4999929"/>
            <a:ext cx="10209544"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AIM STATEMENT  PLANNING</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A636ECD6-70B7-7BF0-3740-6656AEB089DF}"/>
              </a:ext>
            </a:extLst>
          </p:cNvPr>
          <p:cNvGraphicFramePr>
            <a:graphicFrameLocks noGrp="1"/>
          </p:cNvGraphicFramePr>
          <p:nvPr>
            <p:extLst>
              <p:ext uri="{D42A27DB-BD31-4B8C-83A1-F6EECF244321}">
                <p14:modId xmlns:p14="http://schemas.microsoft.com/office/powerpoint/2010/main" val="1934280054"/>
              </p:ext>
            </p:extLst>
          </p:nvPr>
        </p:nvGraphicFramePr>
        <p:xfrm>
          <a:off x="1125205" y="1771333"/>
          <a:ext cx="6305742" cy="8786812"/>
        </p:xfrm>
        <a:graphic>
          <a:graphicData uri="http://schemas.openxmlformats.org/drawingml/2006/table">
            <a:tbl>
              <a:tblPr firstRow="1" bandRow="1">
                <a:tableStyleId>{5DEEC908-81A0-471F-91EC-26001181031D}</a:tableStyleId>
              </a:tblPr>
              <a:tblGrid>
                <a:gridCol w="1798022">
                  <a:extLst>
                    <a:ext uri="{9D8B030D-6E8A-4147-A177-3AD203B41FA5}">
                      <a16:colId xmlns:a16="http://schemas.microsoft.com/office/drawing/2014/main" val="3760442653"/>
                    </a:ext>
                  </a:extLst>
                </a:gridCol>
                <a:gridCol w="4507720">
                  <a:extLst>
                    <a:ext uri="{9D8B030D-6E8A-4147-A177-3AD203B41FA5}">
                      <a16:colId xmlns:a16="http://schemas.microsoft.com/office/drawing/2014/main" val="539685778"/>
                    </a:ext>
                  </a:extLst>
                </a:gridCol>
              </a:tblGrid>
              <a:tr h="1572158">
                <a:tc>
                  <a:txBody>
                    <a:bodyPr/>
                    <a:lstStyle/>
                    <a:p>
                      <a:r>
                        <a:rPr lang="en-US" b="1" dirty="0">
                          <a:solidFill>
                            <a:schemeClr val="bg1"/>
                          </a:solidFill>
                        </a:rPr>
                        <a:t>Overall problem/area issue: </a:t>
                      </a:r>
                      <a:endParaRPr lang="en-GB" b="1" dirty="0">
                        <a:solidFill>
                          <a:schemeClr val="bg1"/>
                        </a:solidFill>
                      </a:endParaRPr>
                    </a:p>
                  </a:txBody>
                  <a:tcPr>
                    <a:solidFill>
                      <a:schemeClr val="accent5">
                        <a:lumMod val="75000"/>
                      </a:schemeClr>
                    </a:solidFill>
                  </a:tcPr>
                </a:tc>
                <a:tc>
                  <a:txBody>
                    <a:bodyPr/>
                    <a:lstStyle/>
                    <a:p>
                      <a:endParaRPr lang="en-US" dirty="0"/>
                    </a:p>
                    <a:p>
                      <a:endParaRPr lang="en-GB" dirty="0"/>
                    </a:p>
                    <a:p>
                      <a:endParaRPr lang="en-GB" dirty="0"/>
                    </a:p>
                    <a:p>
                      <a:endParaRPr lang="en-GB" dirty="0"/>
                    </a:p>
                    <a:p>
                      <a:endParaRPr lang="en-GB" dirty="0"/>
                    </a:p>
                  </a:txBody>
                  <a:tcPr/>
                </a:tc>
                <a:extLst>
                  <a:ext uri="{0D108BD9-81ED-4DB2-BD59-A6C34878D82A}">
                    <a16:rowId xmlns:a16="http://schemas.microsoft.com/office/drawing/2014/main" val="691461779"/>
                  </a:ext>
                </a:extLst>
              </a:tr>
              <a:tr h="18617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Your purpose in wanting to improve this (WHY):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 </a:t>
                      </a:r>
                      <a:endParaRPr lang="en-GB" b="1" dirty="0">
                        <a:solidFill>
                          <a:schemeClr val="bg1"/>
                        </a:solidFill>
                      </a:endParaRPr>
                    </a:p>
                    <a:p>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3134493175"/>
                  </a:ext>
                </a:extLst>
              </a:tr>
              <a:tr h="1784296">
                <a:tc>
                  <a:txBody>
                    <a:bodyPr/>
                    <a:lstStyle/>
                    <a:p>
                      <a:r>
                        <a:rPr lang="en-US" b="1" dirty="0">
                          <a:solidFill>
                            <a:schemeClr val="bg1"/>
                          </a:solidFill>
                        </a:rPr>
                        <a:t>Your proposed SMART aim statement: </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4012124533"/>
                  </a:ext>
                </a:extLst>
              </a:tr>
              <a:tr h="1784296">
                <a:tc>
                  <a:txBody>
                    <a:bodyPr/>
                    <a:lstStyle/>
                    <a:p>
                      <a:r>
                        <a:rPr lang="en-US" b="1" dirty="0">
                          <a:solidFill>
                            <a:schemeClr val="bg1"/>
                          </a:solidFill>
                        </a:rPr>
                        <a:t>What further scoping or tools will you use to understand the problem further: </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1067113776"/>
                  </a:ext>
                </a:extLst>
              </a:tr>
              <a:tr h="1784296">
                <a:tc>
                  <a:txBody>
                    <a:bodyPr/>
                    <a:lstStyle/>
                    <a:p>
                      <a:r>
                        <a:rPr lang="en-US" b="1" dirty="0">
                          <a:solidFill>
                            <a:schemeClr val="bg1"/>
                          </a:solidFill>
                        </a:rPr>
                        <a:t>What scale are you operating at within the system? (mico, meso or macro) and list the areas involved in your project</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1657675440"/>
                  </a:ext>
                </a:extLst>
              </a:tr>
            </a:tbl>
          </a:graphicData>
        </a:graphic>
      </p:graphicFrame>
      <p:sp>
        <p:nvSpPr>
          <p:cNvPr id="3" name="Google Shape;76;p15">
            <a:extLst>
              <a:ext uri="{FF2B5EF4-FFF2-40B4-BE49-F238E27FC236}">
                <a16:creationId xmlns:a16="http://schemas.microsoft.com/office/drawing/2014/main" id="{DCBA6C7F-D8F6-9AC0-F85F-9A1DC1A637DF}"/>
              </a:ext>
            </a:extLst>
          </p:cNvPr>
          <p:cNvSpPr txBox="1">
            <a:spLocks noGrp="1"/>
          </p:cNvSpPr>
          <p:nvPr>
            <p:ph type="sldNum" idx="12"/>
          </p:nvPr>
        </p:nvSpPr>
        <p:spPr>
          <a:xfrm>
            <a:off x="7204147" y="10149095"/>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7</a:t>
            </a:fld>
            <a:endParaRPr dirty="0"/>
          </a:p>
        </p:txBody>
      </p:sp>
    </p:spTree>
    <p:extLst>
      <p:ext uri="{BB962C8B-B14F-4D97-AF65-F5344CB8AC3E}">
        <p14:creationId xmlns:p14="http://schemas.microsoft.com/office/powerpoint/2010/main" val="50587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4"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3239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Project Charter </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A simple one pager to help define your project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088144" y="4909616"/>
            <a:ext cx="9280904"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PROJECT CHARTER</a:t>
            </a:r>
            <a:endParaRPr sz="1900" b="1" dirty="0">
              <a:solidFill>
                <a:srgbClr val="121A3D"/>
              </a:solidFill>
              <a:latin typeface="Poppins"/>
              <a:ea typeface="Poppins"/>
              <a:cs typeface="Poppins"/>
              <a:sym typeface="Poppins"/>
            </a:endParaRPr>
          </a:p>
        </p:txBody>
      </p:sp>
      <p:graphicFrame>
        <p:nvGraphicFramePr>
          <p:cNvPr id="4" name="Table 3">
            <a:extLst>
              <a:ext uri="{FF2B5EF4-FFF2-40B4-BE49-F238E27FC236}">
                <a16:creationId xmlns:a16="http://schemas.microsoft.com/office/drawing/2014/main" id="{51A26C23-C9AB-3A2A-450E-21ED767A3228}"/>
              </a:ext>
            </a:extLst>
          </p:cNvPr>
          <p:cNvGraphicFramePr>
            <a:graphicFrameLocks noGrp="1"/>
          </p:cNvGraphicFramePr>
          <p:nvPr>
            <p:extLst>
              <p:ext uri="{D42A27DB-BD31-4B8C-83A1-F6EECF244321}">
                <p14:modId xmlns:p14="http://schemas.microsoft.com/office/powerpoint/2010/main" val="2818588299"/>
              </p:ext>
            </p:extLst>
          </p:nvPr>
        </p:nvGraphicFramePr>
        <p:xfrm>
          <a:off x="1261641" y="1953504"/>
          <a:ext cx="6169306" cy="8352566"/>
        </p:xfrm>
        <a:graphic>
          <a:graphicData uri="http://schemas.openxmlformats.org/drawingml/2006/table">
            <a:tbl>
              <a:tblPr firstRow="1" firstCol="1" bandRow="1">
                <a:tableStyleId>{5DEEC908-81A0-471F-91EC-26001181031D}</a:tableStyleId>
              </a:tblPr>
              <a:tblGrid>
                <a:gridCol w="1684759">
                  <a:extLst>
                    <a:ext uri="{9D8B030D-6E8A-4147-A177-3AD203B41FA5}">
                      <a16:colId xmlns:a16="http://schemas.microsoft.com/office/drawing/2014/main" val="3215092881"/>
                    </a:ext>
                  </a:extLst>
                </a:gridCol>
                <a:gridCol w="1564640">
                  <a:extLst>
                    <a:ext uri="{9D8B030D-6E8A-4147-A177-3AD203B41FA5}">
                      <a16:colId xmlns:a16="http://schemas.microsoft.com/office/drawing/2014/main" val="3017076349"/>
                    </a:ext>
                  </a:extLst>
                </a:gridCol>
                <a:gridCol w="998909">
                  <a:extLst>
                    <a:ext uri="{9D8B030D-6E8A-4147-A177-3AD203B41FA5}">
                      <a16:colId xmlns:a16="http://schemas.microsoft.com/office/drawing/2014/main" val="3780747341"/>
                    </a:ext>
                  </a:extLst>
                </a:gridCol>
                <a:gridCol w="1138316">
                  <a:extLst>
                    <a:ext uri="{9D8B030D-6E8A-4147-A177-3AD203B41FA5}">
                      <a16:colId xmlns:a16="http://schemas.microsoft.com/office/drawing/2014/main" val="3967556376"/>
                    </a:ext>
                  </a:extLst>
                </a:gridCol>
                <a:gridCol w="782682">
                  <a:extLst>
                    <a:ext uri="{9D8B030D-6E8A-4147-A177-3AD203B41FA5}">
                      <a16:colId xmlns:a16="http://schemas.microsoft.com/office/drawing/2014/main" val="2608236225"/>
                    </a:ext>
                  </a:extLst>
                </a:gridCol>
              </a:tblGrid>
              <a:tr h="498027">
                <a:tc gridSpan="2">
                  <a:txBody>
                    <a:bodyPr/>
                    <a:lstStyle/>
                    <a:p>
                      <a:pPr>
                        <a:lnSpc>
                          <a:spcPct val="115000"/>
                        </a:lnSpc>
                        <a:spcAft>
                          <a:spcPts val="1000"/>
                        </a:spcAft>
                      </a:pPr>
                      <a:r>
                        <a:rPr lang="en-GB" sz="900" b="1" dirty="0">
                          <a:effectLst/>
                        </a:rPr>
                        <a:t>Problem Statement                            </a:t>
                      </a:r>
                    </a:p>
                    <a:p>
                      <a:pPr>
                        <a:lnSpc>
                          <a:spcPct val="115000"/>
                        </a:lnSpc>
                        <a:spcAft>
                          <a:spcPts val="1000"/>
                        </a:spcAft>
                      </a:pPr>
                      <a:r>
                        <a:rPr lang="en-GB" sz="800" dirty="0">
                          <a:effectLst/>
                        </a:rPr>
                        <a:t>(what is the current problem &amp; why does it need to be improved?)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gridSpan="3">
                  <a:txBody>
                    <a:bodyPr/>
                    <a:lstStyle/>
                    <a:p>
                      <a:pPr>
                        <a:lnSpc>
                          <a:spcPct val="115000"/>
                        </a:lnSpc>
                        <a:spcAft>
                          <a:spcPts val="1000"/>
                        </a:spcAft>
                      </a:pPr>
                      <a:r>
                        <a:rPr lang="en-GB" sz="900" b="1" dirty="0">
                          <a:effectLst/>
                        </a:rPr>
                        <a:t>Outcomes</a:t>
                      </a:r>
                      <a:r>
                        <a:rPr lang="en-GB" sz="700" dirty="0">
                          <a:effectLst/>
                        </a:rPr>
                        <a:t> </a:t>
                      </a:r>
                      <a:r>
                        <a:rPr lang="en-GB" sz="800" dirty="0">
                          <a:effectLst/>
                        </a:rPr>
                        <a:t>(what do you intend to achieve from this project, what are the outcomes? What will it improve? How will things be better? Evidence your outcomes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7803584"/>
                  </a:ext>
                </a:extLst>
              </a:tr>
              <a:tr h="906851">
                <a:tc gridSpan="2">
                  <a:txBody>
                    <a:bodyPr/>
                    <a:lstStyle/>
                    <a:p>
                      <a:pPr>
                        <a:lnSpc>
                          <a:spcPct val="115000"/>
                        </a:lnSpc>
                        <a:spcBef>
                          <a:spcPts val="1200"/>
                        </a:spcBef>
                        <a:spcAft>
                          <a:spcPts val="600"/>
                        </a:spcAft>
                      </a:pPr>
                      <a:endParaRPr lang="en-GB" sz="800" dirty="0">
                        <a:effectLst/>
                      </a:endParaRPr>
                    </a:p>
                    <a:p>
                      <a:pP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hMerge="1">
                  <a:txBody>
                    <a:bodyPr/>
                    <a:lstStyle/>
                    <a:p>
                      <a:endParaRPr lang="en-GB"/>
                    </a:p>
                  </a:txBody>
                  <a:tcPr/>
                </a:tc>
                <a:tc rowSpan="3" gridSpan="3">
                  <a:txBody>
                    <a:bodyPr/>
                    <a:lstStyle/>
                    <a:p>
                      <a:pPr marL="228600">
                        <a:lnSpc>
                          <a:spcPct val="115000"/>
                        </a:lnSpc>
                        <a:spcAft>
                          <a:spcPts val="10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rowSpan="3" hMerge="1">
                  <a:txBody>
                    <a:bodyPr/>
                    <a:lstStyle/>
                    <a:p>
                      <a:endParaRPr lang="en-GB"/>
                    </a:p>
                  </a:txBody>
                  <a:tcPr/>
                </a:tc>
                <a:tc rowSpan="3" hMerge="1">
                  <a:txBody>
                    <a:bodyPr/>
                    <a:lstStyle/>
                    <a:p>
                      <a:endParaRPr lang="en-GB"/>
                    </a:p>
                  </a:txBody>
                  <a:tcPr/>
                </a:tc>
                <a:extLst>
                  <a:ext uri="{0D108BD9-81ED-4DB2-BD59-A6C34878D82A}">
                    <a16:rowId xmlns:a16="http://schemas.microsoft.com/office/drawing/2014/main" val="2432046665"/>
                  </a:ext>
                </a:extLst>
              </a:tr>
              <a:tr h="376680">
                <a:tc>
                  <a:txBody>
                    <a:bodyPr/>
                    <a:lstStyle/>
                    <a:p>
                      <a:pPr>
                        <a:lnSpc>
                          <a:spcPct val="115000"/>
                        </a:lnSpc>
                        <a:spcAft>
                          <a:spcPts val="1000"/>
                        </a:spcAft>
                      </a:pPr>
                      <a:r>
                        <a:rPr lang="en-GB" sz="900" b="1" dirty="0">
                          <a:effectLst/>
                        </a:rPr>
                        <a:t>In Scope </a:t>
                      </a:r>
                      <a:r>
                        <a:rPr lang="en-GB" sz="800" dirty="0">
                          <a:effectLst/>
                        </a:rPr>
                        <a:t>(what will be covered by the project)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b="1" dirty="0">
                          <a:effectLst/>
                        </a:rPr>
                        <a:t>Out of Scope </a:t>
                      </a:r>
                      <a:r>
                        <a:rPr lang="en-GB" sz="800" dirty="0">
                          <a:effectLst/>
                        </a:rPr>
                        <a:t>(what will not be covered by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39041347"/>
                  </a:ext>
                </a:extLst>
              </a:tr>
              <a:tr h="981662">
                <a:tc>
                  <a:txBody>
                    <a:bodyPr/>
                    <a:lstStyle/>
                    <a:p>
                      <a:pPr marL="453390">
                        <a:lnSpc>
                          <a:spcPct val="115000"/>
                        </a:lnSpc>
                        <a:spcAft>
                          <a:spcPts val="1000"/>
                        </a:spcAft>
                      </a:pPr>
                      <a:r>
                        <a:rPr lang="en-GB" sz="800" dirty="0">
                          <a:effectLst/>
                        </a:rPr>
                        <a:t> </a:t>
                      </a:r>
                    </a:p>
                    <a:p>
                      <a:pPr>
                        <a:lnSpc>
                          <a:spcPct val="115000"/>
                        </a:lnSpc>
                        <a:spcAft>
                          <a:spcPts val="1000"/>
                        </a:spcAft>
                      </a:pPr>
                      <a:r>
                        <a:rPr lang="en-GB" sz="800" dirty="0">
                          <a:effectLst/>
                        </a:rPr>
                        <a:t> </a:t>
                      </a:r>
                    </a:p>
                    <a:p>
                      <a:pPr marL="453390">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marL="228600">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880713335"/>
                  </a:ext>
                </a:extLst>
              </a:tr>
              <a:tr h="357477">
                <a:tc rowSpan="2" gridSpan="2">
                  <a:txBody>
                    <a:bodyPr/>
                    <a:lstStyle/>
                    <a:p>
                      <a:pPr>
                        <a:lnSpc>
                          <a:spcPct val="115000"/>
                        </a:lnSpc>
                        <a:spcAft>
                          <a:spcPts val="1000"/>
                        </a:spcAft>
                      </a:pPr>
                      <a:r>
                        <a:rPr lang="en-GB" sz="900" b="1" dirty="0">
                          <a:effectLst/>
                        </a:rPr>
                        <a:t>Quality Impact </a:t>
                      </a:r>
                    </a:p>
                    <a:p>
                      <a:pPr>
                        <a:lnSpc>
                          <a:spcPct val="115000"/>
                        </a:lnSpc>
                        <a:spcAft>
                          <a:spcPts val="1000"/>
                        </a:spcAft>
                      </a:pPr>
                      <a:r>
                        <a:rPr lang="en-GB" sz="800" dirty="0">
                          <a:effectLst/>
                        </a:rPr>
                        <a:t>(How will the project improve patient: experience, safety, outcomes, care, services or reduce risk/harm to patients?)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rowSpan="2" hMerge="1">
                  <a:txBody>
                    <a:bodyPr/>
                    <a:lstStyle/>
                    <a:p>
                      <a:endParaRPr lang="en-GB"/>
                    </a:p>
                  </a:txBody>
                  <a:tcPr/>
                </a:tc>
                <a:tc gridSpan="3">
                  <a:txBody>
                    <a:bodyPr/>
                    <a:lstStyle/>
                    <a:p>
                      <a:pPr>
                        <a:lnSpc>
                          <a:spcPct val="115000"/>
                        </a:lnSpc>
                        <a:spcAft>
                          <a:spcPts val="1000"/>
                        </a:spcAft>
                      </a:pPr>
                      <a:r>
                        <a:rPr lang="en-GB" sz="800" b="1" dirty="0">
                          <a:effectLst/>
                        </a:rPr>
                        <a:t>Measurements</a:t>
                      </a:r>
                      <a:r>
                        <a:rPr lang="en-GB" sz="600" b="0" dirty="0">
                          <a:effectLst/>
                        </a:rPr>
                        <a:t> </a:t>
                      </a:r>
                      <a:r>
                        <a:rPr lang="en-GB" sz="800" b="0" dirty="0">
                          <a:effectLst/>
                        </a:rPr>
                        <a:t>(What data both qualitative and quantitative can you collect to show an improvement has been made? )</a:t>
                      </a:r>
                      <a:endParaRPr lang="en-GB"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9898563"/>
                  </a:ext>
                </a:extLst>
              </a:tr>
              <a:tr h="434713">
                <a:tc gridSpan="2" vMerge="1">
                  <a:txBody>
                    <a:bodyPr/>
                    <a:lstStyle/>
                    <a:p>
                      <a:endParaRPr lang="en-GB"/>
                    </a:p>
                  </a:txBody>
                  <a:tcPr/>
                </a:tc>
                <a:tc hMerge="1" vMerge="1">
                  <a:txBody>
                    <a:bodyPr/>
                    <a:lstStyle/>
                    <a:p>
                      <a:endParaRPr lang="en-GB"/>
                    </a:p>
                  </a:txBody>
                  <a:tcPr/>
                </a:tc>
                <a:tc>
                  <a:txBody>
                    <a:bodyPr/>
                    <a:lstStyle/>
                    <a:p>
                      <a:pPr>
                        <a:lnSpc>
                          <a:spcPct val="115000"/>
                        </a:lnSpc>
                        <a:spcAft>
                          <a:spcPts val="1000"/>
                        </a:spcAft>
                      </a:pPr>
                      <a:r>
                        <a:rPr lang="en-GB" sz="800" dirty="0">
                          <a:effectLst/>
                        </a:rPr>
                        <a:t>Description of Measure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dirty="0">
                          <a:effectLst/>
                        </a:rPr>
                        <a:t>Baselines (what are they currently at prior to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dirty="0">
                          <a:effectLst/>
                        </a:rPr>
                        <a:t>Target (Where do you want them to be?)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extLst>
                  <a:ext uri="{0D108BD9-81ED-4DB2-BD59-A6C34878D82A}">
                    <a16:rowId xmlns:a16="http://schemas.microsoft.com/office/drawing/2014/main" val="3270763027"/>
                  </a:ext>
                </a:extLst>
              </a:tr>
              <a:tr h="2163927">
                <a:tc gridSpan="2">
                  <a:txBody>
                    <a:bodyPr/>
                    <a:lstStyle/>
                    <a:p>
                      <a:pPr marL="457200" algn="just">
                        <a:lnSpc>
                          <a:spcPct val="115000"/>
                        </a:lnSpc>
                        <a:spcAft>
                          <a:spcPts val="1000"/>
                        </a:spcAft>
                      </a:pPr>
                      <a:r>
                        <a:rPr lang="en-GB" sz="800" dirty="0">
                          <a:effectLst/>
                        </a:rPr>
                        <a:t> </a:t>
                      </a:r>
                    </a:p>
                    <a:p>
                      <a:pPr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hMerge="1">
                  <a:txBody>
                    <a:bodyPr/>
                    <a:lstStyle/>
                    <a:p>
                      <a:endParaRPr lang="en-GB"/>
                    </a:p>
                  </a:txBody>
                  <a:tcPr/>
                </a:tc>
                <a:tc>
                  <a:txBody>
                    <a:bodyPr/>
                    <a:lstStyle/>
                    <a:p>
                      <a:pPr marL="457200">
                        <a:lnSpc>
                          <a:spcPct val="115000"/>
                        </a:lnSpc>
                        <a:spcAft>
                          <a:spcPts val="1000"/>
                        </a:spcAft>
                      </a:pPr>
                      <a:r>
                        <a:rPr lang="en-GB" sz="800" dirty="0">
                          <a:effectLst/>
                        </a:rPr>
                        <a:t> </a:t>
                      </a:r>
                    </a:p>
                    <a:p>
                      <a:pP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a:lnSpc>
                          <a:spcPct val="115000"/>
                        </a:lnSpc>
                        <a:spcAft>
                          <a:spcPts val="1000"/>
                        </a:spcAft>
                      </a:pPr>
                      <a:r>
                        <a:rPr lang="en-GB"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a:lnSpc>
                          <a:spcPct val="115000"/>
                        </a:lnSpc>
                        <a:spcAft>
                          <a:spcPts val="1000"/>
                        </a:spcAft>
                      </a:pPr>
                      <a:r>
                        <a:rPr lang="en-GB"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extLst>
                  <a:ext uri="{0D108BD9-81ED-4DB2-BD59-A6C34878D82A}">
                    <a16:rowId xmlns:a16="http://schemas.microsoft.com/office/drawing/2014/main" val="829926847"/>
                  </a:ext>
                </a:extLst>
              </a:tr>
              <a:tr h="316837">
                <a:tc gridSpan="2">
                  <a:txBody>
                    <a:bodyPr/>
                    <a:lstStyle/>
                    <a:p>
                      <a:pPr>
                        <a:lnSpc>
                          <a:spcPct val="115000"/>
                        </a:lnSpc>
                        <a:spcAft>
                          <a:spcPts val="1000"/>
                        </a:spcAft>
                      </a:pPr>
                      <a:r>
                        <a:rPr lang="en-GB" sz="900" b="1" dirty="0">
                          <a:effectLst/>
                        </a:rPr>
                        <a:t>Team</a:t>
                      </a:r>
                      <a:r>
                        <a:rPr lang="en-GB" sz="700" dirty="0">
                          <a:effectLst/>
                        </a:rPr>
                        <a:t> </a:t>
                      </a:r>
                      <a:r>
                        <a:rPr lang="en-GB" sz="800" dirty="0">
                          <a:effectLst/>
                        </a:rPr>
                        <a:t>(Who is your project team involved in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gridSpan="3">
                  <a:txBody>
                    <a:bodyPr/>
                    <a:lstStyle/>
                    <a:p>
                      <a:pPr>
                        <a:lnSpc>
                          <a:spcPct val="115000"/>
                        </a:lnSpc>
                        <a:spcAft>
                          <a:spcPts val="1000"/>
                        </a:spcAft>
                      </a:pPr>
                      <a:r>
                        <a:rPr lang="en-GB" sz="800" dirty="0">
                          <a:effectLst/>
                        </a:rPr>
                        <a:t>What are your key milestones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4502188"/>
                  </a:ext>
                </a:extLst>
              </a:tr>
              <a:tr h="2316392">
                <a:tc gridSpan="2">
                  <a:txBody>
                    <a:bodyPr/>
                    <a:lstStyle/>
                    <a:p>
                      <a:pPr>
                        <a:lnSpc>
                          <a:spcPct val="115000"/>
                        </a:lnSpc>
                        <a:spcAft>
                          <a:spcPts val="1000"/>
                        </a:spcAft>
                      </a:pPr>
                      <a:r>
                        <a:rPr lang="en-GB" sz="700" dirty="0">
                          <a:effectLst/>
                        </a:rPr>
                        <a:t> </a:t>
                      </a:r>
                    </a:p>
                    <a:p>
                      <a:pPr>
                        <a:lnSpc>
                          <a:spcPct val="115000"/>
                        </a:lnSpc>
                        <a:spcAft>
                          <a:spcPts val="1000"/>
                        </a:spcAft>
                      </a:pPr>
                      <a:r>
                        <a:rPr lang="en-GB" sz="700" dirty="0">
                          <a:effectLst/>
                        </a:rPr>
                        <a:t> </a:t>
                      </a:r>
                      <a:endParaRPr lang="en-GB" sz="800" dirty="0">
                        <a:effectLst/>
                        <a:latin typeface="Calibri" panose="020F0502020204030204" pitchFamily="34" charset="0"/>
                        <a:cs typeface="Times New Roman" panose="02020603050405020304" pitchFamily="18" charset="0"/>
                      </a:endParaRPr>
                    </a:p>
                  </a:txBody>
                  <a:tcPr marL="47082" marR="47082" marT="0" marB="0" anchor="ctr"/>
                </a:tc>
                <a:tc hMerge="1">
                  <a:txBody>
                    <a:bodyPr/>
                    <a:lstStyle/>
                    <a:p>
                      <a:endParaRPr dirty="0"/>
                    </a:p>
                  </a:txBody>
                  <a:tcPr marL="47082" marR="47082" marT="0" marB="0" anchor="ctr"/>
                </a:tc>
                <a:tc gridSpan="3">
                  <a:txBody>
                    <a:bodyPr/>
                    <a:lstStyle/>
                    <a:p>
                      <a:pPr marL="0" indent="0" algn="l">
                        <a:lnSpc>
                          <a:spcPct val="115000"/>
                        </a:lnSpc>
                        <a:spcAft>
                          <a:spcPts val="1000"/>
                        </a:spcAft>
                        <a:buFont typeface="Arial" panose="020B0604020202020204" pitchFamily="34" charset="0"/>
                        <a:buNone/>
                      </a:pPr>
                      <a:endParaRPr lang="en-GB" sz="800" dirty="0">
                        <a:effectLst/>
                        <a:latin typeface="Calibri" panose="020F0502020204030204" pitchFamily="34" charset="0"/>
                        <a:cs typeface="Times New Roman" panose="02020603050405020304" pitchFamily="18" charset="0"/>
                      </a:endParaRPr>
                    </a:p>
                  </a:txBody>
                  <a:tcPr marL="47082" marR="47082" marT="0" marB="0"/>
                </a:tc>
                <a:tc hMerge="1">
                  <a:txBody>
                    <a:bodyPr/>
                    <a:lstStyle/>
                    <a:p>
                      <a:endParaRPr/>
                    </a:p>
                  </a:txBody>
                  <a:tcPr marL="47082" marR="47082" marT="0" marB="0"/>
                </a:tc>
                <a:tc hMerge="1">
                  <a:txBody>
                    <a:bodyPr/>
                    <a:lstStyle/>
                    <a:p>
                      <a:endParaRPr lang="en-GB"/>
                    </a:p>
                  </a:txBody>
                  <a:tcPr/>
                </a:tc>
                <a:extLst>
                  <a:ext uri="{0D108BD9-81ED-4DB2-BD59-A6C34878D82A}">
                    <a16:rowId xmlns:a16="http://schemas.microsoft.com/office/drawing/2014/main" val="2882917796"/>
                  </a:ext>
                </a:extLst>
              </a:tr>
            </a:tbl>
          </a:graphicData>
        </a:graphic>
      </p:graphicFrame>
      <p:sp>
        <p:nvSpPr>
          <p:cNvPr id="2" name="Google Shape;76;p15">
            <a:extLst>
              <a:ext uri="{FF2B5EF4-FFF2-40B4-BE49-F238E27FC236}">
                <a16:creationId xmlns:a16="http://schemas.microsoft.com/office/drawing/2014/main" id="{A80ECD38-E540-9A8A-A9BF-0F4B7F20A121}"/>
              </a:ext>
            </a:extLst>
          </p:cNvPr>
          <p:cNvSpPr txBox="1">
            <a:spLocks noGrp="1"/>
          </p:cNvSpPr>
          <p:nvPr>
            <p:ph type="sldNum" idx="12"/>
          </p:nvPr>
        </p:nvSpPr>
        <p:spPr>
          <a:xfrm>
            <a:off x="7106075" y="10018939"/>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8</a:t>
            </a:fld>
            <a:endParaRPr dirty="0"/>
          </a:p>
        </p:txBody>
      </p:sp>
    </p:spTree>
    <p:extLst>
      <p:ext uri="{BB962C8B-B14F-4D97-AF65-F5344CB8AC3E}">
        <p14:creationId xmlns:p14="http://schemas.microsoft.com/office/powerpoint/2010/main" val="111325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163649"/>
            <a:ext cx="6169306" cy="173942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Relationship building </a:t>
            </a:r>
          </a:p>
          <a:p>
            <a:pPr marL="0" lvl="0" indent="0" algn="l" rtl="0">
              <a:lnSpc>
                <a:spcPct val="100000"/>
              </a:lnSpc>
              <a:spcBef>
                <a:spcPts val="0"/>
              </a:spcBef>
              <a:spcAft>
                <a:spcPts val="0"/>
              </a:spcAft>
              <a:buNone/>
            </a:pPr>
            <a:endParaRPr lang="en-US" sz="900" dirty="0">
              <a:solidFill>
                <a:srgbClr val="121A3D"/>
              </a:solidFill>
              <a:latin typeface="Poppins"/>
              <a:ea typeface="Poppins"/>
              <a:cs typeface="Poppins"/>
              <a:sym typeface="Poppins"/>
            </a:endParaRPr>
          </a:p>
          <a:p>
            <a:pPr marL="0" lvl="0" indent="0" algn="l" rtl="0">
              <a:lnSpc>
                <a:spcPct val="100000"/>
              </a:lnSpc>
              <a:spcBef>
                <a:spcPts val="0"/>
              </a:spcBef>
              <a:spcAft>
                <a:spcPts val="0"/>
              </a:spcAft>
              <a:buNone/>
            </a:pPr>
            <a:r>
              <a:rPr lang="en-US" sz="1800" dirty="0">
                <a:solidFill>
                  <a:srgbClr val="121A3D"/>
                </a:solidFill>
                <a:latin typeface="Poppins"/>
                <a:ea typeface="Poppins"/>
                <a:cs typeface="Poppins"/>
                <a:sym typeface="Poppins"/>
              </a:rPr>
              <a:t>How will you keep connected and learn from others?</a:t>
            </a:r>
            <a:endParaRPr sz="18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87948" y="5171944"/>
            <a:ext cx="9805560"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BUILDING RELATIONSHIPS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A636ECD6-70B7-7BF0-3740-6656AEB089DF}"/>
              </a:ext>
            </a:extLst>
          </p:cNvPr>
          <p:cNvGraphicFramePr>
            <a:graphicFrameLocks noGrp="1"/>
          </p:cNvGraphicFramePr>
          <p:nvPr>
            <p:extLst>
              <p:ext uri="{D42A27DB-BD31-4B8C-83A1-F6EECF244321}">
                <p14:modId xmlns:p14="http://schemas.microsoft.com/office/powerpoint/2010/main" val="3667880529"/>
              </p:ext>
            </p:extLst>
          </p:nvPr>
        </p:nvGraphicFramePr>
        <p:xfrm>
          <a:off x="1335723" y="8613529"/>
          <a:ext cx="6012239" cy="2956560"/>
        </p:xfrm>
        <a:graphic>
          <a:graphicData uri="http://schemas.openxmlformats.org/drawingml/2006/table">
            <a:tbl>
              <a:tblPr firstRow="1" bandRow="1">
                <a:tableStyleId>{5DEEC908-81A0-471F-91EC-26001181031D}</a:tableStyleId>
              </a:tblPr>
              <a:tblGrid>
                <a:gridCol w="6012239">
                  <a:extLst>
                    <a:ext uri="{9D8B030D-6E8A-4147-A177-3AD203B41FA5}">
                      <a16:colId xmlns:a16="http://schemas.microsoft.com/office/drawing/2014/main" val="3760442653"/>
                    </a:ext>
                  </a:extLst>
                </a:gridCol>
              </a:tblGrid>
              <a:tr h="327527">
                <a:tc>
                  <a:txBody>
                    <a:bodyPr/>
                    <a:lstStyle/>
                    <a:p>
                      <a:r>
                        <a:rPr lang="en-US" b="1" dirty="0">
                          <a:solidFill>
                            <a:schemeClr val="bg1"/>
                          </a:solidFill>
                        </a:rPr>
                        <a:t>Your chosen approaches on building relationships:</a:t>
                      </a:r>
                    </a:p>
                    <a:p>
                      <a:endParaRPr lang="en-US" b="1" dirty="0">
                        <a:solidFill>
                          <a:schemeClr val="bg1"/>
                        </a:solidFill>
                      </a:endParaRPr>
                    </a:p>
                  </a:txBody>
                  <a:tcPr>
                    <a:solidFill>
                      <a:schemeClr val="accent5">
                        <a:lumMod val="75000"/>
                      </a:schemeClr>
                    </a:solidFill>
                  </a:tcPr>
                </a:tc>
                <a:extLst>
                  <a:ext uri="{0D108BD9-81ED-4DB2-BD59-A6C34878D82A}">
                    <a16:rowId xmlns:a16="http://schemas.microsoft.com/office/drawing/2014/main" val="691461779"/>
                  </a:ext>
                </a:extLst>
              </a:tr>
              <a:tr h="1555749">
                <a:tc>
                  <a:txBody>
                    <a:bodyPr/>
                    <a:lstStyle/>
                    <a:p>
                      <a:endParaRPr lang="en-US"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txBody>
                  <a:tcPr>
                    <a:noFill/>
                  </a:tcPr>
                </a:tc>
                <a:extLst>
                  <a:ext uri="{0D108BD9-81ED-4DB2-BD59-A6C34878D82A}">
                    <a16:rowId xmlns:a16="http://schemas.microsoft.com/office/drawing/2014/main" val="772812701"/>
                  </a:ext>
                </a:extLst>
              </a:tr>
            </a:tbl>
          </a:graphicData>
        </a:graphic>
      </p:graphicFrame>
      <p:graphicFrame>
        <p:nvGraphicFramePr>
          <p:cNvPr id="3" name="Table 2">
            <a:extLst>
              <a:ext uri="{FF2B5EF4-FFF2-40B4-BE49-F238E27FC236}">
                <a16:creationId xmlns:a16="http://schemas.microsoft.com/office/drawing/2014/main" id="{E95E7293-B29C-A268-A718-F7B77B9D9C6A}"/>
              </a:ext>
            </a:extLst>
          </p:cNvPr>
          <p:cNvGraphicFramePr>
            <a:graphicFrameLocks noGrp="1"/>
          </p:cNvGraphicFramePr>
          <p:nvPr>
            <p:extLst>
              <p:ext uri="{D42A27DB-BD31-4B8C-83A1-F6EECF244321}">
                <p14:modId xmlns:p14="http://schemas.microsoft.com/office/powerpoint/2010/main" val="1640793732"/>
              </p:ext>
            </p:extLst>
          </p:nvPr>
        </p:nvGraphicFramePr>
        <p:xfrm>
          <a:off x="1330458" y="1679513"/>
          <a:ext cx="6032871" cy="7101840"/>
        </p:xfrm>
        <a:graphic>
          <a:graphicData uri="http://schemas.openxmlformats.org/drawingml/2006/table">
            <a:tbl>
              <a:tblPr firstRow="1" bandRow="1">
                <a:tableStyleId>{5DEEC908-81A0-471F-91EC-26001181031D}</a:tableStyleId>
              </a:tblPr>
              <a:tblGrid>
                <a:gridCol w="2010957">
                  <a:extLst>
                    <a:ext uri="{9D8B030D-6E8A-4147-A177-3AD203B41FA5}">
                      <a16:colId xmlns:a16="http://schemas.microsoft.com/office/drawing/2014/main" val="1139365358"/>
                    </a:ext>
                  </a:extLst>
                </a:gridCol>
                <a:gridCol w="2010957">
                  <a:extLst>
                    <a:ext uri="{9D8B030D-6E8A-4147-A177-3AD203B41FA5}">
                      <a16:colId xmlns:a16="http://schemas.microsoft.com/office/drawing/2014/main" val="3162001390"/>
                    </a:ext>
                  </a:extLst>
                </a:gridCol>
                <a:gridCol w="2010957">
                  <a:extLst>
                    <a:ext uri="{9D8B030D-6E8A-4147-A177-3AD203B41FA5}">
                      <a16:colId xmlns:a16="http://schemas.microsoft.com/office/drawing/2014/main" val="679443445"/>
                    </a:ext>
                  </a:extLst>
                </a:gridCol>
              </a:tblGrid>
              <a:tr h="1938110">
                <a:tc>
                  <a:txBody>
                    <a:bodyPr/>
                    <a:lstStyle/>
                    <a:p>
                      <a:r>
                        <a:rPr lang="en-US" b="1" dirty="0">
                          <a:solidFill>
                            <a:schemeClr val="bg1"/>
                          </a:solidFill>
                        </a:rPr>
                        <a:t>Communication methods </a:t>
                      </a:r>
                    </a:p>
                    <a:p>
                      <a:endParaRPr lang="en-US" dirty="0">
                        <a:solidFill>
                          <a:schemeClr val="bg1"/>
                        </a:solidFill>
                      </a:endParaRPr>
                    </a:p>
                    <a:p>
                      <a:r>
                        <a:rPr lang="en-US" dirty="0">
                          <a:solidFill>
                            <a:schemeClr val="bg1"/>
                          </a:solidFill>
                        </a:rPr>
                        <a:t>How will you talk to each other – on what format? </a:t>
                      </a:r>
                    </a:p>
                    <a:p>
                      <a:endParaRPr lang="en-US" dirty="0">
                        <a:solidFill>
                          <a:schemeClr val="bg1"/>
                        </a:solidFill>
                      </a:endParaRPr>
                    </a:p>
                    <a:p>
                      <a:endParaRPr lang="en-US" dirty="0">
                        <a:solidFill>
                          <a:schemeClr val="bg1"/>
                        </a:solidFill>
                      </a:endParaRPr>
                    </a:p>
                    <a:p>
                      <a:r>
                        <a:rPr lang="en-US" dirty="0">
                          <a:solidFill>
                            <a:schemeClr val="bg1"/>
                          </a:solidFill>
                        </a:rPr>
                        <a:t>Teams? Emails? WhatsApp? </a:t>
                      </a:r>
                      <a:endParaRPr lang="en-GB" dirty="0">
                        <a:solidFill>
                          <a:schemeClr val="bg1"/>
                        </a:solidFill>
                      </a:endParaRPr>
                    </a:p>
                  </a:txBody>
                  <a:tcPr>
                    <a:solidFill>
                      <a:srgbClr val="1F999E"/>
                    </a:solidFill>
                  </a:tcPr>
                </a:tc>
                <a:tc>
                  <a:txBody>
                    <a:bodyPr/>
                    <a:lstStyle/>
                    <a:p>
                      <a:pPr lvl="0">
                        <a:buNone/>
                      </a:pPr>
                      <a:endParaRPr lang="en-US" dirty="0">
                        <a:solidFill>
                          <a:schemeClr val="bg1"/>
                        </a:solidFill>
                      </a:endParaRPr>
                    </a:p>
                  </a:txBody>
                  <a:tcPr>
                    <a:solidFill>
                      <a:srgbClr val="1F999E"/>
                    </a:solidFill>
                  </a:tcPr>
                </a:tc>
                <a:tc>
                  <a:txBody>
                    <a:bodyPr/>
                    <a:lstStyle/>
                    <a:p>
                      <a:r>
                        <a:rPr lang="en-US" b="1" dirty="0">
                          <a:solidFill>
                            <a:schemeClr val="bg1"/>
                          </a:solidFill>
                        </a:rPr>
                        <a:t>Understanding </a:t>
                      </a:r>
                    </a:p>
                    <a:p>
                      <a:endParaRPr lang="en-US" dirty="0">
                        <a:solidFill>
                          <a:schemeClr val="bg1"/>
                        </a:solidFill>
                      </a:endParaRPr>
                    </a:p>
                    <a:p>
                      <a:r>
                        <a:rPr lang="en-US" dirty="0">
                          <a:solidFill>
                            <a:schemeClr val="bg1"/>
                          </a:solidFill>
                        </a:rPr>
                        <a:t>How will you create an understanding of each other’s roles, experiences and views?</a:t>
                      </a:r>
                    </a:p>
                    <a:p>
                      <a:endParaRPr lang="en-US" dirty="0">
                        <a:solidFill>
                          <a:schemeClr val="bg1"/>
                        </a:solidFill>
                      </a:endParaRPr>
                    </a:p>
                    <a:p>
                      <a:r>
                        <a:rPr lang="en-US" dirty="0">
                          <a:solidFill>
                            <a:schemeClr val="bg1"/>
                          </a:solidFill>
                        </a:rPr>
                        <a:t>Meetings? Shadowing? Observe?  </a:t>
                      </a:r>
                      <a:endParaRPr lang="en-GB" dirty="0">
                        <a:solidFill>
                          <a:schemeClr val="bg1"/>
                        </a:solidFill>
                      </a:endParaRPr>
                    </a:p>
                  </a:txBody>
                  <a:tcPr>
                    <a:solidFill>
                      <a:srgbClr val="9DB4CA"/>
                    </a:solidFill>
                  </a:tcPr>
                </a:tc>
                <a:extLst>
                  <a:ext uri="{0D108BD9-81ED-4DB2-BD59-A6C34878D82A}">
                    <a16:rowId xmlns:a16="http://schemas.microsoft.com/office/drawing/2014/main" val="1417800334"/>
                  </a:ext>
                </a:extLst>
              </a:tr>
              <a:tr h="1938110">
                <a:tc>
                  <a:txBody>
                    <a:bodyPr/>
                    <a:lstStyle/>
                    <a:p>
                      <a:r>
                        <a:rPr lang="en-US" b="1" dirty="0">
                          <a:solidFill>
                            <a:schemeClr val="bg1"/>
                          </a:solidFill>
                        </a:rPr>
                        <a:t>Listening </a:t>
                      </a:r>
                    </a:p>
                    <a:p>
                      <a:endParaRPr lang="en-US" dirty="0">
                        <a:solidFill>
                          <a:schemeClr val="bg1"/>
                        </a:solidFill>
                      </a:endParaRPr>
                    </a:p>
                    <a:p>
                      <a:r>
                        <a:rPr lang="en-US" dirty="0">
                          <a:solidFill>
                            <a:schemeClr val="bg1"/>
                          </a:solidFill>
                        </a:rPr>
                        <a:t>How will you make the space and time to truly listen to each other to understand?</a:t>
                      </a:r>
                    </a:p>
                    <a:p>
                      <a:endParaRPr lang="en-US" dirty="0">
                        <a:solidFill>
                          <a:schemeClr val="bg1"/>
                        </a:solidFill>
                      </a:endParaRPr>
                    </a:p>
                    <a:p>
                      <a:r>
                        <a:rPr lang="en-US" dirty="0">
                          <a:solidFill>
                            <a:schemeClr val="bg1"/>
                          </a:solidFill>
                        </a:rPr>
                        <a:t>Coffee chat? Off-site meet? Protected time? </a:t>
                      </a:r>
                    </a:p>
                  </a:txBody>
                  <a:tcPr>
                    <a:solidFill>
                      <a:srgbClr val="1B285D"/>
                    </a:solidFill>
                  </a:tcPr>
                </a:tc>
                <a:tc>
                  <a:txBody>
                    <a:bodyPr/>
                    <a:lstStyle/>
                    <a:p>
                      <a:pPr lvl="0">
                        <a:buNone/>
                      </a:pPr>
                      <a:endParaRPr lang="en-US" dirty="0">
                        <a:solidFill>
                          <a:schemeClr val="bg1"/>
                        </a:solidFill>
                      </a:endParaRPr>
                    </a:p>
                  </a:txBody>
                  <a:tcPr>
                    <a:solidFill>
                      <a:srgbClr val="1B285D"/>
                    </a:solidFill>
                  </a:tcPr>
                </a:tc>
                <a:tc>
                  <a:txBody>
                    <a:bodyPr/>
                    <a:lstStyle/>
                    <a:p>
                      <a:r>
                        <a:rPr lang="en-US" b="1" dirty="0">
                          <a:solidFill>
                            <a:schemeClr val="bg1"/>
                          </a:solidFill>
                        </a:rPr>
                        <a:t>Challenge your biases </a:t>
                      </a:r>
                    </a:p>
                    <a:p>
                      <a:endParaRPr lang="en-US" dirty="0">
                        <a:solidFill>
                          <a:schemeClr val="bg1"/>
                        </a:solidFill>
                      </a:endParaRPr>
                    </a:p>
                    <a:p>
                      <a:r>
                        <a:rPr lang="en-US" dirty="0">
                          <a:solidFill>
                            <a:schemeClr val="bg1"/>
                          </a:solidFill>
                        </a:rPr>
                        <a:t>How will you reflect on your own thoughts and assumptions?</a:t>
                      </a:r>
                    </a:p>
                    <a:p>
                      <a:endParaRPr lang="en-US" dirty="0">
                        <a:solidFill>
                          <a:schemeClr val="bg1"/>
                        </a:solidFill>
                      </a:endParaRPr>
                    </a:p>
                    <a:p>
                      <a:endParaRPr lang="en-US" dirty="0">
                        <a:solidFill>
                          <a:schemeClr val="bg1"/>
                        </a:solidFill>
                      </a:endParaRPr>
                    </a:p>
                    <a:p>
                      <a:r>
                        <a:rPr lang="en-US" dirty="0">
                          <a:solidFill>
                            <a:schemeClr val="bg1"/>
                          </a:solidFill>
                        </a:rPr>
                        <a:t>Reflective journal? Speak to a mentor? </a:t>
                      </a:r>
                    </a:p>
                  </a:txBody>
                  <a:tcPr>
                    <a:solidFill>
                      <a:srgbClr val="177276"/>
                    </a:solidFill>
                  </a:tcPr>
                </a:tc>
                <a:extLst>
                  <a:ext uri="{0D108BD9-81ED-4DB2-BD59-A6C34878D82A}">
                    <a16:rowId xmlns:a16="http://schemas.microsoft.com/office/drawing/2014/main" val="1169844801"/>
                  </a:ext>
                </a:extLst>
              </a:tr>
              <a:tr h="2100691">
                <a:tc>
                  <a:txBody>
                    <a:bodyPr/>
                    <a:lstStyle/>
                    <a:p>
                      <a:r>
                        <a:rPr lang="en-US" b="1" dirty="0">
                          <a:solidFill>
                            <a:schemeClr val="bg1"/>
                          </a:solidFill>
                        </a:rPr>
                        <a:t>Personal connections </a:t>
                      </a:r>
                    </a:p>
                    <a:p>
                      <a:endParaRPr lang="en-US" dirty="0">
                        <a:solidFill>
                          <a:schemeClr val="bg1"/>
                        </a:solidFill>
                      </a:endParaRPr>
                    </a:p>
                    <a:p>
                      <a:r>
                        <a:rPr lang="en-US" dirty="0">
                          <a:solidFill>
                            <a:schemeClr val="bg1"/>
                          </a:solidFill>
                        </a:rPr>
                        <a:t>How will you make personal connections, build trust and connect?</a:t>
                      </a:r>
                    </a:p>
                    <a:p>
                      <a:endParaRPr lang="en-US" dirty="0">
                        <a:solidFill>
                          <a:schemeClr val="bg1"/>
                        </a:solidFill>
                      </a:endParaRPr>
                    </a:p>
                    <a:p>
                      <a:r>
                        <a:rPr lang="en-US" dirty="0">
                          <a:solidFill>
                            <a:schemeClr val="bg1"/>
                          </a:solidFill>
                        </a:rPr>
                        <a:t>Talk about personal interests? Life outside of work? What matters to you? </a:t>
                      </a:r>
                    </a:p>
                  </a:txBody>
                  <a:tcPr>
                    <a:solidFill>
                      <a:srgbClr val="A8A8A8"/>
                    </a:solidFill>
                  </a:tcPr>
                </a:tc>
                <a:tc>
                  <a:txBody>
                    <a:bodyPr/>
                    <a:lstStyle/>
                    <a:p>
                      <a:pPr lvl="0">
                        <a:buNone/>
                      </a:pPr>
                      <a:endParaRPr lang="en-US" dirty="0">
                        <a:solidFill>
                          <a:schemeClr val="bg1"/>
                        </a:solidFill>
                      </a:endParaRPr>
                    </a:p>
                  </a:txBody>
                  <a:tcPr>
                    <a:solidFill>
                      <a:srgbClr val="A8A8A8"/>
                    </a:solidFill>
                  </a:tcPr>
                </a:tc>
                <a:tc>
                  <a:txBody>
                    <a:bodyPr/>
                    <a:lstStyle/>
                    <a:p>
                      <a:r>
                        <a:rPr lang="en-US" b="1" dirty="0">
                          <a:solidFill>
                            <a:schemeClr val="bg1"/>
                          </a:solidFill>
                        </a:rPr>
                        <a:t>What else?</a:t>
                      </a:r>
                    </a:p>
                    <a:p>
                      <a:endParaRPr lang="en-US" dirty="0">
                        <a:solidFill>
                          <a:schemeClr val="bg1"/>
                        </a:solidFill>
                      </a:endParaRPr>
                    </a:p>
                    <a:p>
                      <a:r>
                        <a:rPr lang="en-US" dirty="0">
                          <a:solidFill>
                            <a:schemeClr val="bg1"/>
                          </a:solidFill>
                        </a:rPr>
                        <a:t>What other ideas do you have on how you can build good engagement with other team members across the interface?</a:t>
                      </a:r>
                      <a:endParaRPr lang="en-GB" dirty="0">
                        <a:solidFill>
                          <a:schemeClr val="bg1"/>
                        </a:solidFill>
                      </a:endParaRPr>
                    </a:p>
                  </a:txBody>
                  <a:tcPr>
                    <a:solidFill>
                      <a:srgbClr val="7AA4BA"/>
                    </a:solidFill>
                  </a:tcPr>
                </a:tc>
                <a:extLst>
                  <a:ext uri="{0D108BD9-81ED-4DB2-BD59-A6C34878D82A}">
                    <a16:rowId xmlns:a16="http://schemas.microsoft.com/office/drawing/2014/main" val="1397004121"/>
                  </a:ext>
                </a:extLst>
              </a:tr>
            </a:tbl>
          </a:graphicData>
        </a:graphic>
      </p:graphicFrame>
      <p:sp>
        <p:nvSpPr>
          <p:cNvPr id="4" name="Google Shape;76;p15">
            <a:extLst>
              <a:ext uri="{FF2B5EF4-FFF2-40B4-BE49-F238E27FC236}">
                <a16:creationId xmlns:a16="http://schemas.microsoft.com/office/drawing/2014/main" id="{EA287829-AC4C-0443-E9AE-E549FF993017}"/>
              </a:ext>
            </a:extLst>
          </p:cNvPr>
          <p:cNvSpPr txBox="1">
            <a:spLocks noGrp="1"/>
          </p:cNvSpPr>
          <p:nvPr>
            <p:ph type="sldNum" idx="12"/>
          </p:nvPr>
        </p:nvSpPr>
        <p:spPr>
          <a:xfrm>
            <a:off x="7106075" y="9873713"/>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9</a:t>
            </a:fld>
            <a:endParaRPr dirty="0"/>
          </a:p>
        </p:txBody>
      </p:sp>
    </p:spTree>
    <p:extLst>
      <p:ext uri="{BB962C8B-B14F-4D97-AF65-F5344CB8AC3E}">
        <p14:creationId xmlns:p14="http://schemas.microsoft.com/office/powerpoint/2010/main" val="27522746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91E1170321C4F9216B6BD5DE282BB" ma:contentTypeVersion="14" ma:contentTypeDescription="Create a new document." ma:contentTypeScope="" ma:versionID="4ced1a53f95f3f2fa10fd1ede183966c">
  <xsd:schema xmlns:xsd="http://www.w3.org/2001/XMLSchema" xmlns:xs="http://www.w3.org/2001/XMLSchema" xmlns:p="http://schemas.microsoft.com/office/2006/metadata/properties" xmlns:ns2="0ff6fc9e-16a2-4f40-955b-1705b9b7b437" xmlns:ns3="0eb8b63d-0121-4813-abf2-b2d528f3d2d8" targetNamespace="http://schemas.microsoft.com/office/2006/metadata/properties" ma:root="true" ma:fieldsID="21a8d9207b7d6ce7d0b8b2410ea6fbc9" ns2:_="" ns3:_="">
    <xsd:import namespace="0ff6fc9e-16a2-4f40-955b-1705b9b7b437"/>
    <xsd:import namespace="0eb8b63d-0121-4813-abf2-b2d528f3d2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6fc9e-16a2-4f40-955b-1705b9b7b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b8b63d-0121-4813-abf2-b2d528f3d2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8d9c6de-5d46-4fc8-bef3-8bd4b869deba}" ma:internalName="TaxCatchAll" ma:showField="CatchAllData" ma:web="0eb8b63d-0121-4813-abf2-b2d528f3d2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eb8b63d-0121-4813-abf2-b2d528f3d2d8">
      <UserInfo>
        <DisplayName/>
        <AccountId xsi:nil="true"/>
        <AccountType/>
      </UserInfo>
    </SharedWithUsers>
    <lcf76f155ced4ddcb4097134ff3c332f xmlns="0ff6fc9e-16a2-4f40-955b-1705b9b7b437">
      <Terms xmlns="http://schemas.microsoft.com/office/infopath/2007/PartnerControls"/>
    </lcf76f155ced4ddcb4097134ff3c332f>
    <TaxCatchAll xmlns="0eb8b63d-0121-4813-abf2-b2d528f3d2d8" xsi:nil="true"/>
  </documentManagement>
</p:properties>
</file>

<file path=customXml/itemProps1.xml><?xml version="1.0" encoding="utf-8"?>
<ds:datastoreItem xmlns:ds="http://schemas.openxmlformats.org/officeDocument/2006/customXml" ds:itemID="{F76ACF36-C1BF-46DA-A7B4-18EF11F8F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f6fc9e-16a2-4f40-955b-1705b9b7b437"/>
    <ds:schemaRef ds:uri="0eb8b63d-0121-4813-abf2-b2d528f3d2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591FF-6D08-4CEB-9DE8-AE41372C862F}">
  <ds:schemaRefs>
    <ds:schemaRef ds:uri="http://schemas.microsoft.com/sharepoint/v3/contenttype/forms"/>
  </ds:schemaRefs>
</ds:datastoreItem>
</file>

<file path=customXml/itemProps3.xml><?xml version="1.0" encoding="utf-8"?>
<ds:datastoreItem xmlns:ds="http://schemas.openxmlformats.org/officeDocument/2006/customXml" ds:itemID="{EDAAF415-6D0B-4C75-978F-A8D9677446E1}">
  <ds:schemaRefs>
    <ds:schemaRef ds:uri="http://purl.org/dc/dcmitype/"/>
    <ds:schemaRef ds:uri="http://schemas.microsoft.com/office/2006/metadata/properties"/>
    <ds:schemaRef ds:uri="http://www.w3.org/XML/1998/namespace"/>
    <ds:schemaRef ds:uri="http://purl.org/dc/terms/"/>
    <ds:schemaRef ds:uri="55d41e43-9371-463b-a2a3-3a8404d29b3b"/>
    <ds:schemaRef ds:uri="http://schemas.microsoft.com/office/2006/documentManagement/types"/>
    <ds:schemaRef ds:uri="http://schemas.microsoft.com/office/infopath/2007/PartnerControls"/>
    <ds:schemaRef ds:uri="http://schemas.openxmlformats.org/package/2006/metadata/core-properties"/>
    <ds:schemaRef ds:uri="7aafbdcf-4263-4167-a047-0652ef597cf8"/>
    <ds:schemaRef ds:uri="http://purl.org/dc/elements/1.1/"/>
    <ds:schemaRef ds:uri="7a9b534b-fe57-4ab5-9f8e-9901f89d6e9c"/>
    <ds:schemaRef ds:uri="b7ecb1ec-3fde-4af3-b2c0-1d9479cfcdef"/>
    <ds:schemaRef ds:uri="0eb8b63d-0121-4813-abf2-b2d528f3d2d8"/>
    <ds:schemaRef ds:uri="0ff6fc9e-16a2-4f40-955b-1705b9b7b437"/>
  </ds:schemaRefs>
</ds:datastoreItem>
</file>

<file path=docProps/app.xml><?xml version="1.0" encoding="utf-8"?>
<Properties xmlns="http://schemas.openxmlformats.org/officeDocument/2006/extended-properties" xmlns:vt="http://schemas.openxmlformats.org/officeDocument/2006/docPropsVTypes">
  <TotalTime>6409</TotalTime>
  <Words>3714</Words>
  <Application>Microsoft Office PowerPoint</Application>
  <PresentationFormat>Custom</PresentationFormat>
  <Paragraphs>580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Nosheen</dc:creator>
  <cp:lastModifiedBy>Emma Fulton</cp:lastModifiedBy>
  <cp:revision>114</cp:revision>
  <dcterms:modified xsi:type="dcterms:W3CDTF">2025-09-22T16:21:31Z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0x0101003A591E1170321C4F9216B6BD5DE282BB</vt:lpwstr>
  </property>
  <property fmtid="{D5CDD505-2E9C-101B-9397-08002B2CF9AE}" pid="3" name="MediaServiceImageTags">
    <vt:lpwstr/>
  </property>
  <property fmtid="{D5CDD505-2E9C-101B-9397-08002B2CF9AE}" pid="4" name="MSIP_Label_d6ffb948-953e-42ec-a310-bd443e7b6908_Enabled">
    <vt:lpwstr>true</vt:lpwstr>
  </property>
  <property fmtid="{D5CDD505-2E9C-101B-9397-08002B2CF9AE}" pid="5" name="MSIP_Label_d6ffb948-953e-42ec-a310-bd443e7b6908_SetDate">
    <vt:lpwstr>2025-05-13T11:36:17Z</vt:lpwstr>
  </property>
  <property fmtid="{D5CDD505-2E9C-101B-9397-08002B2CF9AE}" pid="6" name="MSIP_Label_d6ffb948-953e-42ec-a310-bd443e7b6908_Method">
    <vt:lpwstr>Standard</vt:lpwstr>
  </property>
  <property fmtid="{D5CDD505-2E9C-101B-9397-08002B2CF9AE}" pid="7" name="MSIP_Label_d6ffb948-953e-42ec-a310-bd443e7b6908_Name">
    <vt:lpwstr>Commercial in Confidence</vt:lpwstr>
  </property>
  <property fmtid="{D5CDD505-2E9C-101B-9397-08002B2CF9AE}" pid="8" name="MSIP_Label_d6ffb948-953e-42ec-a310-bd443e7b6908_SiteId">
    <vt:lpwstr>b85e4127-ddf3-45f9-bf62-f1ea78c25bf7</vt:lpwstr>
  </property>
  <property fmtid="{D5CDD505-2E9C-101B-9397-08002B2CF9AE}" pid="9" name="MSIP_Label_d6ffb948-953e-42ec-a310-bd443e7b6908_ActionId">
    <vt:lpwstr>c070652e-c533-47c4-a8ff-da053cdb3274</vt:lpwstr>
  </property>
  <property fmtid="{D5CDD505-2E9C-101B-9397-08002B2CF9AE}" pid="10" name="MSIP_Label_d6ffb948-953e-42ec-a310-bd443e7b6908_ContentBits">
    <vt:lpwstr>0</vt:lpwstr>
  </property>
  <property fmtid="{D5CDD505-2E9C-101B-9397-08002B2CF9AE}" pid="11" name="MSIP_Label_d6ffb948-953e-42ec-a310-bd443e7b6908_Tag">
    <vt:lpwstr>10, 3, 0, 2</vt:lpwstr>
  </property>
  <property fmtid="{D5CDD505-2E9C-101B-9397-08002B2CF9AE}" pid="12" name="Order">
    <vt:r8>89500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