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sldIdLst>
    <p:sldId id="256" r:id="rId5"/>
    <p:sldId id="257" r:id="rId6"/>
    <p:sldId id="258" r:id="rId7"/>
    <p:sldId id="310" r:id="rId8"/>
    <p:sldId id="320" r:id="rId9"/>
    <p:sldId id="315" r:id="rId10"/>
    <p:sldId id="330" r:id="rId11"/>
    <p:sldId id="332" r:id="rId12"/>
    <p:sldId id="281" r:id="rId13"/>
    <p:sldId id="329" r:id="rId14"/>
    <p:sldId id="334" r:id="rId15"/>
    <p:sldId id="333" r:id="rId16"/>
    <p:sldId id="307" r:id="rId17"/>
    <p:sldId id="331" r:id="rId18"/>
  </p:sldIdLst>
  <p:sldSz cx="7559675" cy="10691813"/>
  <p:notesSz cx="7559675" cy="10691813"/>
  <p:embeddedFontLst>
    <p:embeddedFont>
      <p:font typeface="Poppins" panose="00000500000000000000" pitchFamily="2" charset="0"/>
      <p:regular r:id="rId20"/>
      <p:bold r:id="rId21"/>
      <p:italic r:id="rId22"/>
      <p:boldItalic r:id="rId23"/>
    </p:embeddedFont>
    <p:embeddedFont>
      <p:font typeface="Poppins SemiBold" panose="000007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381">
          <p15:clr>
            <a:srgbClr val="A4A3A4"/>
          </p15:clr>
        </p15:guide>
        <p15:guide id="2" pos="189">
          <p15:clr>
            <a:srgbClr val="9AA0A6"/>
          </p15:clr>
        </p15:guide>
        <p15:guide id="3" pos="4574">
          <p15:clr>
            <a:srgbClr val="9AA0A6"/>
          </p15:clr>
        </p15:guide>
        <p15:guide id="4" orient="horz" pos="170">
          <p15:clr>
            <a:srgbClr val="9AA0A6"/>
          </p15:clr>
        </p15:guide>
        <p15:guide id="5" orient="horz" pos="3368">
          <p15:clr>
            <a:srgbClr val="9AA0A6"/>
          </p15:clr>
        </p15:guide>
        <p15:guide id="6" orient="horz" pos="656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F5F1"/>
    <a:srgbClr val="26CCB8"/>
    <a:srgbClr val="1F999E"/>
    <a:srgbClr val="E1E8EC"/>
    <a:srgbClr val="E7EEEF"/>
    <a:srgbClr val="77E5D8"/>
    <a:srgbClr val="A4EEE5"/>
    <a:srgbClr val="C6C6C6"/>
    <a:srgbClr val="177276"/>
    <a:srgbClr val="E7F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EEC908-81A0-471F-91EC-26001181031D}">
  <a:tblStyle styleId="{5DEEC908-81A0-471F-91EC-2600118103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A5C566-3B19-497E-93BB-EA56871BEAC0}"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5097" autoAdjust="0"/>
  </p:normalViewPr>
  <p:slideViewPr>
    <p:cSldViewPr snapToGrid="0">
      <p:cViewPr varScale="1">
        <p:scale>
          <a:sx n="41" d="100"/>
          <a:sy n="41" d="100"/>
        </p:scale>
        <p:origin x="2496" y="24"/>
      </p:cViewPr>
      <p:guideLst>
        <p:guide pos="2381"/>
        <p:guide pos="189"/>
        <p:guide pos="4574"/>
        <p:guide orient="horz" pos="170"/>
        <p:guide orient="horz" pos="3368"/>
        <p:guide orient="horz" pos="65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14"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e5047c927_0_13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e5047c92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a4993ff4cc_0_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a4993ff4c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28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a4993ff4cc_0_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a4993ff4c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7104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802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c2bec0e4a_0_94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c2bec0e4a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194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dfe6cbf932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dfe6cbf9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e8018884b_0_39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e8018884b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FCC678A-767A-E677-C448-F6531C76870F}"/>
            </a:ext>
          </a:extLst>
        </p:cNvPr>
        <p:cNvGrpSpPr/>
        <p:nvPr/>
      </p:nvGrpSpPr>
      <p:grpSpPr>
        <a:xfrm>
          <a:off x="0" y="0"/>
          <a:ext cx="0" cy="0"/>
          <a:chOff x="0" y="0"/>
          <a:chExt cx="0" cy="0"/>
        </a:xfrm>
      </p:grpSpPr>
      <p:sp>
        <p:nvSpPr>
          <p:cNvPr id="71" name="Google Shape;71;g14e8018884b_0_395:notes">
            <a:extLst>
              <a:ext uri="{FF2B5EF4-FFF2-40B4-BE49-F238E27FC236}">
                <a16:creationId xmlns:a16="http://schemas.microsoft.com/office/drawing/2014/main" id="{9051AA52-B8BD-AB43-637E-B28EF0031D2D}"/>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e8018884b_0_395:notes">
            <a:extLst>
              <a:ext uri="{FF2B5EF4-FFF2-40B4-BE49-F238E27FC236}">
                <a16:creationId xmlns:a16="http://schemas.microsoft.com/office/drawing/2014/main" id="{26E2E5CC-65D4-655E-5473-772EB15657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185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20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986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581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944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a4993ff4cc_0_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a4993ff4c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116050" tIns="116050" rIns="116050" bIns="116050"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257705" y="2395696"/>
            <a:ext cx="7044600" cy="71016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257705" y="2395696"/>
            <a:ext cx="3306900" cy="71016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3995291" y="2395696"/>
            <a:ext cx="3306900" cy="71016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5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257705" y="2395696"/>
            <a:ext cx="7044600" cy="71016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kingsfund.org.uk/publications" TargetMode="External"/><Relationship Id="rId3" Type="http://schemas.openxmlformats.org/officeDocument/2006/relationships/hyperlink" Target="https://awards.hsj.co.uk/2023-winners" TargetMode="External"/><Relationship Id="rId7" Type="http://schemas.openxmlformats.org/officeDocument/2006/relationships/hyperlink" Target="https://www.nuffieldtrust.org.uk/news-and-opinion" TargetMode="External"/><Relationship Id="rId12" Type="http://schemas.openxmlformats.org/officeDocument/2006/relationships/hyperlink" Target="https://future.nhs.u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health.org.uk/news-and-comment/news" TargetMode="External"/><Relationship Id="rId11" Type="http://schemas.openxmlformats.org/officeDocument/2006/relationships/hyperlink" Target="https://fabnhsstuff.net/" TargetMode="External"/><Relationship Id="rId5" Type="http://schemas.openxmlformats.org/officeDocument/2006/relationships/hyperlink" Target="https://www.bmj.com/news/news" TargetMode="External"/><Relationship Id="rId10" Type="http://schemas.openxmlformats.org/officeDocument/2006/relationships/hyperlink" Target="https://www.england.nhs.uk/news/" TargetMode="External"/><Relationship Id="rId4" Type="http://schemas.openxmlformats.org/officeDocument/2006/relationships/hyperlink" Target="https://www.nhsconfed.org/publications" TargetMode="External"/><Relationship Id="rId9" Type="http://schemas.openxmlformats.org/officeDocument/2006/relationships/hyperlink" Target="https://q.health.org.u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hyperlink" Target="https://www.amazon.co.uk/Leading-Change-New-Preface-Author/dp/1422186431/ref=asc_df_1422186431/?tag=googshopuk-21&amp;linkCode=df0&amp;hvadid=310737150369&amp;hvpos=&amp;hvnetw=g&amp;hvrand=6999681989815568659&amp;hvpone=&amp;hvptwo=&amp;hvqmt=&amp;hvdev=c&amp;hvdvcmdl=&amp;hvlocint=&amp;hvlocphy=1006941&amp;hvtargid=pla-404766147559&amp;psc=1&amp;mcid=37a91f28c9d634519e3364ac3149db73&amp;th=1&amp;psc=1" TargetMode="External"/><Relationship Id="rId13" Type="http://schemas.openxmlformats.org/officeDocument/2006/relationships/hyperlink" Target="https://www.amazon.co.uk/Emotional-Intelligence-Anniversary-Daniel-Goleman/dp/1526633620/ref=sr_1_3?crid=BL4ASG0ZYC0K&amp;dib=eyJ2IjoiMSJ9.2AMSGRXt6JAWlEmvccdCsycXScUyXoqkxxOvk2awxdWM0qdGaKdT9ioJdW_rPISMyteecZwvB6oUup91LuK418Zo3hFGE03NP_WQzw1nYC34-Q7BVfdGqvxn1SiMHcIep3gMUbYIVHCjPLPd-6QjFn2rdTHP4-nhdqse-rOq9Eixhz3oLqzGjXdqxZ340sS-yS2oX-gd6pQXtXGDp-xx4P1QWRIw0MhkCIEceMHbSko._BAqLkMsz_v0t6MO3QZIRjtVdILtqaFPd7HpyaXsOQc&amp;dib_tag=se&amp;keywords=daniel+goleman&amp;qid=1714133820&amp;s=books&amp;sprefix=daniel+goldman%2Cstripbooks%2C77&amp;sr=1-3" TargetMode="External"/><Relationship Id="rId18" Type="http://schemas.openxmlformats.org/officeDocument/2006/relationships/hyperlink" Target="https://www.amazon.co.uk/Art-Thinking-Clearly-Better-Decisions/dp/1444759566" TargetMode="External"/><Relationship Id="rId26" Type="http://schemas.openxmlformats.org/officeDocument/2006/relationships/hyperlink" Target="https://www.gsb.stanford.edu/business-podcasts/think-fast-talk-smart-podcast" TargetMode="External"/><Relationship Id="rId3" Type="http://schemas.openxmlformats.org/officeDocument/2006/relationships/hyperlink" Target="https://www.amazon.co.uk/Start-Why-Leaders-Inspire-Everyone/dp/0241958229" TargetMode="External"/><Relationship Id="rId21" Type="http://schemas.openxmlformats.org/officeDocument/2006/relationships/hyperlink" Target="https://www.amazon.co.uk/Social-Leadership-Handbook-Julian-Stodd/dp/0957319975" TargetMode="External"/><Relationship Id="rId7" Type="http://schemas.openxmlformats.org/officeDocument/2006/relationships/hyperlink" Target="https://www.amazon.co.uk/Chimp-Paradox-Management-Programme-Confidence/dp/009193558X/ref=asc_df_009193558X/?tag=googshopuk-21&amp;linkCode=df0&amp;hvadid=310856639426&amp;hvpos=&amp;hvnetw=g&amp;hvrand=8724733537973867230&amp;hvpone=&amp;hvptwo=&amp;hvqmt=&amp;hvdev=c&amp;hvdvcmdl=&amp;hvlocint=&amp;hvlocphy=1006941&amp;hvtargid=pla-455345441973&amp;psc=1&amp;mcid=c7224f6378df353e87702cbd76d2cd0b&amp;th=1&amp;psc=1" TargetMode="External"/><Relationship Id="rId12" Type="http://schemas.openxmlformats.org/officeDocument/2006/relationships/hyperlink" Target="https://www.amazon.co.uk/Rebel-Ideas-Matthew-Syed/dp/1529348404/ref=asc_df_1529348404/?tag=googshopuk-21&amp;linkCode=df0&amp;hvadid=500792593882&amp;hvpos=&amp;hvnetw=g&amp;hvrand=3901893786171908120&amp;hvpone=&amp;hvptwo=&amp;hvqmt=&amp;hvdev=c&amp;hvdvcmdl=&amp;hvlocint=&amp;hvlocphy=1006941&amp;hvtargid=pla-1370115476868&amp;psc=1&amp;mcid=184e472ef0c73520916c5ff72f1daec3&amp;th=1&amp;psc=1" TargetMode="External"/><Relationship Id="rId17" Type="http://schemas.openxmlformats.org/officeDocument/2006/relationships/hyperlink" Target="https://www.thinklocalactpersonal.org.uk/" TargetMode="External"/><Relationship Id="rId25" Type="http://schemas.openxmlformats.org/officeDocument/2006/relationships/hyperlink" Target="https://www.amazon.co.uk/Storytelling-Data-Healthcare-Kevin-Masick/dp/0367898772" TargetMode="External"/><Relationship Id="rId2" Type="http://schemas.openxmlformats.org/officeDocument/2006/relationships/notesSlide" Target="../notesSlides/notesSlide14.xml"/><Relationship Id="rId16" Type="http://schemas.openxmlformats.org/officeDocument/2006/relationships/hyperlink" Target="https://gbr01.safelinks.protection.outlook.com/?url=https%3A%2F%2Fwww.england.nhs.uk%2Fimprovement-hub%2Fwp-content%2Fuploads%2Fsites%2F44%2F2017%2F11%2FPatient-Experience-Guidance-and-Support.pdf&amp;data=05%7C02%7Csonia.nosheen%40nhsconfed.org%7C343ad569fcb34f6bd4ba08dc7fd3c163%7Cb85e4127ddf345f9bf62f1ea78c25bf7%7C0%7C1%7C638525794665792514%7CUnknown%7CTWFpbGZsb3d8eyJWIjoiMC4wLjAwMDAiLCJQIjoiV2luMzIiLCJBTiI6Ik1haWwiLCJXVCI6Mn0%3D%7C0%7C%7C%7C&amp;sdata=tH%2F5EO%2BFzlCf%2FSX%2Fij41nwZrQrVaI0jWRm6IPO%2BuuU4%3D&amp;reserved=0" TargetMode="External"/><Relationship Id="rId20" Type="http://schemas.openxmlformats.org/officeDocument/2006/relationships/hyperlink" Target="https://www.amazon.co.uk/Nudge-Improving-Decisions-Health-Happiness/dp/0141040017" TargetMode="External"/><Relationship Id="rId29" Type="http://schemas.openxmlformats.org/officeDocument/2006/relationships/hyperlink" Target="https://www.amazon.co.uk/Information-Beautiful-David-McCandless/dp/0007294662" TargetMode="External"/><Relationship Id="rId1" Type="http://schemas.openxmlformats.org/officeDocument/2006/relationships/slideLayout" Target="../slideLayouts/slideLayout3.xml"/><Relationship Id="rId6" Type="http://schemas.openxmlformats.org/officeDocument/2006/relationships/hyperlink" Target="https://www.amazon.co.uk/Habits-Highly-Effective-People-Anniversary/dp/1471195201/ref=sr_1_1?crid=H4HSX3EPKMTL&amp;dib=eyJ2IjoiMSJ9.4Kvg1JAsqNDSCP3x6WQGT78HgkUPfnoUFLvtW8d85xIpuGRJANWI3quWDdvk9qQ1qn_LL3LH3o4LkZrdZeLNjxbsToS0vdVM-_F_KyHfe3egeRzarOVqo9UExVfO1Ow_9rsZeDwXFROzH4MvjTWNH5KSxjKDdXcH5Uj7806SiaQUPfLVpjBnqT-M_AmgzGkLH6QMybrAYcu2oOlermQMqax9Vg2DiNGRlTzXoyV3BNo.0SXQ20Y-KMsOWazMRJ1r3qkRMP6RcT3Q_xupxGZC-fA&amp;dib_tag=se&amp;keywords=7+habits+of+highly+effective+people&amp;qid=1714133283&amp;s=books&amp;sprefix=habits%2Cstripbooks%2C72&amp;sr=1-1" TargetMode="External"/><Relationship Id="rId11" Type="http://schemas.openxmlformats.org/officeDocument/2006/relationships/hyperlink" Target="https://www.amazon.co.uk/Improvement-Guide-Practical-Organizational-Performance/dp/0470192410/ref=asc_df_0470192410/?tag=googshopuk-21&amp;linkCode=df0&amp;hvadid=310623486223&amp;hvpos=&amp;hvnetw=g&amp;hvrand=11332160401560543749&amp;hvpone=&amp;hvptwo=&amp;hvqmt=&amp;hvdev=c&amp;hvdvcmdl=&amp;hvlocint=&amp;hvlocphy=1006941&amp;hvtargid=pla-416842031001&amp;psc=1&amp;mcid=6ab6c5dc128a3ebf93a9a0eba634d102&amp;th=1&amp;psc=1" TargetMode="External"/><Relationship Id="rId24" Type="http://schemas.openxmlformats.org/officeDocument/2006/relationships/hyperlink" Target="https://www.amazon.co.uk/Surprising-Power-Liberating-Structures-Innovation/dp/0615975305" TargetMode="External"/><Relationship Id="rId5" Type="http://schemas.openxmlformats.org/officeDocument/2006/relationships/hyperlink" Target="https://www.amazon.co.uk/dp/0241250838/ref=sspa_dk_detail_4?psc=1&amp;pf_rd_p=84ea1bf1-65a8-4363-b8f5-f0df58cbb686&amp;pf_rd_r=7KF41FP5Q8S49TV4A06H&amp;pd_rd_wg=DiDTs&amp;pd_rd_w=fHVLF&amp;content-id=amzn1.sym.84ea1bf1-65a8-4363-b8f5-f0df58cbb686&amp;pd_rd_r=199c47c5-f2e3-4cbc-8d9f-e1d9afcbdc63&amp;s=books&amp;sp_csd=d2lkZ2V0TmFtZT1zcF9kZXRhaWw" TargetMode="External"/><Relationship Id="rId15" Type="http://schemas.openxmlformats.org/officeDocument/2006/relationships/hyperlink" Target="https://gbr01.safelinks.protection.outlook.com/?url=https%3A%2F%2Fwww.health.org.uk%2Fsites%2Fdefault%2Ffiles%2FMeasuringPatientExperience.pdf&amp;data=05%7C02%7Csonia.nosheen%40nhsconfed.org%7C343ad569fcb34f6bd4ba08dc7fd3c163%7Cb85e4127ddf345f9bf62f1ea78c25bf7%7C0%7C1%7C638525794665785646%7CUnknown%7CTWFpbGZsb3d8eyJWIjoiMC4wLjAwMDAiLCJQIjoiV2luMzIiLCJBTiI6Ik1haWwiLCJXVCI6Mn0%3D%7C0%7C%7C%7C&amp;sdata=pmqbjExUdW3EiBEeVNbY5%2BagwxrIdEfYbGDksCQFRwI%3D&amp;reserved=0" TargetMode="External"/><Relationship Id="rId23" Type="http://schemas.openxmlformats.org/officeDocument/2006/relationships/hyperlink" Target="https://www.amazon.co.uk/Exceptional-Potential-General-Practice-Difference/dp/1785231588" TargetMode="External"/><Relationship Id="rId28" Type="http://schemas.openxmlformats.org/officeDocument/2006/relationships/hyperlink" Target="https://www.amazon.co.uk/Speed-Trust-Thing-Changes-Everything/dp/1847392717/ref=asc_df_1847392717/?tag=googshopuk-21&amp;linkCode=df0&amp;hvadid=310762413837&amp;hvpos=&amp;hvnetw=g&amp;hvrand=15347397621118583111&amp;hvpone=&amp;hvptwo=&amp;hvqmt=&amp;hvdev=c&amp;hvdvcmdl=&amp;hvlocint=&amp;hvlocphy=1006941&amp;hvtargid=pla-406163991353&amp;psc=1&amp;mcid=bec1886878cc3cd09684b1e299f22862&amp;th=1&amp;psc=1" TargetMode="External"/><Relationship Id="rId10" Type="http://schemas.openxmlformats.org/officeDocument/2006/relationships/hyperlink" Target="https://www.amazon.co.uk/Compassionate-Leadership-Sustaining-Humanity-Presence/dp/0995766975/ref=asc_df_0995766975/?tag=googshopuk-21&amp;linkCode=df0&amp;hvadid=535835536482&amp;hvpos=&amp;hvnetw=g&amp;hvrand=3059876774792695209&amp;hvpone=&amp;hvptwo=&amp;hvqmt=&amp;hvdev=c&amp;hvdvcmdl=&amp;hvlocint=&amp;hvlocphy=1006941&amp;hvtargid=pla-1568037674392&amp;psc=1&amp;mcid=cf79e61adf473d64aaf48b09221402b5&amp;th=1&amp;psc=1" TargetMode="External"/><Relationship Id="rId19" Type="http://schemas.openxmlformats.org/officeDocument/2006/relationships/hyperlink" Target="https://www.amazon.co.uk/Decision-Book-Strategic-Tsch%C3%A4ppeler-Collection/dp/1846683955" TargetMode="External"/><Relationship Id="rId4" Type="http://schemas.openxmlformats.org/officeDocument/2006/relationships/hyperlink" Target="https://www.amazon.co.uk/dp/1785042149/ref=sspa_dk_detail_0?psc=1&amp;pd_rd_i=1785042149&amp;pd_rd_w=fHVLF&amp;content-id=amzn1.sym.84ea1bf1-65a8-4363-b8f5-f0df58cbb686&amp;pf_rd_p=84ea1bf1-65a8-4363-b8f5-f0df58cbb686&amp;pf_rd_r=7KF41FP5Q8S49TV4A06H&amp;pd_rd_wg=DiDTs&amp;pd_rd_r=199c47c5-f2e3-4cbc-8d9f-e1d9afcbdc63&amp;s=books&amp;sp_csd=d2lkZ2V0TmFtZT1zcF9kZXRhaWw" TargetMode="External"/><Relationship Id="rId9" Type="http://schemas.openxmlformats.org/officeDocument/2006/relationships/hyperlink" Target="https://www.amazon.co.uk/Leading-Culture-Change-Michael-Fullan/dp/1119595843/ref=asc_df_1119595843/?tag=googshopuk-21&amp;linkCode=df0&amp;hvadid=420598960074&amp;hvpos=&amp;hvnetw=g&amp;hvrand=11514003128055088386&amp;hvpone=&amp;hvptwo=&amp;hvqmt=&amp;hvdev=c&amp;hvdvcmdl=&amp;hvlocint=&amp;hvlocphy=1006941&amp;hvtargid=pla-853329594361&amp;psc=1&amp;mcid=342266fc39c03409836a118066b0a80a&amp;th=1&amp;psc=1&amp;tag=&amp;ref=&amp;adgrpid=96082796546&amp;hvpone=&amp;hvptwo=&amp;hvadid=420598960074&amp;hvpos=&amp;hvnetw=g&amp;hvrand=11514003128055088386&amp;hvqmt=&amp;hvdev=c&amp;hvdvcmdl=&amp;hvlocint=&amp;hvlocphy=1006941&amp;hvtargid=pla-853329594361" TargetMode="External"/><Relationship Id="rId14" Type="http://schemas.openxmlformats.org/officeDocument/2006/relationships/hyperlink" Target="https://gbr01.safelinks.protection.outlook.com/?url=https%3A%2F%2Fwww.pointofcarefoundation.org.uk%2Fresource%2Fusing-patient-experience-for-improvement%2F%3Fpsafe_param%3D1%26gad_source%3D1%26gclid%3DEAIaIQobChMI6qWHj6awhgMVx4dQBh1uOgqxEAAYAiAAEgIgQfD_BwE&amp;data=05%7C02%7Csonia.nosheen%40nhsconfed.org%7C343ad569fcb34f6bd4ba08dc7fd3c163%7Cb85e4127ddf345f9bf62f1ea78c25bf7%7C0%7C1%7C638525794665773585%7CUnknown%7CTWFpbGZsb3d8eyJWIjoiMC4wLjAwMDAiLCJQIjoiV2luMzIiLCJBTiI6Ik1haWwiLCJXVCI6Mn0%3D%7C0%7C%7C%7C&amp;sdata=Fdxiu9u9nIivs4%2FyrIc6b%2BIYUd7rxEDA3Esjj5niPYM%3D&amp;reserved=0" TargetMode="External"/><Relationship Id="rId22" Type="http://schemas.openxmlformats.org/officeDocument/2006/relationships/hyperlink" Target="chrome-extension://efaidnbmnnnibpcajpcglclefindmkaj/https:/www.england.nhs.uk/improvement-hub/wp-content/uploads/sites/44/2017/11/The-Power-of-One-the-Power-of-Many.pdf" TargetMode="External"/><Relationship Id="rId27" Type="http://schemas.openxmlformats.org/officeDocument/2006/relationships/hyperlink" Target="https://www.cheshireandmerseyside.nhs.uk/latest/publications/plans-and-strategies/primary-and-secondary-care-interfa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999E"/>
        </a:solidFill>
        <a:effectLst/>
      </p:bgPr>
    </p:bg>
    <p:spTree>
      <p:nvGrpSpPr>
        <p:cNvPr id="1" name="Shape 53"/>
        <p:cNvGrpSpPr/>
        <p:nvPr/>
      </p:nvGrpSpPr>
      <p:grpSpPr>
        <a:xfrm>
          <a:off x="0" y="0"/>
          <a:ext cx="0" cy="0"/>
          <a:chOff x="0" y="0"/>
          <a:chExt cx="0" cy="0"/>
        </a:xfrm>
      </p:grpSpPr>
      <p:sp>
        <p:nvSpPr>
          <p:cNvPr id="54" name="Google Shape;54;p13"/>
          <p:cNvSpPr/>
          <p:nvPr/>
        </p:nvSpPr>
        <p:spPr>
          <a:xfrm rot="5400000">
            <a:off x="2407100" y="6042875"/>
            <a:ext cx="4436400" cy="4861800"/>
          </a:xfrm>
          <a:prstGeom prst="round2SameRect">
            <a:avLst>
              <a:gd name="adj1" fmla="val 50000"/>
              <a:gd name="adj2" fmla="val 0"/>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a:t>
            </a:r>
            <a:endParaRPr dirty="0"/>
          </a:p>
        </p:txBody>
      </p:sp>
      <p:sp>
        <p:nvSpPr>
          <p:cNvPr id="55" name="Google Shape;55;p13"/>
          <p:cNvSpPr/>
          <p:nvPr/>
        </p:nvSpPr>
        <p:spPr>
          <a:xfrm>
            <a:off x="0" y="0"/>
            <a:ext cx="7560000" cy="6237000"/>
          </a:xfrm>
          <a:prstGeom prst="rect">
            <a:avLst/>
          </a:prstGeom>
          <a:solidFill>
            <a:srgbClr val="121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13"/>
          <p:cNvSpPr txBox="1"/>
          <p:nvPr/>
        </p:nvSpPr>
        <p:spPr>
          <a:xfrm>
            <a:off x="299250" y="2077575"/>
            <a:ext cx="6961500" cy="41087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900" dirty="0">
                <a:solidFill>
                  <a:srgbClr val="88F2DD"/>
                </a:solidFill>
                <a:latin typeface="Poppins"/>
                <a:ea typeface="Poppins"/>
                <a:cs typeface="Poppins"/>
                <a:sym typeface="Poppins"/>
              </a:rPr>
              <a:t>Interface Improvement Collaborative</a:t>
            </a:r>
            <a:endParaRPr sz="6900" dirty="0">
              <a:solidFill>
                <a:srgbClr val="88F2DD"/>
              </a:solidFill>
              <a:latin typeface="Poppins"/>
              <a:ea typeface="Poppins"/>
              <a:cs typeface="Poppins"/>
              <a:sym typeface="Poppins"/>
            </a:endParaRPr>
          </a:p>
          <a:p>
            <a:pPr marL="0" lvl="0" indent="0" algn="l" rtl="0">
              <a:lnSpc>
                <a:spcPct val="100000"/>
              </a:lnSpc>
              <a:spcBef>
                <a:spcPts val="0"/>
              </a:spcBef>
              <a:spcAft>
                <a:spcPts val="0"/>
              </a:spcAft>
              <a:buNone/>
            </a:pPr>
            <a:endParaRPr sz="3000" dirty="0">
              <a:solidFill>
                <a:srgbClr val="88F2DD"/>
              </a:solidFill>
              <a:latin typeface="Poppins"/>
              <a:ea typeface="Poppins"/>
              <a:cs typeface="Poppins"/>
              <a:sym typeface="Poppins"/>
            </a:endParaRPr>
          </a:p>
          <a:p>
            <a:pPr marL="0" lvl="0" indent="0" algn="l" rtl="0">
              <a:lnSpc>
                <a:spcPct val="100000"/>
              </a:lnSpc>
              <a:spcBef>
                <a:spcPts val="0"/>
              </a:spcBef>
              <a:spcAft>
                <a:spcPts val="0"/>
              </a:spcAft>
              <a:buNone/>
            </a:pPr>
            <a:r>
              <a:rPr lang="en-GB" sz="1800" dirty="0">
                <a:solidFill>
                  <a:srgbClr val="FFFFFF"/>
                </a:solidFill>
                <a:latin typeface="Poppins"/>
                <a:ea typeface="Poppins"/>
                <a:cs typeface="Poppins"/>
                <a:sym typeface="Poppins"/>
              </a:rPr>
              <a:t>Workbook– Session 2: Measurement and scoping out ideas</a:t>
            </a:r>
            <a:endParaRPr sz="1800" dirty="0">
              <a:solidFill>
                <a:srgbClr val="FFFFFF"/>
              </a:solidFill>
              <a:latin typeface="Poppins"/>
              <a:ea typeface="Poppins"/>
              <a:cs typeface="Poppins"/>
              <a:sym typeface="Poppins"/>
            </a:endParaRPr>
          </a:p>
        </p:txBody>
      </p:sp>
      <p:pic>
        <p:nvPicPr>
          <p:cNvPr id="58" name="Google Shape;58;p13"/>
          <p:cNvPicPr preferRelativeResize="0"/>
          <p:nvPr/>
        </p:nvPicPr>
        <p:blipFill>
          <a:blip r:embed="rId3">
            <a:alphaModFix/>
          </a:blip>
          <a:stretch>
            <a:fillRect/>
          </a:stretch>
        </p:blipFill>
        <p:spPr>
          <a:xfrm>
            <a:off x="299245" y="113297"/>
            <a:ext cx="2357351" cy="1326000"/>
          </a:xfrm>
          <a:prstGeom prst="rect">
            <a:avLst/>
          </a:prstGeom>
          <a:noFill/>
          <a:ln>
            <a:noFill/>
          </a:ln>
        </p:spPr>
      </p:pic>
      <p:sp>
        <p:nvSpPr>
          <p:cNvPr id="59" name="Google Shape;59;p13"/>
          <p:cNvSpPr/>
          <p:nvPr/>
        </p:nvSpPr>
        <p:spPr>
          <a:xfrm rot="5400000">
            <a:off x="212825" y="6042875"/>
            <a:ext cx="4436400" cy="4861800"/>
          </a:xfrm>
          <a:prstGeom prst="round2SameRect">
            <a:avLst>
              <a:gd name="adj1" fmla="val 50000"/>
              <a:gd name="adj2" fmla="val 0"/>
            </a:avLst>
          </a:prstGeom>
          <a:solidFill>
            <a:srgbClr val="88F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Google Shape;395;p38"/>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8"/>
          <p:cNvSpPr txBox="1"/>
          <p:nvPr/>
        </p:nvSpPr>
        <p:spPr>
          <a:xfrm rot="-5400000">
            <a:off x="-4305501" y="5104489"/>
            <a:ext cx="9670646"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O</a:t>
            </a:r>
            <a:r>
              <a:rPr lang="en-GB" sz="1900" b="1" dirty="0">
                <a:solidFill>
                  <a:srgbClr val="121A3D"/>
                </a:solidFill>
                <a:latin typeface="Poppins"/>
                <a:ea typeface="Poppins"/>
                <a:cs typeface="Poppins"/>
                <a:sym typeface="Poppins"/>
              </a:rPr>
              <a:t>BSERVATIONS – finding ideas for driver diagram </a:t>
            </a:r>
            <a:endParaRPr sz="1900" b="1" dirty="0">
              <a:solidFill>
                <a:srgbClr val="121A3D"/>
              </a:solidFill>
              <a:latin typeface="Poppins"/>
              <a:ea typeface="Poppins"/>
              <a:cs typeface="Poppins"/>
              <a:sym typeface="Poppins"/>
            </a:endParaRPr>
          </a:p>
        </p:txBody>
      </p:sp>
      <p:sp>
        <p:nvSpPr>
          <p:cNvPr id="397" name="Google Shape;397;p3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10</a:t>
            </a:fld>
            <a:endParaRPr dirty="0"/>
          </a:p>
        </p:txBody>
      </p:sp>
      <p:sp>
        <p:nvSpPr>
          <p:cNvPr id="400" name="Google Shape;400;p38"/>
          <p:cNvSpPr txBox="1"/>
          <p:nvPr/>
        </p:nvSpPr>
        <p:spPr>
          <a:xfrm>
            <a:off x="1309425" y="418725"/>
            <a:ext cx="5951400"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4500" dirty="0">
                <a:solidFill>
                  <a:srgbClr val="121A3D"/>
                </a:solidFill>
                <a:latin typeface="Poppins"/>
                <a:ea typeface="Poppins"/>
                <a:cs typeface="Poppins"/>
                <a:sym typeface="Poppins"/>
              </a:rPr>
              <a:t>Observations</a:t>
            </a:r>
            <a:br>
              <a:rPr lang="en-GB" sz="4500" dirty="0">
                <a:solidFill>
                  <a:srgbClr val="121A3D"/>
                </a:solidFill>
                <a:latin typeface="Poppins"/>
                <a:ea typeface="Poppins"/>
                <a:cs typeface="Poppins"/>
                <a:sym typeface="Poppins"/>
              </a:rPr>
            </a:br>
            <a:endParaRPr sz="4500" dirty="0">
              <a:solidFill>
                <a:srgbClr val="121A3D"/>
              </a:solidFill>
              <a:latin typeface="Poppins"/>
              <a:ea typeface="Poppins"/>
              <a:cs typeface="Poppins"/>
              <a:sym typeface="Poppins"/>
            </a:endParaRPr>
          </a:p>
        </p:txBody>
      </p:sp>
      <p:sp>
        <p:nvSpPr>
          <p:cNvPr id="401" name="Google Shape;401;p38"/>
          <p:cNvSpPr txBox="1"/>
          <p:nvPr/>
        </p:nvSpPr>
        <p:spPr>
          <a:xfrm>
            <a:off x="5954625" y="160700"/>
            <a:ext cx="11619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000" dirty="0">
                <a:solidFill>
                  <a:schemeClr val="lt1"/>
                </a:solidFill>
                <a:latin typeface="Poppins SemiBold"/>
                <a:ea typeface="Poppins SemiBold"/>
                <a:cs typeface="Poppins SemiBold"/>
                <a:sym typeface="Poppins SemiBold"/>
              </a:rPr>
              <a:t>HANDOUT</a:t>
            </a:r>
            <a:endParaRPr sz="1000" dirty="0">
              <a:solidFill>
                <a:schemeClr val="lt1"/>
              </a:solidFill>
              <a:latin typeface="Poppins SemiBold"/>
              <a:ea typeface="Poppins SemiBold"/>
              <a:cs typeface="Poppins SemiBold"/>
              <a:sym typeface="Poppins SemiBold"/>
            </a:endParaRPr>
          </a:p>
        </p:txBody>
      </p:sp>
      <p:sp>
        <p:nvSpPr>
          <p:cNvPr id="7" name="Rectangle 6">
            <a:extLst>
              <a:ext uri="{FF2B5EF4-FFF2-40B4-BE49-F238E27FC236}">
                <a16:creationId xmlns:a16="http://schemas.microsoft.com/office/drawing/2014/main" id="{2C087F4E-56AF-70E9-20FD-424EEC14A2B7}"/>
              </a:ext>
            </a:extLst>
          </p:cNvPr>
          <p:cNvSpPr/>
          <p:nvPr/>
        </p:nvSpPr>
        <p:spPr>
          <a:xfrm>
            <a:off x="5361846"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EXTENDED </a:t>
            </a:r>
          </a:p>
          <a:p>
            <a:pPr algn="ctr"/>
            <a:r>
              <a:rPr lang="en-US" dirty="0"/>
              <a:t>The observation period takes much longer time to thoroughly understand the current state of a process</a:t>
            </a:r>
            <a:endParaRPr lang="en-GB" dirty="0"/>
          </a:p>
        </p:txBody>
      </p:sp>
      <p:sp>
        <p:nvSpPr>
          <p:cNvPr id="8" name="Rectangle 7">
            <a:extLst>
              <a:ext uri="{FF2B5EF4-FFF2-40B4-BE49-F238E27FC236}">
                <a16:creationId xmlns:a16="http://schemas.microsoft.com/office/drawing/2014/main" id="{094ADCB9-D2A3-2B24-C736-F564C30A8B0C}"/>
              </a:ext>
            </a:extLst>
          </p:cNvPr>
          <p:cNvSpPr/>
          <p:nvPr/>
        </p:nvSpPr>
        <p:spPr>
          <a:xfrm>
            <a:off x="3248382"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INTERACTIVE</a:t>
            </a:r>
          </a:p>
          <a:p>
            <a:pPr algn="ctr"/>
            <a:r>
              <a:rPr lang="en-US" dirty="0"/>
              <a:t>Requires the observer to visit the actual place to observe the process, ask questions, and learn</a:t>
            </a:r>
          </a:p>
        </p:txBody>
      </p:sp>
      <p:sp>
        <p:nvSpPr>
          <p:cNvPr id="9" name="Rectangle 8">
            <a:extLst>
              <a:ext uri="{FF2B5EF4-FFF2-40B4-BE49-F238E27FC236}">
                <a16:creationId xmlns:a16="http://schemas.microsoft.com/office/drawing/2014/main" id="{39E85CA2-846C-0360-FBCC-B51B841DB382}"/>
              </a:ext>
            </a:extLst>
          </p:cNvPr>
          <p:cNvSpPr/>
          <p:nvPr/>
        </p:nvSpPr>
        <p:spPr>
          <a:xfrm>
            <a:off x="1134319"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SILENT </a:t>
            </a:r>
          </a:p>
          <a:p>
            <a:pPr algn="ctr"/>
            <a:r>
              <a:rPr lang="en-US" dirty="0"/>
              <a:t>Useful when collecting raw data and typically takes only a couple of minutes to an hour</a:t>
            </a:r>
          </a:p>
        </p:txBody>
      </p:sp>
      <p:sp>
        <p:nvSpPr>
          <p:cNvPr id="10" name="Rectangle 9">
            <a:extLst>
              <a:ext uri="{FF2B5EF4-FFF2-40B4-BE49-F238E27FC236}">
                <a16:creationId xmlns:a16="http://schemas.microsoft.com/office/drawing/2014/main" id="{EED2489E-0CAF-48F1-0845-A834537C2FA5}"/>
              </a:ext>
            </a:extLst>
          </p:cNvPr>
          <p:cNvSpPr/>
          <p:nvPr/>
        </p:nvSpPr>
        <p:spPr>
          <a:xfrm>
            <a:off x="1134319" y="1547297"/>
            <a:ext cx="6269320" cy="363740"/>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3 TYPES OF OBSERVATION </a:t>
            </a:r>
            <a:endParaRPr lang="en-GB" sz="2000" b="1" dirty="0"/>
          </a:p>
        </p:txBody>
      </p:sp>
      <p:sp>
        <p:nvSpPr>
          <p:cNvPr id="12" name="TextBox 11">
            <a:extLst>
              <a:ext uri="{FF2B5EF4-FFF2-40B4-BE49-F238E27FC236}">
                <a16:creationId xmlns:a16="http://schemas.microsoft.com/office/drawing/2014/main" id="{ED89D6AE-6570-12EC-344A-E2648D47F824}"/>
              </a:ext>
            </a:extLst>
          </p:cNvPr>
          <p:cNvSpPr txBox="1"/>
          <p:nvPr/>
        </p:nvSpPr>
        <p:spPr>
          <a:xfrm>
            <a:off x="3248382" y="4562419"/>
            <a:ext cx="6319776" cy="215444"/>
          </a:xfrm>
          <a:prstGeom prst="rect">
            <a:avLst/>
          </a:prstGeom>
          <a:noFill/>
        </p:spPr>
        <p:txBody>
          <a:bodyPr wrap="square">
            <a:spAutoFit/>
          </a:bodyPr>
          <a:lstStyle/>
          <a:p>
            <a:r>
              <a:rPr lang="en-GB" sz="800" dirty="0"/>
              <a:t>https://citoolkit.com/articles/observation/</a:t>
            </a:r>
          </a:p>
        </p:txBody>
      </p:sp>
      <p:sp>
        <p:nvSpPr>
          <p:cNvPr id="14" name="TextBox 13">
            <a:extLst>
              <a:ext uri="{FF2B5EF4-FFF2-40B4-BE49-F238E27FC236}">
                <a16:creationId xmlns:a16="http://schemas.microsoft.com/office/drawing/2014/main" id="{6CA22CCE-1B08-D5EF-1B63-CA1DE74A15BC}"/>
              </a:ext>
            </a:extLst>
          </p:cNvPr>
          <p:cNvSpPr txBox="1"/>
          <p:nvPr/>
        </p:nvSpPr>
        <p:spPr>
          <a:xfrm>
            <a:off x="1150465" y="4966292"/>
            <a:ext cx="6269320" cy="4324261"/>
          </a:xfrm>
          <a:prstGeom prst="rect">
            <a:avLst/>
          </a:prstGeom>
          <a:solidFill>
            <a:srgbClr val="E1E8EC"/>
          </a:solidFill>
        </p:spPr>
        <p:txBody>
          <a:bodyPr wrap="square" rtlCol="0">
            <a:spAutoFit/>
          </a:bodyPr>
          <a:lstStyle/>
          <a:p>
            <a:r>
              <a:rPr lang="en-US" b="1" dirty="0"/>
              <a:t>The 3 basic rules of Gemba walk</a:t>
            </a:r>
          </a:p>
          <a:p>
            <a:endParaRPr lang="en-US" sz="600" b="1" dirty="0"/>
          </a:p>
          <a:p>
            <a:pPr algn="just"/>
            <a:r>
              <a:rPr lang="en-US" dirty="0"/>
              <a:t>Gemba means “the place where value is created” in Japanese. Its initial purpose is to observe the actual work process, engage with others, gain knowledge about the work and explore opportunities for improvement. </a:t>
            </a:r>
          </a:p>
          <a:p>
            <a:pPr algn="just"/>
            <a:endParaRPr lang="en-US" dirty="0"/>
          </a:p>
          <a:p>
            <a:pPr algn="just"/>
            <a:r>
              <a:rPr lang="en-US" b="1" dirty="0"/>
              <a:t>Step 1: </a:t>
            </a:r>
            <a:r>
              <a:rPr lang="en-US" dirty="0"/>
              <a:t>Go see: You have to go see with your own eyes how the connections and different processes work </a:t>
            </a:r>
          </a:p>
          <a:p>
            <a:pPr algn="just"/>
            <a:endParaRPr lang="en-US" sz="900" dirty="0"/>
          </a:p>
          <a:p>
            <a:pPr algn="just"/>
            <a:r>
              <a:rPr lang="en-US" b="1" dirty="0"/>
              <a:t>Step 2</a:t>
            </a:r>
            <a:r>
              <a:rPr lang="en-US" dirty="0"/>
              <a:t>: Ask why: You have to understand each step of the process in detail in order to understand the problems. Many tasks are done routinely without the staff wondering if they are right or wrong. Asking why will help you understand how to improve processes.</a:t>
            </a:r>
          </a:p>
          <a:p>
            <a:pPr algn="just"/>
            <a:endParaRPr lang="en-US" sz="800" dirty="0"/>
          </a:p>
          <a:p>
            <a:pPr algn="just"/>
            <a:r>
              <a:rPr lang="en-US" b="1" dirty="0"/>
              <a:t>Step 3</a:t>
            </a:r>
            <a:r>
              <a:rPr lang="en-US" dirty="0"/>
              <a:t>: Show respect: You should show others that you care for their well-being. Make sure to involve them and let them know that gemba walks are taking place. You are not there to judge, share your opinion or criticize. </a:t>
            </a:r>
          </a:p>
          <a:p>
            <a:endParaRPr lang="en-US" b="1" dirty="0"/>
          </a:p>
          <a:p>
            <a:endParaRPr lang="en-US" b="1" dirty="0"/>
          </a:p>
          <a:p>
            <a:r>
              <a:rPr lang="en-US" dirty="0"/>
              <a:t>Write down everything that is of importance or record it with your phone </a:t>
            </a:r>
          </a:p>
          <a:p>
            <a:endParaRPr lang="en-US" dirty="0"/>
          </a:p>
        </p:txBody>
      </p:sp>
    </p:spTree>
    <p:extLst>
      <p:ext uri="{BB962C8B-B14F-4D97-AF65-F5344CB8AC3E}">
        <p14:creationId xmlns:p14="http://schemas.microsoft.com/office/powerpoint/2010/main" val="326410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Google Shape;395;p38"/>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8"/>
          <p:cNvSpPr txBox="1"/>
          <p:nvPr/>
        </p:nvSpPr>
        <p:spPr>
          <a:xfrm rot="-5400000">
            <a:off x="-4305501" y="5104489"/>
            <a:ext cx="9670646"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BEST PRACITCE </a:t>
            </a:r>
            <a:r>
              <a:rPr lang="en-GB" sz="1900" b="1" dirty="0">
                <a:solidFill>
                  <a:srgbClr val="121A3D"/>
                </a:solidFill>
                <a:latin typeface="Poppins"/>
                <a:ea typeface="Poppins"/>
                <a:cs typeface="Poppins"/>
                <a:sym typeface="Poppins"/>
              </a:rPr>
              <a:t>– finding ideas for driver diagram </a:t>
            </a:r>
            <a:endParaRPr sz="1900" b="1" dirty="0">
              <a:solidFill>
                <a:srgbClr val="121A3D"/>
              </a:solidFill>
              <a:latin typeface="Poppins"/>
              <a:ea typeface="Poppins"/>
              <a:cs typeface="Poppins"/>
              <a:sym typeface="Poppins"/>
            </a:endParaRPr>
          </a:p>
        </p:txBody>
      </p:sp>
      <p:sp>
        <p:nvSpPr>
          <p:cNvPr id="397" name="Google Shape;397;p3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11</a:t>
            </a:fld>
            <a:endParaRPr dirty="0"/>
          </a:p>
        </p:txBody>
      </p:sp>
      <p:sp>
        <p:nvSpPr>
          <p:cNvPr id="400" name="Google Shape;400;p38"/>
          <p:cNvSpPr txBox="1"/>
          <p:nvPr/>
        </p:nvSpPr>
        <p:spPr>
          <a:xfrm>
            <a:off x="1309425" y="418725"/>
            <a:ext cx="5951400" cy="2262127"/>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4500" dirty="0">
                <a:solidFill>
                  <a:srgbClr val="121A3D"/>
                </a:solidFill>
                <a:latin typeface="Poppins"/>
                <a:ea typeface="Poppins"/>
                <a:cs typeface="Poppins"/>
                <a:sym typeface="Poppins"/>
              </a:rPr>
              <a:t>Finding Best Practice </a:t>
            </a:r>
            <a:br>
              <a:rPr lang="en-GB" sz="4500" dirty="0">
                <a:solidFill>
                  <a:srgbClr val="121A3D"/>
                </a:solidFill>
                <a:latin typeface="Poppins"/>
                <a:ea typeface="Poppins"/>
                <a:cs typeface="Poppins"/>
                <a:sym typeface="Poppins"/>
              </a:rPr>
            </a:br>
            <a:endParaRPr sz="4500" dirty="0">
              <a:solidFill>
                <a:srgbClr val="121A3D"/>
              </a:solidFill>
              <a:latin typeface="Poppins"/>
              <a:ea typeface="Poppins"/>
              <a:cs typeface="Poppins"/>
              <a:sym typeface="Poppins"/>
            </a:endParaRPr>
          </a:p>
        </p:txBody>
      </p:sp>
      <p:sp>
        <p:nvSpPr>
          <p:cNvPr id="401" name="Google Shape;401;p38"/>
          <p:cNvSpPr txBox="1"/>
          <p:nvPr/>
        </p:nvSpPr>
        <p:spPr>
          <a:xfrm>
            <a:off x="5954625" y="160700"/>
            <a:ext cx="11619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000" dirty="0">
                <a:solidFill>
                  <a:schemeClr val="lt1"/>
                </a:solidFill>
                <a:latin typeface="Poppins SemiBold"/>
                <a:ea typeface="Poppins SemiBold"/>
                <a:cs typeface="Poppins SemiBold"/>
                <a:sym typeface="Poppins SemiBold"/>
              </a:rPr>
              <a:t>HANDOUT</a:t>
            </a:r>
            <a:endParaRPr sz="1000" dirty="0">
              <a:solidFill>
                <a:schemeClr val="lt1"/>
              </a:solidFill>
              <a:latin typeface="Poppins SemiBold"/>
              <a:ea typeface="Poppins SemiBold"/>
              <a:cs typeface="Poppins SemiBold"/>
              <a:sym typeface="Poppins SemiBold"/>
            </a:endParaRPr>
          </a:p>
        </p:txBody>
      </p:sp>
      <p:graphicFrame>
        <p:nvGraphicFramePr>
          <p:cNvPr id="2" name="Table 1">
            <a:extLst>
              <a:ext uri="{FF2B5EF4-FFF2-40B4-BE49-F238E27FC236}">
                <a16:creationId xmlns:a16="http://schemas.microsoft.com/office/drawing/2014/main" id="{E10B2EE6-393E-494B-84A3-2C4E1F1CFF86}"/>
              </a:ext>
            </a:extLst>
          </p:cNvPr>
          <p:cNvGraphicFramePr>
            <a:graphicFrameLocks noGrp="1"/>
          </p:cNvGraphicFramePr>
          <p:nvPr>
            <p:extLst>
              <p:ext uri="{D42A27DB-BD31-4B8C-83A1-F6EECF244321}">
                <p14:modId xmlns:p14="http://schemas.microsoft.com/office/powerpoint/2010/main" val="3510294946"/>
              </p:ext>
            </p:extLst>
          </p:nvPr>
        </p:nvGraphicFramePr>
        <p:xfrm>
          <a:off x="1309424" y="2101338"/>
          <a:ext cx="5695363" cy="8069321"/>
        </p:xfrm>
        <a:graphic>
          <a:graphicData uri="http://schemas.openxmlformats.org/drawingml/2006/table">
            <a:tbl>
              <a:tblPr firstRow="1" bandRow="1">
                <a:tableStyleId>{5DEEC908-81A0-471F-91EC-26001181031D}</a:tableStyleId>
              </a:tblPr>
              <a:tblGrid>
                <a:gridCol w="1504896">
                  <a:extLst>
                    <a:ext uri="{9D8B030D-6E8A-4147-A177-3AD203B41FA5}">
                      <a16:colId xmlns:a16="http://schemas.microsoft.com/office/drawing/2014/main" val="833346343"/>
                    </a:ext>
                  </a:extLst>
                </a:gridCol>
                <a:gridCol w="4190467">
                  <a:extLst>
                    <a:ext uri="{9D8B030D-6E8A-4147-A177-3AD203B41FA5}">
                      <a16:colId xmlns:a16="http://schemas.microsoft.com/office/drawing/2014/main" val="3000937631"/>
                    </a:ext>
                  </a:extLst>
                </a:gridCol>
              </a:tblGrid>
              <a:tr h="540761">
                <a:tc>
                  <a:txBody>
                    <a:bodyPr/>
                    <a:lstStyle/>
                    <a:p>
                      <a:pPr algn="ctr"/>
                      <a:r>
                        <a:rPr lang="en-US" b="1" dirty="0">
                          <a:latin typeface="+mn-lt"/>
                        </a:rPr>
                        <a:t>HSJ Award winners/entries</a:t>
                      </a:r>
                      <a:endParaRPr lang="en-GB" b="1" dirty="0">
                        <a:latin typeface="+mn-lt"/>
                      </a:endParaRPr>
                    </a:p>
                  </a:txBody>
                  <a:tcPr>
                    <a:solidFill>
                      <a:srgbClr val="D0F5F1"/>
                    </a:solidFill>
                  </a:tcPr>
                </a:tc>
                <a:tc>
                  <a:txBody>
                    <a:bodyPr/>
                    <a:lstStyle/>
                    <a:p>
                      <a:r>
                        <a:rPr lang="en-US" dirty="0"/>
                        <a:t>A source to identify best practice that has won awards/recognition for success </a:t>
                      </a:r>
                    </a:p>
                    <a:p>
                      <a:r>
                        <a:rPr lang="en-GB" dirty="0">
                          <a:hlinkClick r:id="rId3"/>
                        </a:rPr>
                        <a:t>https://awards.hsj.co.uk/2023-winners</a:t>
                      </a:r>
                      <a:r>
                        <a:rPr lang="en-GB" dirty="0"/>
                        <a:t> </a:t>
                      </a:r>
                    </a:p>
                  </a:txBody>
                  <a:tcPr/>
                </a:tc>
                <a:extLst>
                  <a:ext uri="{0D108BD9-81ED-4DB2-BD59-A6C34878D82A}">
                    <a16:rowId xmlns:a16="http://schemas.microsoft.com/office/drawing/2014/main" val="3544213453"/>
                  </a:ext>
                </a:extLst>
              </a:tr>
              <a:tr h="540761">
                <a:tc>
                  <a:txBody>
                    <a:bodyPr/>
                    <a:lstStyle/>
                    <a:p>
                      <a:pPr algn="ctr"/>
                      <a:r>
                        <a:rPr lang="en-US" b="1" dirty="0">
                          <a:latin typeface="+mn-lt"/>
                        </a:rPr>
                        <a:t>NHS Confederation </a:t>
                      </a:r>
                      <a:endParaRPr lang="en-GB" b="1" dirty="0">
                        <a:latin typeface="+mn-lt"/>
                      </a:endParaRPr>
                    </a:p>
                  </a:txBody>
                  <a:tcPr>
                    <a:solidFill>
                      <a:srgbClr val="D0F5F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Search a range of publications/case studies on best practice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hlinkClick r:id="rId4"/>
                        </a:rPr>
                        <a:t>https://www.nhsconfed.org/publications</a:t>
                      </a:r>
                      <a:r>
                        <a:rPr lang="en-US" dirty="0"/>
                        <a:t> </a:t>
                      </a:r>
                    </a:p>
                  </a:txBody>
                  <a:tcPr/>
                </a:tc>
                <a:extLst>
                  <a:ext uri="{0D108BD9-81ED-4DB2-BD59-A6C34878D82A}">
                    <a16:rowId xmlns:a16="http://schemas.microsoft.com/office/drawing/2014/main" val="855848831"/>
                  </a:ext>
                </a:extLst>
              </a:tr>
              <a:tr h="540761">
                <a:tc>
                  <a:txBody>
                    <a:bodyPr/>
                    <a:lstStyle/>
                    <a:p>
                      <a:pPr algn="ctr" fontAlgn="b"/>
                      <a:r>
                        <a:rPr lang="en-US" sz="1400" b="1" i="0" u="none" strike="noStrike" dirty="0">
                          <a:solidFill>
                            <a:srgbClr val="000000"/>
                          </a:solidFill>
                          <a:effectLst/>
                          <a:latin typeface="+mn-lt"/>
                        </a:rPr>
                        <a:t>The British Medical Journal (BMJ)</a:t>
                      </a:r>
                    </a:p>
                  </a:txBody>
                  <a:tcPr marL="7620" marR="7620" marT="7620" anchor="b">
                    <a:solidFill>
                      <a:srgbClr val="D0F5F1"/>
                    </a:solidFill>
                  </a:tcPr>
                </a:tc>
                <a:tc>
                  <a:txBody>
                    <a:bodyPr/>
                    <a:lstStyle/>
                    <a:p>
                      <a:r>
                        <a:rPr lang="en-US" sz="1400" b="0" i="0" u="none" strike="noStrike" cap="none" dirty="0">
                          <a:solidFill>
                            <a:srgbClr val="000000"/>
                          </a:solidFill>
                          <a:effectLst/>
                          <a:latin typeface="Arial"/>
                          <a:ea typeface="Arial"/>
                          <a:cs typeface="Arial"/>
                          <a:sym typeface="Arial"/>
                        </a:rPr>
                        <a:t>BMJ is a global healthcare knowledge provider with a vision for a healthier world</a:t>
                      </a:r>
                      <a:endParaRPr lang="en-GB" dirty="0"/>
                    </a:p>
                    <a:p>
                      <a:r>
                        <a:rPr lang="en-GB" sz="1400" b="0" i="0" u="none" strike="noStrike" cap="none" dirty="0">
                          <a:solidFill>
                            <a:srgbClr val="000000"/>
                          </a:solidFill>
                          <a:effectLst/>
                          <a:latin typeface="Arial"/>
                          <a:ea typeface="Arial"/>
                          <a:cs typeface="Arial"/>
                          <a:sym typeface="Arial"/>
                          <a:hlinkClick r:id="rId5"/>
                        </a:rPr>
                        <a:t>https://www.bmj.com/news/news</a:t>
                      </a:r>
                      <a:r>
                        <a:rPr lang="en-GB" sz="1400" b="0" i="0" u="none" strike="noStrike" cap="none" dirty="0">
                          <a:solidFill>
                            <a:srgbClr val="000000"/>
                          </a:solidFill>
                          <a:effectLst/>
                          <a:latin typeface="Arial"/>
                          <a:ea typeface="Arial"/>
                          <a:cs typeface="Arial"/>
                          <a:sym typeface="Arial"/>
                        </a:rPr>
                        <a:t> </a:t>
                      </a:r>
                      <a:endParaRPr lang="en-GB" dirty="0"/>
                    </a:p>
                  </a:txBody>
                  <a:tcPr/>
                </a:tc>
                <a:extLst>
                  <a:ext uri="{0D108BD9-81ED-4DB2-BD59-A6C34878D82A}">
                    <a16:rowId xmlns:a16="http://schemas.microsoft.com/office/drawing/2014/main" val="4160118375"/>
                  </a:ext>
                </a:extLst>
              </a:tr>
              <a:tr h="540761">
                <a:tc>
                  <a:txBody>
                    <a:bodyPr/>
                    <a:lstStyle/>
                    <a:p>
                      <a:pPr algn="ctr"/>
                      <a:r>
                        <a:rPr lang="en-US" b="1" dirty="0"/>
                        <a:t>The Health Foundation </a:t>
                      </a:r>
                      <a:endParaRPr lang="en-GB" b="1" dirty="0"/>
                    </a:p>
                  </a:txBody>
                  <a:tcPr>
                    <a:solidFill>
                      <a:srgbClr val="D0F5F1"/>
                    </a:solidFill>
                  </a:tcPr>
                </a:tc>
                <a:tc>
                  <a:txBody>
                    <a:bodyPr/>
                    <a:lstStyle/>
                    <a:p>
                      <a:r>
                        <a:rPr lang="en-US" sz="1400" b="0" i="0" u="none" strike="noStrike" cap="none" dirty="0">
                          <a:solidFill>
                            <a:srgbClr val="000000"/>
                          </a:solidFill>
                          <a:effectLst/>
                          <a:latin typeface="Arial"/>
                          <a:ea typeface="Arial"/>
                          <a:cs typeface="Arial"/>
                          <a:sym typeface="Arial"/>
                        </a:rPr>
                        <a:t>Work with others to improve people’s health and reduce inequalities </a:t>
                      </a:r>
                    </a:p>
                    <a:p>
                      <a:r>
                        <a:rPr lang="en-GB" sz="1400" b="0" i="0" u="none" strike="noStrike" cap="none" dirty="0">
                          <a:solidFill>
                            <a:srgbClr val="000000"/>
                          </a:solidFill>
                          <a:effectLst/>
                          <a:latin typeface="Arial"/>
                          <a:ea typeface="Arial"/>
                          <a:cs typeface="Arial"/>
                          <a:sym typeface="Arial"/>
                          <a:hlinkClick r:id="rId6"/>
                        </a:rPr>
                        <a:t>https://www.health.org.uk/news-and-comment/news</a:t>
                      </a:r>
                      <a:r>
                        <a:rPr lang="en-GB" sz="1400" b="0"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txBody>
                  <a:tcPr/>
                </a:tc>
                <a:extLst>
                  <a:ext uri="{0D108BD9-81ED-4DB2-BD59-A6C34878D82A}">
                    <a16:rowId xmlns:a16="http://schemas.microsoft.com/office/drawing/2014/main" val="1749659770"/>
                  </a:ext>
                </a:extLst>
              </a:tr>
              <a:tr h="540761">
                <a:tc>
                  <a:txBody>
                    <a:bodyPr/>
                    <a:lstStyle/>
                    <a:p>
                      <a:pPr algn="ctr"/>
                      <a:r>
                        <a:rPr lang="en-GB" sz="1400" b="1" i="0" u="none" strike="noStrike" cap="none" dirty="0">
                          <a:solidFill>
                            <a:srgbClr val="000000"/>
                          </a:solidFill>
                          <a:effectLst/>
                          <a:latin typeface="Arial"/>
                          <a:ea typeface="Arial"/>
                          <a:cs typeface="Arial"/>
                          <a:sym typeface="Arial"/>
                        </a:rPr>
                        <a:t>Nuffield Trust </a:t>
                      </a:r>
                      <a:endParaRPr lang="en-GB" b="1" dirty="0"/>
                    </a:p>
                  </a:txBody>
                  <a:tcPr>
                    <a:solidFill>
                      <a:srgbClr val="D0F5F1"/>
                    </a:solidFill>
                  </a:tcPr>
                </a:tc>
                <a:tc>
                  <a:txBody>
                    <a:bodyPr/>
                    <a:lstStyle/>
                    <a:p>
                      <a:r>
                        <a:rPr lang="en-GB" sz="1400" b="0" i="0" u="none" strike="noStrike" cap="none" dirty="0">
                          <a:solidFill>
                            <a:srgbClr val="000000"/>
                          </a:solidFill>
                          <a:effectLst/>
                          <a:latin typeface="Arial"/>
                          <a:ea typeface="Arial"/>
                          <a:cs typeface="Arial"/>
                          <a:sym typeface="Arial"/>
                        </a:rPr>
                        <a:t>Independent healthcare think tank </a:t>
                      </a:r>
                    </a:p>
                    <a:p>
                      <a:r>
                        <a:rPr lang="en-GB" sz="1400" b="0" i="0" u="none" strike="noStrike" cap="none" dirty="0">
                          <a:solidFill>
                            <a:srgbClr val="000000"/>
                          </a:solidFill>
                          <a:effectLst/>
                          <a:latin typeface="Arial"/>
                          <a:ea typeface="Arial"/>
                          <a:cs typeface="Arial"/>
                          <a:sym typeface="Arial"/>
                          <a:hlinkClick r:id="rId7"/>
                        </a:rPr>
                        <a:t>https://www.nuffieldtrust.org.uk/news-and-opinion</a:t>
                      </a:r>
                      <a:r>
                        <a:rPr lang="en-GB" sz="1400" b="0" i="0" u="none" strike="noStrike" cap="none" dirty="0">
                          <a:solidFill>
                            <a:srgbClr val="000000"/>
                          </a:solidFill>
                          <a:effectLst/>
                          <a:latin typeface="Arial"/>
                          <a:ea typeface="Arial"/>
                          <a:cs typeface="Arial"/>
                          <a:sym typeface="Arial"/>
                        </a:rPr>
                        <a:t> </a:t>
                      </a:r>
                      <a:endParaRPr lang="en-GB" dirty="0"/>
                    </a:p>
                  </a:txBody>
                  <a:tcPr/>
                </a:tc>
                <a:extLst>
                  <a:ext uri="{0D108BD9-81ED-4DB2-BD59-A6C34878D82A}">
                    <a16:rowId xmlns:a16="http://schemas.microsoft.com/office/drawing/2014/main" val="1720775870"/>
                  </a:ext>
                </a:extLst>
              </a:tr>
              <a:tr h="540761">
                <a:tc>
                  <a:txBody>
                    <a:bodyPr/>
                    <a:lstStyle/>
                    <a:p>
                      <a:pPr algn="ctr"/>
                      <a:r>
                        <a:rPr lang="en-GB" sz="1400" b="1" i="0" u="none" strike="noStrike" cap="none" dirty="0">
                          <a:solidFill>
                            <a:srgbClr val="000000"/>
                          </a:solidFill>
                          <a:effectLst/>
                          <a:latin typeface="Arial"/>
                          <a:ea typeface="Arial"/>
                          <a:cs typeface="Arial"/>
                          <a:sym typeface="Arial"/>
                        </a:rPr>
                        <a:t>Kings Fund</a:t>
                      </a:r>
                      <a:endParaRPr lang="en-GB" b="1" dirty="0"/>
                    </a:p>
                  </a:txBody>
                  <a:tcPr>
                    <a:solidFill>
                      <a:srgbClr val="D0F5F1"/>
                    </a:solidFill>
                  </a:tcPr>
                </a:tc>
                <a:tc>
                  <a:txBody>
                    <a:bodyPr/>
                    <a:lstStyle/>
                    <a:p>
                      <a:r>
                        <a:rPr lang="en-US" sz="1400" b="0" i="0" u="none" strike="noStrike" cap="none" dirty="0">
                          <a:solidFill>
                            <a:srgbClr val="000000"/>
                          </a:solidFill>
                          <a:effectLst/>
                          <a:latin typeface="Arial"/>
                          <a:ea typeface="Arial"/>
                          <a:cs typeface="Arial"/>
                          <a:sym typeface="Arial"/>
                        </a:rPr>
                        <a:t> Independent charitable organization working to improve health and care in England. </a:t>
                      </a:r>
                    </a:p>
                    <a:p>
                      <a:r>
                        <a:rPr lang="en-GB" sz="1400" b="0" i="0" u="none" strike="noStrike" cap="none" dirty="0">
                          <a:solidFill>
                            <a:srgbClr val="000000"/>
                          </a:solidFill>
                          <a:effectLst/>
                          <a:latin typeface="Arial"/>
                          <a:ea typeface="Arial"/>
                          <a:cs typeface="Arial"/>
                          <a:sym typeface="Arial"/>
                          <a:hlinkClick r:id="rId8"/>
                        </a:rPr>
                        <a:t>https://www.kingsfund.org.uk/publications</a:t>
                      </a:r>
                      <a:r>
                        <a:rPr lang="en-GB" sz="1400" b="0" i="0" u="none" strike="noStrike" cap="none" dirty="0">
                          <a:solidFill>
                            <a:srgbClr val="000000"/>
                          </a:solidFill>
                          <a:effectLst/>
                          <a:latin typeface="Arial"/>
                          <a:ea typeface="Arial"/>
                          <a:cs typeface="Arial"/>
                          <a:sym typeface="Arial"/>
                        </a:rPr>
                        <a:t> </a:t>
                      </a:r>
                      <a:endParaRPr lang="en-GB" dirty="0"/>
                    </a:p>
                  </a:txBody>
                  <a:tcPr/>
                </a:tc>
                <a:extLst>
                  <a:ext uri="{0D108BD9-81ED-4DB2-BD59-A6C34878D82A}">
                    <a16:rowId xmlns:a16="http://schemas.microsoft.com/office/drawing/2014/main" val="280893710"/>
                  </a:ext>
                </a:extLst>
              </a:tr>
              <a:tr h="540761">
                <a:tc>
                  <a:txBody>
                    <a:bodyPr/>
                    <a:lstStyle/>
                    <a:p>
                      <a:pPr algn="ctr"/>
                      <a:r>
                        <a:rPr lang="en-US" b="1" dirty="0"/>
                        <a:t>Q community </a:t>
                      </a:r>
                      <a:endParaRPr lang="en-GB" b="1" dirty="0"/>
                    </a:p>
                  </a:txBody>
                  <a:tcPr>
                    <a:solidFill>
                      <a:srgbClr val="D0F5F1"/>
                    </a:solidFill>
                  </a:tcPr>
                </a:tc>
                <a:tc>
                  <a:txBody>
                    <a:bodyPr/>
                    <a:lstStyle/>
                    <a:p>
                      <a:r>
                        <a:rPr lang="en-US" sz="1400" b="0" i="0" u="none" strike="noStrike" cap="none" dirty="0">
                          <a:solidFill>
                            <a:srgbClr val="000000"/>
                          </a:solidFill>
                          <a:effectLst/>
                          <a:latin typeface="Arial"/>
                          <a:ea typeface="Arial"/>
                          <a:cs typeface="Arial"/>
                          <a:sym typeface="Arial"/>
                        </a:rPr>
                        <a:t>Community of people collaborating to improve the safety and quality of health and care. </a:t>
                      </a:r>
                    </a:p>
                    <a:p>
                      <a:r>
                        <a:rPr lang="en-GB" sz="1400" b="0" i="0" u="none" strike="noStrike" cap="none" dirty="0">
                          <a:solidFill>
                            <a:srgbClr val="000000"/>
                          </a:solidFill>
                          <a:effectLst/>
                          <a:latin typeface="Arial"/>
                          <a:ea typeface="Arial"/>
                          <a:cs typeface="Arial"/>
                          <a:sym typeface="Arial"/>
                          <a:hlinkClick r:id="rId9"/>
                        </a:rPr>
                        <a:t>https://q.health.org.uk</a:t>
                      </a:r>
                      <a:r>
                        <a:rPr lang="en-GB" sz="1400" b="0" i="0" u="none" strike="noStrike" cap="none" dirty="0">
                          <a:solidFill>
                            <a:srgbClr val="000000"/>
                          </a:solidFill>
                          <a:effectLst/>
                          <a:latin typeface="Arial"/>
                          <a:ea typeface="Arial"/>
                          <a:cs typeface="Arial"/>
                          <a:sym typeface="Arial"/>
                        </a:rPr>
                        <a:t> </a:t>
                      </a:r>
                      <a:endParaRPr lang="en-GB" dirty="0"/>
                    </a:p>
                  </a:txBody>
                  <a:tcPr/>
                </a:tc>
                <a:extLst>
                  <a:ext uri="{0D108BD9-81ED-4DB2-BD59-A6C34878D82A}">
                    <a16:rowId xmlns:a16="http://schemas.microsoft.com/office/drawing/2014/main" val="922902991"/>
                  </a:ext>
                </a:extLst>
              </a:tr>
              <a:tr h="540761">
                <a:tc>
                  <a:txBody>
                    <a:bodyPr/>
                    <a:lstStyle/>
                    <a:p>
                      <a:pPr algn="ctr"/>
                      <a:r>
                        <a:rPr lang="en-US" b="1" dirty="0"/>
                        <a:t>NHS England</a:t>
                      </a:r>
                      <a:endParaRPr lang="en-GB" b="1" dirty="0"/>
                    </a:p>
                  </a:txBody>
                  <a:tcPr>
                    <a:solidFill>
                      <a:srgbClr val="D0F5F1"/>
                    </a:solidFill>
                  </a:tcPr>
                </a:tc>
                <a:tc>
                  <a:txBody>
                    <a:bodyPr/>
                    <a:lstStyle/>
                    <a:p>
                      <a:r>
                        <a:rPr lang="en-US" sz="1400" b="0" i="0" u="none" strike="noStrike" cap="none" dirty="0">
                          <a:solidFill>
                            <a:srgbClr val="000000"/>
                          </a:solidFill>
                          <a:effectLst/>
                          <a:latin typeface="Arial"/>
                          <a:ea typeface="Arial"/>
                          <a:cs typeface="Arial"/>
                          <a:sym typeface="Arial"/>
                        </a:rPr>
                        <a:t>Lead the NHS in England to deliver high quality services for all</a:t>
                      </a:r>
                      <a:endParaRPr lang="en-GB" dirty="0"/>
                    </a:p>
                    <a:p>
                      <a:r>
                        <a:rPr lang="en-GB" sz="1400" b="0" i="0" u="none" strike="noStrike" cap="none" dirty="0">
                          <a:solidFill>
                            <a:srgbClr val="000000"/>
                          </a:solidFill>
                          <a:effectLst/>
                          <a:latin typeface="Arial"/>
                          <a:ea typeface="Arial"/>
                          <a:cs typeface="Arial"/>
                          <a:sym typeface="Arial"/>
                          <a:hlinkClick r:id="rId10"/>
                        </a:rPr>
                        <a:t>https://www.england.nhs.uk/news/</a:t>
                      </a:r>
                      <a:r>
                        <a:rPr lang="en-GB" sz="1400" b="0" i="0" u="none" strike="noStrike" cap="none" dirty="0">
                          <a:solidFill>
                            <a:srgbClr val="000000"/>
                          </a:solidFill>
                          <a:effectLst/>
                          <a:latin typeface="Arial"/>
                          <a:ea typeface="Arial"/>
                          <a:cs typeface="Arial"/>
                          <a:sym typeface="Arial"/>
                        </a:rPr>
                        <a:t> </a:t>
                      </a:r>
                      <a:endParaRPr lang="en-GB" dirty="0"/>
                    </a:p>
                  </a:txBody>
                  <a:tcPr/>
                </a:tc>
                <a:extLst>
                  <a:ext uri="{0D108BD9-81ED-4DB2-BD59-A6C34878D82A}">
                    <a16:rowId xmlns:a16="http://schemas.microsoft.com/office/drawing/2014/main" val="115071303"/>
                  </a:ext>
                </a:extLst>
              </a:tr>
              <a:tr h="540761">
                <a:tc>
                  <a:txBody>
                    <a:bodyPr/>
                    <a:lstStyle/>
                    <a:p>
                      <a:pPr algn="ctr"/>
                      <a:r>
                        <a:rPr lang="en-US" b="1" dirty="0"/>
                        <a:t>NHS Fab stuff</a:t>
                      </a:r>
                      <a:endParaRPr lang="en-GB" b="1" dirty="0"/>
                    </a:p>
                  </a:txBody>
                  <a:tcPr>
                    <a:solidFill>
                      <a:srgbClr val="D0F5F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Arial"/>
                          <a:ea typeface="Arial"/>
                          <a:cs typeface="Arial"/>
                          <a:sym typeface="Arial"/>
                        </a:rPr>
                        <a:t>A social movement for sharing Health &amp; Social Care Ideas, services and solutions that work</a:t>
                      </a:r>
                      <a:endParaRPr lang="en-GB" dirty="0"/>
                    </a:p>
                    <a:p>
                      <a:r>
                        <a:rPr lang="en-GB" dirty="0">
                          <a:hlinkClick r:id="rId11"/>
                        </a:rPr>
                        <a:t>https://fabnhsstuff.net/</a:t>
                      </a:r>
                      <a:r>
                        <a:rPr lang="en-GB" dirty="0"/>
                        <a:t> </a:t>
                      </a:r>
                    </a:p>
                  </a:txBody>
                  <a:tcPr/>
                </a:tc>
                <a:extLst>
                  <a:ext uri="{0D108BD9-81ED-4DB2-BD59-A6C34878D82A}">
                    <a16:rowId xmlns:a16="http://schemas.microsoft.com/office/drawing/2014/main" val="3661544975"/>
                  </a:ext>
                </a:extLst>
              </a:tr>
              <a:tr h="540761">
                <a:tc>
                  <a:txBody>
                    <a:bodyPr/>
                    <a:lstStyle/>
                    <a:p>
                      <a:pPr algn="ctr"/>
                      <a:r>
                        <a:rPr lang="en-US" b="1" dirty="0"/>
                        <a:t>Futures NHS</a:t>
                      </a:r>
                      <a:endParaRPr lang="en-GB" b="1" dirty="0"/>
                    </a:p>
                  </a:txBody>
                  <a:tcPr>
                    <a:solidFill>
                      <a:srgbClr val="D0F5F1"/>
                    </a:solidFill>
                  </a:tcPr>
                </a:tc>
                <a:tc>
                  <a:txBody>
                    <a:bodyPr/>
                    <a:lstStyle/>
                    <a:p>
                      <a:pPr fontAlgn="base"/>
                      <a:r>
                        <a:rPr lang="en-US" sz="1400" b="0" i="0" u="none" strike="noStrike" cap="none" dirty="0">
                          <a:solidFill>
                            <a:srgbClr val="000000"/>
                          </a:solidFill>
                          <a:effectLst/>
                          <a:latin typeface="Arial"/>
                          <a:ea typeface="Arial"/>
                          <a:cs typeface="Arial"/>
                          <a:sym typeface="Arial"/>
                        </a:rPr>
                        <a:t>A collaboration platform - leading space for secure collaboration across different </a:t>
                      </a:r>
                      <a:r>
                        <a:rPr lang="en-US" sz="1400" b="0" i="0" u="none" strike="noStrike" cap="none" dirty="0" err="1">
                          <a:solidFill>
                            <a:srgbClr val="000000"/>
                          </a:solidFill>
                          <a:effectLst/>
                          <a:latin typeface="Arial"/>
                          <a:ea typeface="Arial"/>
                          <a:cs typeface="Arial"/>
                          <a:sym typeface="Arial"/>
                        </a:rPr>
                        <a:t>organisations</a:t>
                      </a:r>
                      <a:endParaRPr lang="en-US" dirty="0"/>
                    </a:p>
                    <a:p>
                      <a:r>
                        <a:rPr lang="en-GB" dirty="0">
                          <a:hlinkClick r:id="rId12"/>
                        </a:rPr>
                        <a:t>https://future.nhs.uk/</a:t>
                      </a:r>
                      <a:r>
                        <a:rPr lang="en-GB" dirty="0"/>
                        <a:t> </a:t>
                      </a:r>
                    </a:p>
                  </a:txBody>
                  <a:tcPr/>
                </a:tc>
                <a:extLst>
                  <a:ext uri="{0D108BD9-81ED-4DB2-BD59-A6C34878D82A}">
                    <a16:rowId xmlns:a16="http://schemas.microsoft.com/office/drawing/2014/main" val="3628511484"/>
                  </a:ext>
                </a:extLst>
              </a:tr>
              <a:tr h="540761">
                <a:tc>
                  <a:txBody>
                    <a:bodyPr/>
                    <a:lstStyle/>
                    <a:p>
                      <a:pPr algn="ctr"/>
                      <a:r>
                        <a:rPr lang="en-US" b="1" dirty="0"/>
                        <a:t>Academy of Medical Royal Collages </a:t>
                      </a:r>
                      <a:endParaRPr lang="en-GB" b="1" dirty="0"/>
                    </a:p>
                  </a:txBody>
                  <a:tcPr>
                    <a:solidFill>
                      <a:srgbClr val="D0F5F1"/>
                    </a:solidFill>
                  </a:tcPr>
                </a:tc>
                <a:tc>
                  <a:txBody>
                    <a:bodyPr/>
                    <a:lstStyle/>
                    <a:p>
                      <a:r>
                        <a:rPr lang="en-US" dirty="0"/>
                        <a:t>General practice and secondary care report </a:t>
                      </a:r>
                    </a:p>
                    <a:p>
                      <a:endParaRPr lang="en-US" dirty="0"/>
                    </a:p>
                  </a:txBody>
                  <a:tcPr/>
                </a:tc>
                <a:extLst>
                  <a:ext uri="{0D108BD9-81ED-4DB2-BD59-A6C34878D82A}">
                    <a16:rowId xmlns:a16="http://schemas.microsoft.com/office/drawing/2014/main" val="2911805337"/>
                  </a:ext>
                </a:extLst>
              </a:tr>
            </a:tbl>
          </a:graphicData>
        </a:graphic>
      </p:graphicFrame>
    </p:spTree>
    <p:extLst>
      <p:ext uri="{BB962C8B-B14F-4D97-AF65-F5344CB8AC3E}">
        <p14:creationId xmlns:p14="http://schemas.microsoft.com/office/powerpoint/2010/main" val="427831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179467" y="252831"/>
            <a:ext cx="6169306" cy="1288528"/>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Reflective log </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600" dirty="0">
                <a:solidFill>
                  <a:srgbClr val="121A3D"/>
                </a:solidFill>
                <a:latin typeface="Poppins"/>
                <a:ea typeface="Poppins"/>
                <a:cs typeface="Poppins"/>
                <a:sym typeface="Poppins"/>
              </a:rPr>
              <a:t>Keep track of your progress </a:t>
            </a:r>
            <a:endParaRPr sz="16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52912" y="5036907"/>
            <a:ext cx="953548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Reflective log </a:t>
            </a:r>
            <a:endParaRPr sz="1900" b="1" dirty="0">
              <a:solidFill>
                <a:srgbClr val="121A3D"/>
              </a:solidFill>
              <a:latin typeface="Poppins"/>
              <a:ea typeface="Poppins"/>
              <a:cs typeface="Poppins"/>
              <a:sym typeface="Poppins"/>
            </a:endParaRPr>
          </a:p>
        </p:txBody>
      </p:sp>
      <p:sp>
        <p:nvSpPr>
          <p:cNvPr id="2" name="Google Shape;76;p15">
            <a:extLst>
              <a:ext uri="{FF2B5EF4-FFF2-40B4-BE49-F238E27FC236}">
                <a16:creationId xmlns:a16="http://schemas.microsoft.com/office/drawing/2014/main" id="{52AA9995-618E-7601-5623-3FC6D266F9D0}"/>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12</a:t>
            </a:fld>
            <a:endParaRPr dirty="0"/>
          </a:p>
        </p:txBody>
      </p:sp>
      <p:graphicFrame>
        <p:nvGraphicFramePr>
          <p:cNvPr id="3" name="Table 2">
            <a:extLst>
              <a:ext uri="{FF2B5EF4-FFF2-40B4-BE49-F238E27FC236}">
                <a16:creationId xmlns:a16="http://schemas.microsoft.com/office/drawing/2014/main" id="{AD26FD06-CF83-30D2-B131-BFAFA046905E}"/>
              </a:ext>
            </a:extLst>
          </p:cNvPr>
          <p:cNvGraphicFramePr>
            <a:graphicFrameLocks noGrp="1"/>
          </p:cNvGraphicFramePr>
          <p:nvPr>
            <p:extLst>
              <p:ext uri="{D42A27DB-BD31-4B8C-83A1-F6EECF244321}">
                <p14:modId xmlns:p14="http://schemas.microsoft.com/office/powerpoint/2010/main" val="1578283833"/>
              </p:ext>
            </p:extLst>
          </p:nvPr>
        </p:nvGraphicFramePr>
        <p:xfrm>
          <a:off x="1360181" y="1938777"/>
          <a:ext cx="5923175" cy="2057653"/>
        </p:xfrm>
        <a:graphic>
          <a:graphicData uri="http://schemas.openxmlformats.org/drawingml/2006/table">
            <a:tbl>
              <a:tblPr firstRow="1" bandRow="1">
                <a:tableStyleId>{5DEEC908-81A0-471F-91EC-26001181031D}</a:tableStyleId>
              </a:tblPr>
              <a:tblGrid>
                <a:gridCol w="5923175">
                  <a:extLst>
                    <a:ext uri="{9D8B030D-6E8A-4147-A177-3AD203B41FA5}">
                      <a16:colId xmlns:a16="http://schemas.microsoft.com/office/drawing/2014/main" val="1507506094"/>
                    </a:ext>
                  </a:extLst>
                </a:gridCol>
              </a:tblGrid>
              <a:tr h="631703">
                <a:tc>
                  <a:txBody>
                    <a:bodyPr/>
                    <a:lstStyle/>
                    <a:p>
                      <a:r>
                        <a:rPr lang="en-US" dirty="0"/>
                        <a:t>What one thing have you learnt since joining the collaborative that you have found most valuable?</a:t>
                      </a:r>
                      <a:endParaRPr lang="en-GB" dirty="0"/>
                    </a:p>
                  </a:txBody>
                  <a:tcPr>
                    <a:solidFill>
                      <a:srgbClr val="D0F5F1"/>
                    </a:solidFill>
                  </a:tcPr>
                </a:tc>
                <a:extLst>
                  <a:ext uri="{0D108BD9-81ED-4DB2-BD59-A6C34878D82A}">
                    <a16:rowId xmlns:a16="http://schemas.microsoft.com/office/drawing/2014/main" val="2437131303"/>
                  </a:ext>
                </a:extLst>
              </a:tr>
              <a:tr h="1425950">
                <a:tc>
                  <a:txBody>
                    <a:bodyPr/>
                    <a:lstStyle/>
                    <a:p>
                      <a:endParaRPr lang="en-GB" dirty="0"/>
                    </a:p>
                  </a:txBody>
                  <a:tcPr/>
                </a:tc>
                <a:extLst>
                  <a:ext uri="{0D108BD9-81ED-4DB2-BD59-A6C34878D82A}">
                    <a16:rowId xmlns:a16="http://schemas.microsoft.com/office/drawing/2014/main" val="3078821245"/>
                  </a:ext>
                </a:extLst>
              </a:tr>
            </a:tbl>
          </a:graphicData>
        </a:graphic>
      </p:graphicFrame>
      <p:graphicFrame>
        <p:nvGraphicFramePr>
          <p:cNvPr id="5" name="Table 4">
            <a:extLst>
              <a:ext uri="{FF2B5EF4-FFF2-40B4-BE49-F238E27FC236}">
                <a16:creationId xmlns:a16="http://schemas.microsoft.com/office/drawing/2014/main" id="{3D74EF98-9684-F659-02B9-82F73559B184}"/>
              </a:ext>
            </a:extLst>
          </p:cNvPr>
          <p:cNvGraphicFramePr>
            <a:graphicFrameLocks noGrp="1"/>
          </p:cNvGraphicFramePr>
          <p:nvPr>
            <p:extLst>
              <p:ext uri="{D42A27DB-BD31-4B8C-83A1-F6EECF244321}">
                <p14:modId xmlns:p14="http://schemas.microsoft.com/office/powerpoint/2010/main" val="3063128177"/>
              </p:ext>
            </p:extLst>
          </p:nvPr>
        </p:nvGraphicFramePr>
        <p:xfrm>
          <a:off x="1360180" y="4231288"/>
          <a:ext cx="5923175" cy="2057653"/>
        </p:xfrm>
        <a:graphic>
          <a:graphicData uri="http://schemas.openxmlformats.org/drawingml/2006/table">
            <a:tbl>
              <a:tblPr firstRow="1" bandRow="1">
                <a:tableStyleId>{5DEEC908-81A0-471F-91EC-26001181031D}</a:tableStyleId>
              </a:tblPr>
              <a:tblGrid>
                <a:gridCol w="5923175">
                  <a:extLst>
                    <a:ext uri="{9D8B030D-6E8A-4147-A177-3AD203B41FA5}">
                      <a16:colId xmlns:a16="http://schemas.microsoft.com/office/drawing/2014/main" val="1507506094"/>
                    </a:ext>
                  </a:extLst>
                </a:gridCol>
              </a:tblGrid>
              <a:tr h="631703">
                <a:tc>
                  <a:txBody>
                    <a:bodyPr/>
                    <a:lstStyle/>
                    <a:p>
                      <a:r>
                        <a:rPr lang="en-US" dirty="0"/>
                        <a:t>What have you discovered that you want to learn more about and develop a better understanding in? </a:t>
                      </a:r>
                      <a:endParaRPr lang="en-GB" dirty="0"/>
                    </a:p>
                  </a:txBody>
                  <a:tcPr>
                    <a:solidFill>
                      <a:srgbClr val="D0F5F1"/>
                    </a:solidFill>
                  </a:tcPr>
                </a:tc>
                <a:extLst>
                  <a:ext uri="{0D108BD9-81ED-4DB2-BD59-A6C34878D82A}">
                    <a16:rowId xmlns:a16="http://schemas.microsoft.com/office/drawing/2014/main" val="2437131303"/>
                  </a:ext>
                </a:extLst>
              </a:tr>
              <a:tr h="1425950">
                <a:tc>
                  <a:txBody>
                    <a:bodyPr/>
                    <a:lstStyle/>
                    <a:p>
                      <a:endParaRPr lang="en-GB" dirty="0"/>
                    </a:p>
                  </a:txBody>
                  <a:tcPr/>
                </a:tc>
                <a:extLst>
                  <a:ext uri="{0D108BD9-81ED-4DB2-BD59-A6C34878D82A}">
                    <a16:rowId xmlns:a16="http://schemas.microsoft.com/office/drawing/2014/main" val="3078821245"/>
                  </a:ext>
                </a:extLst>
              </a:tr>
            </a:tbl>
          </a:graphicData>
        </a:graphic>
      </p:graphicFrame>
      <p:graphicFrame>
        <p:nvGraphicFramePr>
          <p:cNvPr id="6" name="Table 5">
            <a:extLst>
              <a:ext uri="{FF2B5EF4-FFF2-40B4-BE49-F238E27FC236}">
                <a16:creationId xmlns:a16="http://schemas.microsoft.com/office/drawing/2014/main" id="{4F023DE1-F9AD-0041-675F-25698EF07E6A}"/>
              </a:ext>
            </a:extLst>
          </p:cNvPr>
          <p:cNvGraphicFramePr>
            <a:graphicFrameLocks noGrp="1"/>
          </p:cNvGraphicFramePr>
          <p:nvPr>
            <p:extLst>
              <p:ext uri="{D42A27DB-BD31-4B8C-83A1-F6EECF244321}">
                <p14:modId xmlns:p14="http://schemas.microsoft.com/office/powerpoint/2010/main" val="4052843215"/>
              </p:ext>
            </p:extLst>
          </p:nvPr>
        </p:nvGraphicFramePr>
        <p:xfrm>
          <a:off x="1360180" y="6523799"/>
          <a:ext cx="5923175" cy="2057653"/>
        </p:xfrm>
        <a:graphic>
          <a:graphicData uri="http://schemas.openxmlformats.org/drawingml/2006/table">
            <a:tbl>
              <a:tblPr firstRow="1" bandRow="1">
                <a:tableStyleId>{5DEEC908-81A0-471F-91EC-26001181031D}</a:tableStyleId>
              </a:tblPr>
              <a:tblGrid>
                <a:gridCol w="5923175">
                  <a:extLst>
                    <a:ext uri="{9D8B030D-6E8A-4147-A177-3AD203B41FA5}">
                      <a16:colId xmlns:a16="http://schemas.microsoft.com/office/drawing/2014/main" val="1507506094"/>
                    </a:ext>
                  </a:extLst>
                </a:gridCol>
              </a:tblGrid>
              <a:tr h="631703">
                <a:tc>
                  <a:txBody>
                    <a:bodyPr/>
                    <a:lstStyle/>
                    <a:p>
                      <a:r>
                        <a:rPr lang="en-US" dirty="0"/>
                        <a:t>What will you take away and ensure you continue to use when thinking about implementing further changes/improvement?</a:t>
                      </a:r>
                      <a:endParaRPr lang="en-GB" dirty="0"/>
                    </a:p>
                  </a:txBody>
                  <a:tcPr>
                    <a:solidFill>
                      <a:srgbClr val="D0F5F1"/>
                    </a:solidFill>
                  </a:tcPr>
                </a:tc>
                <a:extLst>
                  <a:ext uri="{0D108BD9-81ED-4DB2-BD59-A6C34878D82A}">
                    <a16:rowId xmlns:a16="http://schemas.microsoft.com/office/drawing/2014/main" val="2437131303"/>
                  </a:ext>
                </a:extLst>
              </a:tr>
              <a:tr h="1425950">
                <a:tc>
                  <a:txBody>
                    <a:bodyPr/>
                    <a:lstStyle/>
                    <a:p>
                      <a:endParaRPr lang="en-GB" dirty="0"/>
                    </a:p>
                  </a:txBody>
                  <a:tcPr/>
                </a:tc>
                <a:extLst>
                  <a:ext uri="{0D108BD9-81ED-4DB2-BD59-A6C34878D82A}">
                    <a16:rowId xmlns:a16="http://schemas.microsoft.com/office/drawing/2014/main" val="3078821245"/>
                  </a:ext>
                </a:extLst>
              </a:tr>
            </a:tbl>
          </a:graphicData>
        </a:graphic>
      </p:graphicFrame>
    </p:spTree>
    <p:extLst>
      <p:ext uri="{BB962C8B-B14F-4D97-AF65-F5344CB8AC3E}">
        <p14:creationId xmlns:p14="http://schemas.microsoft.com/office/powerpoint/2010/main" val="394661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0" name="Google Shape;200;p25"/>
          <p:cNvSpPr txBox="1"/>
          <p:nvPr/>
        </p:nvSpPr>
        <p:spPr>
          <a:xfrm rot="-5400000">
            <a:off x="-4576245" y="4987478"/>
            <a:ext cx="10163331" cy="48818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900" b="1" i="0" u="none" strike="noStrike" kern="0" cap="none" spc="0" normalizeH="0" baseline="0" noProof="0" dirty="0">
                <a:ln>
                  <a:noFill/>
                </a:ln>
                <a:solidFill>
                  <a:srgbClr val="121A3D"/>
                </a:solidFill>
                <a:effectLst/>
                <a:uLnTx/>
                <a:uFillTx/>
                <a:latin typeface="Poppins"/>
                <a:ea typeface="Poppins"/>
                <a:cs typeface="Poppins"/>
                <a:sym typeface="Poppins"/>
              </a:rPr>
              <a:t>GIBBS REFLECTIVE CYCLE </a:t>
            </a:r>
            <a:endParaRPr kumimoji="0" sz="1900" b="1" i="0" u="none" strike="noStrike" kern="0" cap="none" spc="0" normalizeH="0" baseline="0" noProof="0" dirty="0">
              <a:ln>
                <a:noFill/>
              </a:ln>
              <a:solidFill>
                <a:srgbClr val="121A3D"/>
              </a:solidFill>
              <a:effectLst/>
              <a:uLnTx/>
              <a:uFillTx/>
              <a:latin typeface="Poppins"/>
              <a:ea typeface="Poppins"/>
              <a:cs typeface="Poppins"/>
              <a:sym typeface="Poppins"/>
            </a:endParaRPr>
          </a:p>
        </p:txBody>
      </p:sp>
      <p:sp>
        <p:nvSpPr>
          <p:cNvPr id="201" name="Google Shape;201;p2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300" b="0" i="0" u="none" strike="noStrike" kern="0" cap="none" spc="0" normalizeH="0" baseline="0" noProof="0" dirty="0">
              <a:ln>
                <a:noFill/>
              </a:ln>
              <a:solidFill>
                <a:srgbClr val="595959"/>
              </a:solidFill>
              <a:effectLst/>
              <a:uLnTx/>
              <a:uFillTx/>
              <a:latin typeface="Arial"/>
              <a:cs typeface="Arial"/>
              <a:sym typeface="Arial"/>
            </a:endParaRPr>
          </a:p>
        </p:txBody>
      </p:sp>
      <p:sp>
        <p:nvSpPr>
          <p:cNvPr id="209" name="Google Shape;209;p25"/>
          <p:cNvSpPr txBox="1"/>
          <p:nvPr/>
        </p:nvSpPr>
        <p:spPr>
          <a:xfrm>
            <a:off x="1502500" y="270000"/>
            <a:ext cx="5729100" cy="1553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400" b="0" i="0" u="none" strike="noStrike" kern="0" cap="none" spc="0" normalizeH="0" baseline="0" noProof="0" dirty="0">
                <a:ln>
                  <a:noFill/>
                </a:ln>
                <a:solidFill>
                  <a:srgbClr val="121A3D"/>
                </a:solidFill>
                <a:effectLst/>
                <a:uLnTx/>
                <a:uFillTx/>
                <a:latin typeface="Poppins"/>
                <a:ea typeface="Poppins"/>
                <a:cs typeface="Poppins"/>
                <a:sym typeface="Poppins"/>
              </a:rPr>
              <a:t>Reflective Learning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121A3D"/>
                </a:solidFill>
                <a:effectLst/>
                <a:uLnTx/>
                <a:uFillTx/>
                <a:latin typeface="Poppins"/>
                <a:ea typeface="Poppins"/>
                <a:cs typeface="Poppins"/>
                <a:sym typeface="Poppins"/>
              </a:rPr>
              <a:t>How will you reflect on your journey? </a:t>
            </a:r>
            <a:endParaRPr kumimoji="0" sz="2500" b="0" i="0" u="none" strike="noStrike" kern="0" cap="none" spc="0" normalizeH="0" baseline="0" noProof="0" dirty="0">
              <a:ln>
                <a:noFill/>
              </a:ln>
              <a:solidFill>
                <a:srgbClr val="121A3D"/>
              </a:solidFill>
              <a:effectLst/>
              <a:uLnTx/>
              <a:uFillTx/>
              <a:latin typeface="Poppins"/>
              <a:ea typeface="Poppins"/>
              <a:cs typeface="Poppins"/>
              <a:sym typeface="Poppins"/>
            </a:endParaRPr>
          </a:p>
        </p:txBody>
      </p:sp>
      <p:pic>
        <p:nvPicPr>
          <p:cNvPr id="4098" name="Picture 2" descr="Image">
            <a:extLst>
              <a:ext uri="{FF2B5EF4-FFF2-40B4-BE49-F238E27FC236}">
                <a16:creationId xmlns:a16="http://schemas.microsoft.com/office/drawing/2014/main" id="{39D2D985-0ECE-9299-DDAA-2E2750CF98B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181886" y="1281047"/>
            <a:ext cx="6112624" cy="59563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427DC1-4FFC-B20C-A4C8-789FD290DA56}"/>
              </a:ext>
            </a:extLst>
          </p:cNvPr>
          <p:cNvSpPr/>
          <p:nvPr/>
        </p:nvSpPr>
        <p:spPr>
          <a:xfrm>
            <a:off x="1181886" y="7341005"/>
            <a:ext cx="6112623" cy="2578308"/>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Reflection is often overlooked as we rush to do the next thing in the improvement journey. How will you ensure you reflect on your learning, your actions throughout your improvement project and interaction with others?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Use Gibbs reflective cycle to make notes on significant events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Use it is a framework to think back over what happened and what you might do differently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Use it to understand different perspectives and the full situation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3911923" y="4684763"/>
            <a:ext cx="8831199"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RECOMMENDED  READING </a:t>
            </a:r>
            <a:endParaRPr sz="1900" b="1" dirty="0">
              <a:solidFill>
                <a:srgbClr val="121A3D"/>
              </a:solidFill>
              <a:latin typeface="Poppins"/>
              <a:ea typeface="Poppins"/>
              <a:cs typeface="Poppins"/>
              <a:sym typeface="Poppins"/>
            </a:endParaRPr>
          </a:p>
        </p:txBody>
      </p:sp>
      <p:sp>
        <p:nvSpPr>
          <p:cNvPr id="2" name="Google Shape;76;p15">
            <a:extLst>
              <a:ext uri="{FF2B5EF4-FFF2-40B4-BE49-F238E27FC236}">
                <a16:creationId xmlns:a16="http://schemas.microsoft.com/office/drawing/2014/main" id="{CE75F367-B232-DA46-149F-08FF2216963A}"/>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14</a:t>
            </a:fld>
            <a:endParaRPr dirty="0"/>
          </a:p>
        </p:txBody>
      </p:sp>
      <p:sp>
        <p:nvSpPr>
          <p:cNvPr id="4" name="Google Shape;109;p18">
            <a:extLst>
              <a:ext uri="{FF2B5EF4-FFF2-40B4-BE49-F238E27FC236}">
                <a16:creationId xmlns:a16="http://schemas.microsoft.com/office/drawing/2014/main" id="{914D1F86-08E4-624B-DC2C-B0B4CED1F83C}"/>
              </a:ext>
            </a:extLst>
          </p:cNvPr>
          <p:cNvSpPr txBox="1"/>
          <p:nvPr/>
        </p:nvSpPr>
        <p:spPr>
          <a:xfrm>
            <a:off x="1179467" y="252831"/>
            <a:ext cx="6169306"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Recommended Reading</a:t>
            </a:r>
            <a:endParaRPr sz="1600" dirty="0">
              <a:solidFill>
                <a:srgbClr val="121A3D"/>
              </a:solidFill>
              <a:latin typeface="Poppins"/>
              <a:ea typeface="Poppins"/>
              <a:cs typeface="Poppins"/>
              <a:sym typeface="Poppins"/>
            </a:endParaRPr>
          </a:p>
        </p:txBody>
      </p:sp>
      <p:sp>
        <p:nvSpPr>
          <p:cNvPr id="5" name="TextBox 4">
            <a:extLst>
              <a:ext uri="{FF2B5EF4-FFF2-40B4-BE49-F238E27FC236}">
                <a16:creationId xmlns:a16="http://schemas.microsoft.com/office/drawing/2014/main" id="{FFDE1400-3BED-B4FD-1EE9-A1225E87FBB9}"/>
              </a:ext>
            </a:extLst>
          </p:cNvPr>
          <p:cNvSpPr txBox="1"/>
          <p:nvPr/>
        </p:nvSpPr>
        <p:spPr>
          <a:xfrm>
            <a:off x="1304901" y="1822461"/>
            <a:ext cx="5938963" cy="7201972"/>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Start with Why </a:t>
            </a:r>
            <a:r>
              <a:rPr lang="en-US" dirty="0"/>
              <a:t>– Simon Sinek</a:t>
            </a:r>
          </a:p>
          <a:p>
            <a:pPr marL="285750" indent="-285750">
              <a:buFont typeface="Arial" panose="020B0604020202020204" pitchFamily="34" charset="0"/>
              <a:buChar char="•"/>
            </a:pPr>
            <a:r>
              <a:rPr lang="en-US" dirty="0">
                <a:hlinkClick r:id="rId4"/>
              </a:rPr>
              <a:t>Dare to Lead </a:t>
            </a:r>
            <a:r>
              <a:rPr lang="en-US" dirty="0"/>
              <a:t>– </a:t>
            </a:r>
            <a:r>
              <a:rPr lang="en-US" dirty="0" err="1"/>
              <a:t>Brene</a:t>
            </a:r>
            <a:r>
              <a:rPr lang="en-US" dirty="0"/>
              <a:t> Brown</a:t>
            </a:r>
          </a:p>
          <a:p>
            <a:pPr marL="285750" indent="-285750">
              <a:buFont typeface="Arial" panose="020B0604020202020204" pitchFamily="34" charset="0"/>
              <a:buChar char="•"/>
            </a:pPr>
            <a:r>
              <a:rPr lang="en-US" dirty="0">
                <a:hlinkClick r:id="rId5"/>
              </a:rPr>
              <a:t>Team of Teams: New Rules of Engagement for a Complex World </a:t>
            </a:r>
            <a:r>
              <a:rPr lang="en-US" dirty="0"/>
              <a:t>– General Stanley McChrystal </a:t>
            </a:r>
          </a:p>
          <a:p>
            <a:pPr marL="285750" indent="-285750">
              <a:buFont typeface="Arial" panose="020B0604020202020204" pitchFamily="34" charset="0"/>
              <a:buChar char="•"/>
            </a:pPr>
            <a:r>
              <a:rPr lang="en-US" dirty="0">
                <a:hlinkClick r:id="rId6"/>
              </a:rPr>
              <a:t>7 Habits of highly effective people </a:t>
            </a:r>
            <a:r>
              <a:rPr lang="en-US" dirty="0"/>
              <a:t>– Stephen R Covey</a:t>
            </a:r>
          </a:p>
          <a:p>
            <a:pPr marL="285750" indent="-285750">
              <a:buFont typeface="Arial" panose="020B0604020202020204" pitchFamily="34" charset="0"/>
              <a:buChar char="•"/>
            </a:pPr>
            <a:r>
              <a:rPr lang="en-US" dirty="0">
                <a:hlinkClick r:id="rId7"/>
              </a:rPr>
              <a:t>The Chimp Paradox </a:t>
            </a:r>
            <a:r>
              <a:rPr lang="en-US" dirty="0"/>
              <a:t>– Prof Steve Peters </a:t>
            </a:r>
          </a:p>
          <a:p>
            <a:pPr marL="285750" indent="-285750">
              <a:buFont typeface="Arial" panose="020B0604020202020204" pitchFamily="34" charset="0"/>
              <a:buChar char="•"/>
            </a:pPr>
            <a:r>
              <a:rPr lang="en-US" dirty="0">
                <a:hlinkClick r:id="rId8"/>
              </a:rPr>
              <a:t>Leading Change </a:t>
            </a:r>
            <a:r>
              <a:rPr lang="en-US" dirty="0"/>
              <a:t>– John Kotter </a:t>
            </a:r>
          </a:p>
          <a:p>
            <a:pPr marL="285750" indent="-285750">
              <a:buFont typeface="Arial" panose="020B0604020202020204" pitchFamily="34" charset="0"/>
              <a:buChar char="•"/>
            </a:pPr>
            <a:r>
              <a:rPr lang="en-US" dirty="0">
                <a:hlinkClick r:id="rId9"/>
              </a:rPr>
              <a:t>Leading in a culture of change </a:t>
            </a:r>
            <a:r>
              <a:rPr lang="en-US" dirty="0"/>
              <a:t>– Michael Fullan </a:t>
            </a:r>
          </a:p>
          <a:p>
            <a:pPr marL="285750" indent="-285750">
              <a:buFont typeface="Arial" panose="020B0604020202020204" pitchFamily="34" charset="0"/>
              <a:buChar char="•"/>
            </a:pPr>
            <a:r>
              <a:rPr lang="en-US" dirty="0">
                <a:hlinkClick r:id="rId10"/>
              </a:rPr>
              <a:t>Compassionate Leadership </a:t>
            </a:r>
            <a:r>
              <a:rPr lang="en-US" dirty="0"/>
              <a:t>– Michael West</a:t>
            </a:r>
          </a:p>
          <a:p>
            <a:pPr marL="285750" indent="-285750">
              <a:buFont typeface="Arial" panose="020B0604020202020204" pitchFamily="34" charset="0"/>
              <a:buChar char="•"/>
            </a:pPr>
            <a:r>
              <a:rPr lang="en-US" dirty="0">
                <a:hlinkClick r:id="rId11"/>
              </a:rPr>
              <a:t>The improvement guide </a:t>
            </a:r>
            <a:r>
              <a:rPr lang="en-US" dirty="0"/>
              <a:t>– Gerald J Langley </a:t>
            </a:r>
          </a:p>
          <a:p>
            <a:pPr marL="285750" indent="-285750">
              <a:buFont typeface="Arial" panose="020B0604020202020204" pitchFamily="34" charset="0"/>
              <a:buChar char="•"/>
            </a:pPr>
            <a:r>
              <a:rPr lang="en-US" dirty="0">
                <a:hlinkClick r:id="rId12"/>
              </a:rPr>
              <a:t>Rebel ideas </a:t>
            </a:r>
            <a:r>
              <a:rPr lang="en-US" dirty="0"/>
              <a:t>– Matthew Syed </a:t>
            </a:r>
          </a:p>
          <a:p>
            <a:pPr marL="285750" indent="-285750">
              <a:buFont typeface="Arial" panose="020B0604020202020204" pitchFamily="34" charset="0"/>
              <a:buChar char="•"/>
            </a:pPr>
            <a:r>
              <a:rPr lang="en-US" dirty="0">
                <a:hlinkClick r:id="rId13"/>
              </a:rPr>
              <a:t>Emotional intelligence </a:t>
            </a:r>
            <a:r>
              <a:rPr lang="en-US" dirty="0"/>
              <a:t>– Daniel Goleman </a:t>
            </a:r>
          </a:p>
          <a:p>
            <a:pPr marL="285750" indent="-285750">
              <a:buFont typeface="Arial" panose="020B0604020202020204" pitchFamily="34" charset="0"/>
              <a:buChar char="•"/>
            </a:pPr>
            <a:r>
              <a:rPr lang="en-GB" u="sng" dirty="0">
                <a:solidFill>
                  <a:srgbClr val="467886"/>
                </a:solidFill>
                <a:effectLst/>
                <a:latin typeface="+mn-lt"/>
                <a:ea typeface="Times New Roman" panose="02020603050405020304" pitchFamily="18" charset="0"/>
                <a:cs typeface="Times New Roman" panose="02020603050405020304" pitchFamily="18" charset="0"/>
                <a:hlinkClick r:id="rId14"/>
              </a:rPr>
              <a:t>Using patient experience for improvement - Point of Care Foundation</a:t>
            </a:r>
            <a:endParaRPr lang="en-GB" u="sng" dirty="0">
              <a:solidFill>
                <a:srgbClr val="467886"/>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u="sng" dirty="0">
                <a:solidFill>
                  <a:srgbClr val="467886"/>
                </a:solidFill>
                <a:effectLst/>
                <a:latin typeface="+mn-lt"/>
                <a:ea typeface="Times New Roman" panose="02020603050405020304" pitchFamily="18" charset="0"/>
                <a:cs typeface="Times New Roman" panose="02020603050405020304" pitchFamily="18" charset="0"/>
                <a:hlinkClick r:id="rId15"/>
              </a:rPr>
              <a:t>MeasuringPatientExperience.pdf (health.org.uk)</a:t>
            </a:r>
            <a:endParaRPr lang="en-GB" u="sng" dirty="0">
              <a:solidFill>
                <a:srgbClr val="467886"/>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u="sng" dirty="0">
                <a:solidFill>
                  <a:srgbClr val="467886"/>
                </a:solidFill>
                <a:effectLst/>
                <a:latin typeface="+mn-lt"/>
                <a:ea typeface="Times New Roman" panose="02020603050405020304" pitchFamily="18" charset="0"/>
                <a:cs typeface="Times New Roman" panose="02020603050405020304" pitchFamily="18" charset="0"/>
                <a:hlinkClick r:id="rId16"/>
              </a:rPr>
              <a:t>The Patient Experience Book (england.nhs.uk)</a:t>
            </a:r>
            <a:endParaRPr lang="en-GB" u="sng" dirty="0">
              <a:solidFill>
                <a:srgbClr val="467886"/>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solidFill>
                  <a:schemeClr val="tx1"/>
                </a:solidFill>
                <a:effectLst/>
                <a:latin typeface="+mn-lt"/>
                <a:ea typeface="Times New Roman" panose="02020603050405020304" pitchFamily="18" charset="0"/>
                <a:cs typeface="Times New Roman" panose="02020603050405020304" pitchFamily="18" charset="0"/>
              </a:rPr>
              <a:t>Ladder of co-production </a:t>
            </a:r>
            <a:r>
              <a:rPr lang="en-GB" dirty="0">
                <a:solidFill>
                  <a:schemeClr val="tx1"/>
                </a:solidFill>
                <a:latin typeface="+mn-lt"/>
                <a:ea typeface="Times New Roman" panose="02020603050405020304" pitchFamily="18" charset="0"/>
                <a:cs typeface="Times New Roman" panose="02020603050405020304" pitchFamily="18" charset="0"/>
              </a:rPr>
              <a:t>(</a:t>
            </a:r>
            <a:r>
              <a:rPr lang="en-US" dirty="0">
                <a:solidFill>
                  <a:schemeClr val="tx1"/>
                </a:solidFill>
                <a:effectLst/>
                <a:latin typeface="+mn-lt"/>
                <a:ea typeface="Times New Roman" panose="02020603050405020304" pitchFamily="18" charset="0"/>
                <a:cs typeface="Times New Roman" panose="02020603050405020304" pitchFamily="18" charset="0"/>
                <a:hlinkClick r:id="rId17"/>
              </a:rPr>
              <a:t>https://www.thinklocalactpersonal.org.uk/</a:t>
            </a:r>
            <a:r>
              <a:rPr lang="en-US" dirty="0">
                <a:solidFill>
                  <a:schemeClr val="tx1"/>
                </a:solidFill>
                <a:effectLst/>
                <a:latin typeface="+mn-lt"/>
                <a:ea typeface="Times New Roman" panose="02020603050405020304" pitchFamily="18" charset="0"/>
                <a:cs typeface="Times New Roman" panose="02020603050405020304" pitchFamily="18" charset="0"/>
              </a:rPr>
              <a:t> </a:t>
            </a:r>
            <a:r>
              <a:rPr lang="en-GB" dirty="0">
                <a:solidFill>
                  <a:schemeClr val="tx1"/>
                </a:solidFill>
                <a:latin typeface="+mn-lt"/>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solidFill>
                  <a:schemeClr val="tx1"/>
                </a:solidFill>
                <a:latin typeface="+mn-lt"/>
                <a:ea typeface="Times New Roman" panose="02020603050405020304" pitchFamily="18" charset="0"/>
                <a:cs typeface="Times New Roman" panose="02020603050405020304" pitchFamily="18" charset="0"/>
                <a:hlinkClick r:id="rId18"/>
              </a:rPr>
              <a:t>The Art of Thinking Clearly </a:t>
            </a:r>
            <a:r>
              <a:rPr lang="en-US" dirty="0">
                <a:solidFill>
                  <a:schemeClr val="tx1"/>
                </a:solidFill>
                <a:latin typeface="+mn-lt"/>
                <a:ea typeface="Times New Roman" panose="02020603050405020304" pitchFamily="18" charset="0"/>
                <a:cs typeface="Times New Roman" panose="02020603050405020304" pitchFamily="18" charset="0"/>
              </a:rPr>
              <a:t>by Rolf </a:t>
            </a:r>
            <a:r>
              <a:rPr lang="en-US" dirty="0" err="1">
                <a:solidFill>
                  <a:schemeClr val="tx1"/>
                </a:solidFill>
                <a:latin typeface="+mn-lt"/>
                <a:ea typeface="Times New Roman" panose="02020603050405020304" pitchFamily="18" charset="0"/>
                <a:cs typeface="Times New Roman" panose="02020603050405020304" pitchFamily="18" charset="0"/>
              </a:rPr>
              <a:t>Dobelli</a:t>
            </a:r>
            <a:endParaRPr lang="en-GB" dirty="0">
              <a:solidFill>
                <a:schemeClr val="tx1"/>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latin typeface="+mn-lt"/>
                <a:ea typeface="Times New Roman" panose="02020603050405020304" pitchFamily="18" charset="0"/>
                <a:cs typeface="Times New Roman" panose="02020603050405020304" pitchFamily="18" charset="0"/>
                <a:hlinkClick r:id="rId19"/>
              </a:rPr>
              <a:t>The Decision Book </a:t>
            </a:r>
            <a:r>
              <a:rPr lang="en-US" dirty="0">
                <a:solidFill>
                  <a:schemeClr val="tx1"/>
                </a:solidFill>
                <a:latin typeface="+mn-lt"/>
                <a:ea typeface="Times New Roman" panose="02020603050405020304" pitchFamily="18" charset="0"/>
                <a:cs typeface="Times New Roman" panose="02020603050405020304" pitchFamily="18" charset="0"/>
              </a:rPr>
              <a:t>by Mikael </a:t>
            </a:r>
            <a:r>
              <a:rPr lang="en-US" dirty="0" err="1">
                <a:solidFill>
                  <a:schemeClr val="tx1"/>
                </a:solidFill>
                <a:latin typeface="+mn-lt"/>
                <a:ea typeface="Times New Roman" panose="02020603050405020304" pitchFamily="18" charset="0"/>
                <a:cs typeface="Times New Roman" panose="02020603050405020304" pitchFamily="18" charset="0"/>
              </a:rPr>
              <a:t>Krogerus</a:t>
            </a:r>
            <a:r>
              <a:rPr lang="en-US" dirty="0">
                <a:solidFill>
                  <a:schemeClr val="tx1"/>
                </a:solidFill>
                <a:latin typeface="+mn-lt"/>
                <a:ea typeface="Times New Roman" panose="02020603050405020304" pitchFamily="18" charset="0"/>
                <a:cs typeface="Times New Roman" panose="02020603050405020304" pitchFamily="18" charset="0"/>
              </a:rPr>
              <a:t> and Roman </a:t>
            </a:r>
            <a:r>
              <a:rPr lang="en-US" dirty="0" err="1">
                <a:solidFill>
                  <a:schemeClr val="tx1"/>
                </a:solidFill>
                <a:latin typeface="+mn-lt"/>
                <a:ea typeface="Times New Roman" panose="02020603050405020304" pitchFamily="18" charset="0"/>
                <a:cs typeface="Times New Roman" panose="02020603050405020304" pitchFamily="18" charset="0"/>
              </a:rPr>
              <a:t>Tschappeler</a:t>
            </a:r>
            <a:endParaRPr lang="en-GB" dirty="0">
              <a:solidFill>
                <a:schemeClr val="tx1"/>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latin typeface="+mn-lt"/>
                <a:ea typeface="Times New Roman" panose="02020603050405020304" pitchFamily="18" charset="0"/>
                <a:cs typeface="Times New Roman" panose="02020603050405020304" pitchFamily="18" charset="0"/>
                <a:hlinkClick r:id="rId20"/>
              </a:rPr>
              <a:t>Nudge</a:t>
            </a:r>
            <a:r>
              <a:rPr lang="en-US" dirty="0">
                <a:solidFill>
                  <a:schemeClr val="tx1"/>
                </a:solidFill>
                <a:latin typeface="+mn-lt"/>
                <a:ea typeface="Times New Roman" panose="02020603050405020304" pitchFamily="18" charset="0"/>
                <a:cs typeface="Times New Roman" panose="02020603050405020304" pitchFamily="18" charset="0"/>
              </a:rPr>
              <a:t> by Richard H. Thaler and Cass R. Sunstein</a:t>
            </a:r>
            <a:r>
              <a:rPr lang="en-GB" dirty="0">
                <a:solidFill>
                  <a:schemeClr val="tx1"/>
                </a:solidFill>
                <a:latin typeface="+mn-lt"/>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panose="02020603050405020304" pitchFamily="18" charset="0"/>
                <a:hlinkClick r:id="rId21"/>
              </a:rPr>
              <a:t>The Social Leadership Handbook </a:t>
            </a:r>
            <a:r>
              <a:rPr lang="en-US" dirty="0">
                <a:solidFill>
                  <a:schemeClr val="tx1"/>
                </a:solidFill>
                <a:effectLst/>
                <a:latin typeface="+mn-lt"/>
                <a:ea typeface="Times New Roman" panose="02020603050405020304" pitchFamily="18" charset="0"/>
                <a:cs typeface="Times New Roman" panose="02020603050405020304" pitchFamily="18" charset="0"/>
              </a:rPr>
              <a:t>by Julian </a:t>
            </a:r>
            <a:r>
              <a:rPr lang="en-US" dirty="0" err="1">
                <a:solidFill>
                  <a:schemeClr val="tx1"/>
                </a:solidFill>
                <a:effectLst/>
                <a:latin typeface="+mn-lt"/>
                <a:ea typeface="Times New Roman" panose="02020603050405020304" pitchFamily="18" charset="0"/>
                <a:cs typeface="Times New Roman" panose="02020603050405020304" pitchFamily="18" charset="0"/>
              </a:rPr>
              <a:t>Stodd</a:t>
            </a:r>
            <a:endParaRPr lang="en-GB"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panose="02020603050405020304" pitchFamily="18" charset="0"/>
                <a:hlinkClick r:id="rId22"/>
              </a:rPr>
              <a:t>The Power of One, The Power of Many </a:t>
            </a:r>
            <a:r>
              <a:rPr lang="en-US" dirty="0">
                <a:solidFill>
                  <a:schemeClr val="tx1"/>
                </a:solidFill>
                <a:effectLst/>
                <a:latin typeface="+mn-lt"/>
                <a:ea typeface="Times New Roman" panose="02020603050405020304" pitchFamily="18" charset="0"/>
                <a:cs typeface="Times New Roman" panose="02020603050405020304" pitchFamily="18" charset="0"/>
              </a:rPr>
              <a:t>by Bibby, Bevan, Carter, Bate and Robert</a:t>
            </a:r>
            <a:endParaRPr lang="en-GB" dirty="0">
              <a:solidFill>
                <a:schemeClr val="tx1"/>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panose="02020603050405020304" pitchFamily="18" charset="0"/>
                <a:hlinkClick r:id="rId23"/>
              </a:rPr>
              <a:t>The Exceptional Potential of General Practice </a:t>
            </a:r>
            <a:r>
              <a:rPr lang="en-US" dirty="0">
                <a:solidFill>
                  <a:schemeClr val="tx1"/>
                </a:solidFill>
                <a:effectLst/>
                <a:latin typeface="+mn-lt"/>
                <a:ea typeface="Times New Roman" panose="02020603050405020304" pitchFamily="18" charset="0"/>
                <a:cs typeface="Times New Roman" panose="02020603050405020304" pitchFamily="18" charset="0"/>
              </a:rPr>
              <a:t>Edited by Graham C. M. Watt</a:t>
            </a:r>
            <a:endParaRPr lang="en-GB" u="sng" dirty="0">
              <a:solidFill>
                <a:srgbClr val="467886"/>
              </a:solidFill>
              <a:effectLst/>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panose="02020603050405020304" pitchFamily="18" charset="0"/>
                <a:hlinkClick r:id="rId24"/>
              </a:rPr>
              <a:t>The Surprising Power of Liberating Structures</a:t>
            </a:r>
            <a:r>
              <a:rPr lang="en-US" dirty="0">
                <a:solidFill>
                  <a:schemeClr val="tx1"/>
                </a:solidFill>
                <a:effectLst/>
                <a:latin typeface="+mn-lt"/>
                <a:ea typeface="Times New Roman" panose="02020603050405020304" pitchFamily="18" charset="0"/>
                <a:cs typeface="Times New Roman" panose="02020603050405020304" pitchFamily="18" charset="0"/>
              </a:rPr>
              <a:t> by Henri </a:t>
            </a:r>
            <a:r>
              <a:rPr lang="en-US" dirty="0" err="1">
                <a:solidFill>
                  <a:schemeClr val="tx1"/>
                </a:solidFill>
                <a:effectLst/>
                <a:latin typeface="+mn-lt"/>
                <a:ea typeface="Times New Roman" panose="02020603050405020304" pitchFamily="18" charset="0"/>
                <a:cs typeface="Times New Roman" panose="02020603050405020304" pitchFamily="18" charset="0"/>
              </a:rPr>
              <a:t>Lipmanowicz</a:t>
            </a:r>
            <a:r>
              <a:rPr lang="en-US" dirty="0">
                <a:solidFill>
                  <a:schemeClr val="tx1"/>
                </a:solidFill>
                <a:effectLst/>
                <a:latin typeface="+mn-lt"/>
                <a:ea typeface="Times New Roman" panose="02020603050405020304" pitchFamily="18" charset="0"/>
                <a:cs typeface="Times New Roman" panose="02020603050405020304" pitchFamily="18" charset="0"/>
              </a:rPr>
              <a:t> and Keith McCandless</a:t>
            </a:r>
            <a:endParaRPr lang="en-GB" u="sng" dirty="0">
              <a:solidFill>
                <a:srgbClr val="467886"/>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panose="02020603050405020304" pitchFamily="18" charset="0"/>
                <a:hlinkClick r:id="rId25"/>
              </a:rPr>
              <a:t>Storytelling with Data in Healthcare</a:t>
            </a:r>
            <a:r>
              <a:rPr lang="en-US" dirty="0">
                <a:solidFill>
                  <a:schemeClr val="tx1"/>
                </a:solidFill>
                <a:effectLst/>
                <a:latin typeface="+mn-lt"/>
                <a:ea typeface="Times New Roman" panose="02020603050405020304" pitchFamily="18" charset="0"/>
                <a:cs typeface="Times New Roman" panose="02020603050405020304" pitchFamily="18" charset="0"/>
              </a:rPr>
              <a:t> by </a:t>
            </a:r>
            <a:r>
              <a:rPr lang="en-US" dirty="0" err="1">
                <a:solidFill>
                  <a:schemeClr val="tx1"/>
                </a:solidFill>
                <a:effectLst/>
                <a:latin typeface="+mn-lt"/>
                <a:ea typeface="Times New Roman" panose="02020603050405020304" pitchFamily="18" charset="0"/>
                <a:cs typeface="Times New Roman" panose="02020603050405020304" pitchFamily="18" charset="0"/>
              </a:rPr>
              <a:t>Masick</a:t>
            </a:r>
            <a:r>
              <a:rPr lang="en-US" dirty="0">
                <a:solidFill>
                  <a:schemeClr val="tx1"/>
                </a:solidFill>
                <a:effectLst/>
                <a:latin typeface="+mn-lt"/>
                <a:ea typeface="Times New Roman" panose="02020603050405020304" pitchFamily="18" charset="0"/>
                <a:cs typeface="Times New Roman" panose="02020603050405020304" pitchFamily="18" charset="0"/>
              </a:rPr>
              <a:t> and Bouillon</a:t>
            </a: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panose="02020603050405020304" pitchFamily="18" charset="0"/>
                <a:hlinkClick r:id="rId26"/>
              </a:rPr>
              <a:t>Think Fast, Talk Smart: </a:t>
            </a:r>
            <a:r>
              <a:rPr lang="en-US" dirty="0">
                <a:solidFill>
                  <a:schemeClr val="tx1"/>
                </a:solidFill>
                <a:effectLst/>
                <a:latin typeface="+mn-lt"/>
                <a:ea typeface="Times New Roman" panose="02020603050405020304" pitchFamily="18" charset="0"/>
                <a:cs typeface="Times New Roman" panose="02020603050405020304" pitchFamily="18" charset="0"/>
              </a:rPr>
              <a:t>Communication Techniques from Stanford Graduate School of Business (podcast by Matt Abrahams)</a:t>
            </a:r>
            <a:endParaRPr lang="en-US" dirty="0">
              <a:solidFill>
                <a:schemeClr val="tx1"/>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panose="02020603050405020304" pitchFamily="18" charset="0"/>
                <a:hlinkClick r:id="rId27"/>
              </a:rPr>
              <a:t>Primary and Secondary Care Interface</a:t>
            </a:r>
            <a:r>
              <a:rPr lang="en-US" dirty="0">
                <a:solidFill>
                  <a:schemeClr val="tx1"/>
                </a:solidFill>
                <a:effectLst/>
                <a:latin typeface="+mn-lt"/>
                <a:ea typeface="Times New Roman" panose="02020603050405020304" pitchFamily="18" charset="0"/>
                <a:cs typeface="Times New Roman" panose="02020603050405020304" pitchFamily="18" charset="0"/>
              </a:rPr>
              <a:t> - NHS Cheshire and Merseyside</a:t>
            </a:r>
          </a:p>
          <a:p>
            <a:pPr marL="285750" indent="-285750">
              <a:buFont typeface="Arial" panose="020B0604020202020204" pitchFamily="34" charset="0"/>
              <a:buChar char="•"/>
            </a:pPr>
            <a:r>
              <a:rPr lang="en-US" dirty="0">
                <a:solidFill>
                  <a:schemeClr val="tx1"/>
                </a:solidFill>
                <a:latin typeface="+mn-lt"/>
                <a:ea typeface="Times New Roman" panose="02020603050405020304" pitchFamily="18" charset="0"/>
                <a:cs typeface="Times New Roman" panose="02020603050405020304" pitchFamily="18" charset="0"/>
                <a:hlinkClick r:id="rId28"/>
              </a:rPr>
              <a:t>The speed of Trust </a:t>
            </a:r>
            <a:r>
              <a:rPr lang="en-US" dirty="0">
                <a:solidFill>
                  <a:schemeClr val="tx1"/>
                </a:solidFill>
                <a:latin typeface="+mn-lt"/>
                <a:ea typeface="Times New Roman" panose="02020603050405020304" pitchFamily="18" charset="0"/>
                <a:cs typeface="Times New Roman" panose="02020603050405020304" pitchFamily="18" charset="0"/>
              </a:rPr>
              <a:t>– Stephen Covey </a:t>
            </a: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panose="02020603050405020304" pitchFamily="18" charset="0"/>
                <a:hlinkClick r:id="rId29"/>
              </a:rPr>
              <a:t>Information is beautiful </a:t>
            </a:r>
            <a:r>
              <a:rPr lang="en-US" dirty="0">
                <a:solidFill>
                  <a:schemeClr val="tx1"/>
                </a:solidFill>
                <a:effectLst/>
                <a:latin typeface="+mn-lt"/>
                <a:ea typeface="Times New Roman" panose="02020603050405020304" pitchFamily="18" charset="0"/>
                <a:cs typeface="Times New Roman" panose="02020603050405020304" pitchFamily="18" charset="0"/>
              </a:rPr>
              <a:t>– David McCandless </a:t>
            </a:r>
            <a:endParaRPr lang="en-GB" dirty="0">
              <a:solidFill>
                <a:schemeClr val="tx1"/>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86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rot="5400000">
            <a:off x="4329950" y="7439207"/>
            <a:ext cx="3248025" cy="3257550"/>
          </a:xfrm>
          <a:prstGeom prst="rect">
            <a:avLst/>
          </a:prstGeom>
          <a:noFill/>
          <a:ln>
            <a:noFill/>
          </a:ln>
        </p:spPr>
      </p:pic>
      <p:sp>
        <p:nvSpPr>
          <p:cNvPr id="65" name="Google Shape;65;p14"/>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a:t>
            </a:fld>
            <a:endParaRPr dirty="0"/>
          </a:p>
        </p:txBody>
      </p:sp>
      <p:sp>
        <p:nvSpPr>
          <p:cNvPr id="66" name="Google Shape;66;p14"/>
          <p:cNvSpPr txBox="1"/>
          <p:nvPr/>
        </p:nvSpPr>
        <p:spPr>
          <a:xfrm>
            <a:off x="299250" y="507682"/>
            <a:ext cx="6660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500" dirty="0">
                <a:solidFill>
                  <a:srgbClr val="26CCB8"/>
                </a:solidFill>
                <a:latin typeface="Poppins"/>
                <a:ea typeface="Poppins"/>
                <a:cs typeface="Poppins"/>
                <a:sym typeface="Poppins"/>
              </a:rPr>
              <a:t>Contents  </a:t>
            </a:r>
            <a:endParaRPr sz="4500" dirty="0">
              <a:solidFill>
                <a:srgbClr val="26CCB8"/>
              </a:solidFill>
              <a:latin typeface="Poppins"/>
              <a:ea typeface="Poppins"/>
              <a:cs typeface="Poppins"/>
              <a:sym typeface="Poppins"/>
            </a:endParaRPr>
          </a:p>
        </p:txBody>
      </p:sp>
      <p:graphicFrame>
        <p:nvGraphicFramePr>
          <p:cNvPr id="67" name="Google Shape;67;p14"/>
          <p:cNvGraphicFramePr/>
          <p:nvPr>
            <p:extLst>
              <p:ext uri="{D42A27DB-BD31-4B8C-83A1-F6EECF244321}">
                <p14:modId xmlns:p14="http://schemas.microsoft.com/office/powerpoint/2010/main" val="1702739380"/>
              </p:ext>
            </p:extLst>
          </p:nvPr>
        </p:nvGraphicFramePr>
        <p:xfrm>
          <a:off x="299250" y="1429343"/>
          <a:ext cx="6873710" cy="7572420"/>
        </p:xfrm>
        <a:graphic>
          <a:graphicData uri="http://schemas.openxmlformats.org/drawingml/2006/table">
            <a:tbl>
              <a:tblPr>
                <a:noFill/>
                <a:tableStyleId>{5DEEC908-81A0-471F-91EC-26001181031D}</a:tableStyleId>
              </a:tblPr>
              <a:tblGrid>
                <a:gridCol w="5776518">
                  <a:extLst>
                    <a:ext uri="{9D8B030D-6E8A-4147-A177-3AD203B41FA5}">
                      <a16:colId xmlns:a16="http://schemas.microsoft.com/office/drawing/2014/main" val="20000"/>
                    </a:ext>
                  </a:extLst>
                </a:gridCol>
                <a:gridCol w="1097192">
                  <a:extLst>
                    <a:ext uri="{9D8B030D-6E8A-4147-A177-3AD203B41FA5}">
                      <a16:colId xmlns:a16="http://schemas.microsoft.com/office/drawing/2014/main" val="20001"/>
                    </a:ext>
                  </a:extLst>
                </a:gridCol>
              </a:tblGrid>
              <a:tr h="622392">
                <a:tc>
                  <a:txBody>
                    <a:bodyPr/>
                    <a:lstStyle/>
                    <a:p>
                      <a:pPr marL="0" lvl="0" indent="0" algn="l" rtl="0">
                        <a:spcBef>
                          <a:spcPts val="0"/>
                        </a:spcBef>
                        <a:spcAft>
                          <a:spcPts val="0"/>
                        </a:spcAft>
                        <a:buNone/>
                      </a:pPr>
                      <a:r>
                        <a:rPr lang="en-US" sz="1400" dirty="0">
                          <a:solidFill>
                            <a:srgbClr val="121A3D"/>
                          </a:solidFill>
                          <a:latin typeface="Poppins"/>
                          <a:ea typeface="Poppins"/>
                          <a:cs typeface="Poppins"/>
                          <a:sym typeface="Poppins"/>
                        </a:rPr>
                        <a:t>What is a break-through series collaborative?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3</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1"/>
                  </a:ext>
                </a:extLst>
              </a:tr>
              <a:tr h="622392">
                <a:tc>
                  <a:txBody>
                    <a:bodyPr/>
                    <a:lstStyle/>
                    <a:p>
                      <a:pPr marL="0" lvl="0" indent="0" algn="l" rtl="0">
                        <a:spcBef>
                          <a:spcPts val="0"/>
                        </a:spcBef>
                        <a:spcAft>
                          <a:spcPts val="0"/>
                        </a:spcAft>
                        <a:buNone/>
                      </a:pPr>
                      <a:r>
                        <a:rPr lang="en-US" sz="1400" dirty="0">
                          <a:solidFill>
                            <a:srgbClr val="121A3D"/>
                          </a:solidFill>
                          <a:latin typeface="Poppins"/>
                          <a:ea typeface="Poppins"/>
                          <a:cs typeface="Poppins"/>
                          <a:sym typeface="Poppins"/>
                        </a:rPr>
                        <a:t>Benefits of the  interface improvement collaborative</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4</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2"/>
                  </a:ext>
                </a:extLst>
              </a:tr>
              <a:tr h="622392">
                <a:tc>
                  <a:txBody>
                    <a:bodyPr/>
                    <a:lstStyle/>
                    <a:p>
                      <a:pPr marL="0" lvl="0" indent="0" algn="l" rtl="0">
                        <a:lnSpc>
                          <a:spcPct val="100000"/>
                        </a:lnSpc>
                        <a:spcBef>
                          <a:spcPts val="0"/>
                        </a:spcBef>
                        <a:spcAft>
                          <a:spcPts val="0"/>
                        </a:spcAft>
                        <a:buNone/>
                      </a:pPr>
                      <a:r>
                        <a:rPr lang="en-GB" sz="1400" dirty="0">
                          <a:solidFill>
                            <a:srgbClr val="121A3D"/>
                          </a:solidFill>
                          <a:latin typeface="Poppins"/>
                          <a:ea typeface="Poppins"/>
                          <a:cs typeface="Poppins"/>
                          <a:sym typeface="Poppins"/>
                        </a:rPr>
                        <a:t>Identifying data list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5</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4"/>
                  </a:ext>
                </a:extLst>
              </a:tr>
              <a:tr h="622392">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Measurement plan template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500" b="1" dirty="0">
                          <a:solidFill>
                            <a:schemeClr val="bg1"/>
                          </a:solidFill>
                          <a:latin typeface="Poppins"/>
                          <a:ea typeface="Poppins"/>
                          <a:cs typeface="Poppins"/>
                          <a:sym typeface="Poppins"/>
                        </a:rPr>
                        <a:t>6</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5"/>
                  </a:ext>
                </a:extLst>
              </a:tr>
              <a:tr h="622392">
                <a:tc>
                  <a:txBody>
                    <a:bodyPr/>
                    <a:lstStyle/>
                    <a:p>
                      <a:pPr marL="0" lvl="0" indent="0" algn="l" rtl="0">
                        <a:spcBef>
                          <a:spcPts val="0"/>
                        </a:spcBef>
                        <a:spcAft>
                          <a:spcPts val="0"/>
                        </a:spcAft>
                        <a:buClr>
                          <a:schemeClr val="dk1"/>
                        </a:buClr>
                        <a:buSzPts val="1100"/>
                        <a:buFont typeface="Arial"/>
                        <a:buNone/>
                      </a:pPr>
                      <a:r>
                        <a:rPr lang="en-GB" sz="1400" dirty="0">
                          <a:solidFill>
                            <a:srgbClr val="121A3D"/>
                          </a:solidFill>
                          <a:latin typeface="Poppins"/>
                          <a:ea typeface="Poppins"/>
                          <a:cs typeface="Poppins"/>
                          <a:sym typeface="Poppins"/>
                        </a:rPr>
                        <a:t>Driver diagram template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GB" sz="1500" b="1" dirty="0">
                          <a:solidFill>
                            <a:schemeClr val="bg1"/>
                          </a:solidFill>
                          <a:latin typeface="Poppins"/>
                          <a:ea typeface="Poppins"/>
                          <a:cs typeface="Poppins"/>
                          <a:sym typeface="Poppins"/>
                        </a:rPr>
                        <a:t>7</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6"/>
                  </a:ext>
                </a:extLst>
              </a:tr>
              <a:tr h="622392">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Brainstorming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500" b="1" dirty="0">
                          <a:solidFill>
                            <a:schemeClr val="bg1"/>
                          </a:solidFill>
                          <a:latin typeface="Poppins"/>
                          <a:ea typeface="Poppins"/>
                          <a:cs typeface="Poppins"/>
                          <a:sym typeface="Poppins"/>
                        </a:rPr>
                        <a:t>8</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7"/>
                  </a:ext>
                </a:extLst>
              </a:tr>
              <a:tr h="622392">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Active listening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500" b="1" dirty="0">
                          <a:solidFill>
                            <a:schemeClr val="bg1"/>
                          </a:solidFill>
                          <a:latin typeface="Poppins"/>
                          <a:ea typeface="Poppins"/>
                          <a:cs typeface="Poppins"/>
                          <a:sym typeface="Poppins"/>
                        </a:rPr>
                        <a:t>9</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9"/>
                  </a:ext>
                </a:extLst>
              </a:tr>
              <a:tr h="622392">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Observations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GB" sz="1500" b="1" dirty="0">
                          <a:solidFill>
                            <a:schemeClr val="bg1"/>
                          </a:solidFill>
                          <a:latin typeface="Poppins"/>
                          <a:ea typeface="Poppins"/>
                          <a:cs typeface="Poppins"/>
                          <a:sym typeface="Poppins"/>
                        </a:rPr>
                        <a:t>10</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0"/>
                  </a:ext>
                </a:extLst>
              </a:tr>
              <a:tr h="622392">
                <a:tc>
                  <a:txBody>
                    <a:bodyPr/>
                    <a:lstStyle/>
                    <a:p>
                      <a:pPr marL="0" lvl="0" indent="0" algn="l" rtl="0">
                        <a:spcBef>
                          <a:spcPts val="0"/>
                        </a:spcBef>
                        <a:spcAft>
                          <a:spcPts val="0"/>
                        </a:spcAft>
                        <a:buNone/>
                      </a:pPr>
                      <a:r>
                        <a:rPr lang="en-US" sz="1400" dirty="0">
                          <a:solidFill>
                            <a:srgbClr val="121A3D"/>
                          </a:solidFill>
                          <a:latin typeface="Poppins"/>
                          <a:ea typeface="Poppins"/>
                          <a:cs typeface="Poppins"/>
                          <a:sym typeface="Poppins"/>
                        </a:rPr>
                        <a:t>Finding </a:t>
                      </a:r>
                      <a:r>
                        <a:rPr lang="en-GB" sz="1400" dirty="0">
                          <a:solidFill>
                            <a:srgbClr val="121A3D"/>
                          </a:solidFill>
                          <a:latin typeface="Poppins"/>
                          <a:ea typeface="Poppins"/>
                          <a:cs typeface="Poppins"/>
                          <a:sym typeface="Poppins"/>
                        </a:rPr>
                        <a:t>best practice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11</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1"/>
                  </a:ext>
                </a:extLst>
              </a:tr>
              <a:tr h="656964">
                <a:tc>
                  <a:txBody>
                    <a:bodyPr/>
                    <a:lstStyle/>
                    <a:p>
                      <a:pPr marL="0" lvl="0" indent="0" algn="l" rtl="0">
                        <a:spcBef>
                          <a:spcPts val="0"/>
                        </a:spcBef>
                        <a:spcAft>
                          <a:spcPts val="0"/>
                        </a:spcAft>
                        <a:buNone/>
                      </a:pPr>
                      <a:r>
                        <a:rPr lang="en-US" sz="1400" dirty="0">
                          <a:solidFill>
                            <a:srgbClr val="121A3D"/>
                          </a:solidFill>
                          <a:latin typeface="Poppins"/>
                          <a:ea typeface="Poppins"/>
                          <a:cs typeface="Poppins"/>
                          <a:sym typeface="Poppins"/>
                        </a:rPr>
                        <a:t>Reflective </a:t>
                      </a:r>
                      <a:r>
                        <a:rPr lang="en-GB" sz="1400" dirty="0">
                          <a:solidFill>
                            <a:srgbClr val="121A3D"/>
                          </a:solidFill>
                          <a:latin typeface="Poppins"/>
                          <a:ea typeface="Poppins"/>
                          <a:cs typeface="Poppins"/>
                          <a:sym typeface="Poppins"/>
                        </a:rPr>
                        <a:t>log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12</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2"/>
                  </a:ext>
                </a:extLst>
              </a:tr>
              <a:tr h="656964">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Gibbs reflective cycle</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a:t>
                      </a:r>
                      <a:r>
                        <a:rPr lang="en-GB" sz="1500" b="1" dirty="0">
                          <a:solidFill>
                            <a:schemeClr val="bg1"/>
                          </a:solidFill>
                          <a:latin typeface="Poppins"/>
                          <a:ea typeface="Poppins"/>
                          <a:cs typeface="Poppins"/>
                          <a:sym typeface="Poppins"/>
                        </a:rPr>
                        <a:t>3</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3"/>
                  </a:ext>
                </a:extLst>
              </a:tr>
              <a:tr h="656964">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 Recommended Reading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14</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278361598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p:nvPr/>
        </p:nvSpPr>
        <p:spPr>
          <a:xfrm>
            <a:off x="0" y="8229599"/>
            <a:ext cx="7560000" cy="2462675"/>
          </a:xfrm>
          <a:prstGeom prst="rect">
            <a:avLst/>
          </a:prstGeom>
          <a:solidFill>
            <a:srgbClr val="009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oogle Shape;75;p15"/>
          <p:cNvPicPr preferRelativeResize="0"/>
          <p:nvPr/>
        </p:nvPicPr>
        <p:blipFill>
          <a:blip r:embed="rId3">
            <a:alphaModFix/>
          </a:blip>
          <a:stretch>
            <a:fillRect/>
          </a:stretch>
        </p:blipFill>
        <p:spPr>
          <a:xfrm rot="5400000">
            <a:off x="4519707" y="7652028"/>
            <a:ext cx="2462674" cy="3617262"/>
          </a:xfrm>
          <a:prstGeom prst="rect">
            <a:avLst/>
          </a:prstGeom>
          <a:noFill/>
          <a:ln>
            <a:noFill/>
          </a:ln>
        </p:spPr>
      </p:pic>
      <p:sp>
        <p:nvSpPr>
          <p:cNvPr id="76" name="Google Shape;76;p1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3</a:t>
            </a:fld>
            <a:endParaRPr dirty="0"/>
          </a:p>
        </p:txBody>
      </p:sp>
      <p:sp>
        <p:nvSpPr>
          <p:cNvPr id="77" name="Google Shape;77;p15"/>
          <p:cNvSpPr txBox="1"/>
          <p:nvPr/>
        </p:nvSpPr>
        <p:spPr>
          <a:xfrm>
            <a:off x="299250" y="270007"/>
            <a:ext cx="66600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200" dirty="0">
                <a:solidFill>
                  <a:srgbClr val="26CCB8"/>
                </a:solidFill>
                <a:latin typeface="Poppins"/>
                <a:ea typeface="Poppins"/>
                <a:cs typeface="Poppins"/>
                <a:sym typeface="Poppins"/>
              </a:rPr>
              <a:t>What is a breakthrough series collaborative? </a:t>
            </a:r>
            <a:endParaRPr sz="5700" dirty="0">
              <a:solidFill>
                <a:srgbClr val="26CCB8"/>
              </a:solidFill>
              <a:latin typeface="Poppins"/>
              <a:ea typeface="Poppins"/>
              <a:cs typeface="Poppins"/>
              <a:sym typeface="Poppins"/>
            </a:endParaRPr>
          </a:p>
        </p:txBody>
      </p:sp>
      <p:sp>
        <p:nvSpPr>
          <p:cNvPr id="78" name="Google Shape;78;p15"/>
          <p:cNvSpPr txBox="1"/>
          <p:nvPr/>
        </p:nvSpPr>
        <p:spPr>
          <a:xfrm>
            <a:off x="436287" y="1439528"/>
            <a:ext cx="6846600" cy="6978034"/>
          </a:xfrm>
          <a:prstGeom prst="rect">
            <a:avLst/>
          </a:prstGeom>
          <a:noFill/>
          <a:ln>
            <a:noFill/>
          </a:ln>
        </p:spPr>
        <p:txBody>
          <a:bodyPr spcFirstLastPara="1" wrap="square" lIns="91425" tIns="91425" rIns="91425" bIns="91425" anchor="t" anchorCtr="0">
            <a:spAutoFit/>
          </a:bodyPr>
          <a:lstStyle/>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A simple structured way to carry out improvement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Designed for large scale testing across multiple areas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Based on Institute for Healthcare Improvement (IHI)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usually lasts between 6-15 months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has a clear start and end point from problem to solution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provides staff with basic tools and training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provides a framework to apply learning in practice </a:t>
            </a:r>
          </a:p>
          <a:p>
            <a:pPr marL="0" lvl="0" indent="0" algn="just" rtl="0">
              <a:lnSpc>
                <a:spcPct val="115000"/>
              </a:lnSpc>
              <a:spcBef>
                <a:spcPts val="0"/>
              </a:spcBef>
              <a:spcAft>
                <a:spcPts val="0"/>
              </a:spcAft>
              <a:buClr>
                <a:schemeClr val="dk1"/>
              </a:buClr>
              <a:buSzPts val="1100"/>
              <a:buFont typeface="Arial"/>
              <a:buNone/>
            </a:pPr>
            <a:endParaRPr lang="en-US" sz="1200" dirty="0">
              <a:solidFill>
                <a:srgbClr val="121A3D"/>
              </a:solidFill>
              <a:latin typeface="Poppins"/>
              <a:ea typeface="Poppins"/>
              <a:cs typeface="Poppins"/>
              <a:sym typeface="Poppins"/>
            </a:endParaRPr>
          </a:p>
          <a:p>
            <a:pPr marL="0" lvl="0" indent="0" algn="just" rtl="0">
              <a:lnSpc>
                <a:spcPct val="115000"/>
              </a:lnSpc>
              <a:spcBef>
                <a:spcPts val="0"/>
              </a:spcBef>
              <a:spcAft>
                <a:spcPts val="0"/>
              </a:spcAft>
              <a:buClr>
                <a:schemeClr val="dk1"/>
              </a:buClr>
              <a:buSzPts val="1100"/>
              <a:buFont typeface="Arial"/>
              <a:buNone/>
            </a:pPr>
            <a:r>
              <a:rPr lang="en-US" sz="1200" dirty="0">
                <a:solidFill>
                  <a:srgbClr val="121A3D"/>
                </a:solidFill>
                <a:latin typeface="Poppins"/>
                <a:ea typeface="Poppins"/>
                <a:cs typeface="Poppins"/>
                <a:sym typeface="Poppins"/>
              </a:rPr>
              <a:t>There are a series of learning sessions over a period with structured improvement methodology and peering learning in them. In between each learning session, are action periods where participants are expected to apply their learning in practice and share progress at the following learning session </a:t>
            </a: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000"/>
              </a:spcBef>
              <a:spcAft>
                <a:spcPts val="0"/>
              </a:spcAft>
              <a:buNone/>
            </a:pPr>
            <a:endParaRPr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000"/>
              </a:spcBef>
              <a:spcAft>
                <a:spcPts val="0"/>
              </a:spcAft>
              <a:buNone/>
            </a:pPr>
            <a:endParaRPr sz="1200" b="1" dirty="0">
              <a:solidFill>
                <a:schemeClr val="dk1"/>
              </a:solidFill>
              <a:highlight>
                <a:srgbClr val="FFFFFF"/>
              </a:highlight>
              <a:latin typeface="Poppins"/>
              <a:ea typeface="Poppins"/>
              <a:cs typeface="Poppins"/>
              <a:sym typeface="Poppins"/>
            </a:endParaRPr>
          </a:p>
          <a:p>
            <a:pPr marL="0" lvl="0" indent="0" algn="l" rtl="0">
              <a:lnSpc>
                <a:spcPct val="115000"/>
              </a:lnSpc>
              <a:spcBef>
                <a:spcPts val="1000"/>
              </a:spcBef>
              <a:spcAft>
                <a:spcPts val="0"/>
              </a:spcAft>
              <a:buNone/>
            </a:pPr>
            <a:r>
              <a:rPr lang="en-US" sz="1300" b="1" dirty="0">
                <a:solidFill>
                  <a:srgbClr val="FFFFFF"/>
                </a:solidFill>
                <a:latin typeface="Poppins"/>
                <a:ea typeface="Poppins"/>
                <a:cs typeface="Poppins"/>
                <a:sym typeface="Poppins"/>
              </a:rPr>
              <a:t> </a:t>
            </a:r>
            <a:endParaRPr sz="1300" b="1" dirty="0">
              <a:solidFill>
                <a:srgbClr val="FFFFFF"/>
              </a:solidFill>
              <a:latin typeface="Poppins"/>
              <a:ea typeface="Poppins"/>
              <a:cs typeface="Poppins"/>
              <a:sym typeface="Poppins"/>
            </a:endParaRPr>
          </a:p>
          <a:p>
            <a:pPr marL="0" lvl="0" indent="0" algn="l" rtl="0">
              <a:lnSpc>
                <a:spcPct val="115000"/>
              </a:lnSpc>
              <a:spcBef>
                <a:spcPts val="1000"/>
              </a:spcBef>
              <a:spcAft>
                <a:spcPts val="1000"/>
              </a:spcAft>
              <a:buNone/>
            </a:pPr>
            <a:endParaRPr sz="1200" b="1" dirty="0">
              <a:solidFill>
                <a:schemeClr val="dk1"/>
              </a:solidFill>
              <a:highlight>
                <a:srgbClr val="FFFFFF"/>
              </a:highlight>
              <a:latin typeface="Poppins"/>
              <a:ea typeface="Poppins"/>
              <a:cs typeface="Poppins"/>
              <a:sym typeface="Poppins"/>
            </a:endParaRPr>
          </a:p>
        </p:txBody>
      </p:sp>
      <p:pic>
        <p:nvPicPr>
          <p:cNvPr id="3" name="Picture 2">
            <a:extLst>
              <a:ext uri="{FF2B5EF4-FFF2-40B4-BE49-F238E27FC236}">
                <a16:creationId xmlns:a16="http://schemas.microsoft.com/office/drawing/2014/main" id="{B17E4F34-64F8-DE39-93F9-F2911458136C}"/>
              </a:ext>
            </a:extLst>
          </p:cNvPr>
          <p:cNvPicPr>
            <a:picLocks noChangeAspect="1"/>
          </p:cNvPicPr>
          <p:nvPr/>
        </p:nvPicPr>
        <p:blipFill rotWithShape="1">
          <a:blip r:embed="rId4"/>
          <a:srcRect l="25079" t="24824" r="10894" b="16465"/>
          <a:stretch/>
        </p:blipFill>
        <p:spPr>
          <a:xfrm>
            <a:off x="135486" y="4137719"/>
            <a:ext cx="7322902" cy="36337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529E86F-04A7-2453-82E2-6FB394253C7B}"/>
            </a:ext>
          </a:extLst>
        </p:cNvPr>
        <p:cNvGrpSpPr/>
        <p:nvPr/>
      </p:nvGrpSpPr>
      <p:grpSpPr>
        <a:xfrm>
          <a:off x="0" y="0"/>
          <a:ext cx="0" cy="0"/>
          <a:chOff x="0" y="0"/>
          <a:chExt cx="0" cy="0"/>
        </a:xfrm>
      </p:grpSpPr>
      <p:sp>
        <p:nvSpPr>
          <p:cNvPr id="76" name="Google Shape;76;p15">
            <a:extLst>
              <a:ext uri="{FF2B5EF4-FFF2-40B4-BE49-F238E27FC236}">
                <a16:creationId xmlns:a16="http://schemas.microsoft.com/office/drawing/2014/main" id="{1CAF226E-43E8-DD65-4A5A-B27EC2790CFC}"/>
              </a:ext>
            </a:extLst>
          </p:cNvPr>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4</a:t>
            </a:fld>
            <a:endParaRPr dirty="0"/>
          </a:p>
        </p:txBody>
      </p:sp>
      <p:sp>
        <p:nvSpPr>
          <p:cNvPr id="77" name="Google Shape;77;p15">
            <a:extLst>
              <a:ext uri="{FF2B5EF4-FFF2-40B4-BE49-F238E27FC236}">
                <a16:creationId xmlns:a16="http://schemas.microsoft.com/office/drawing/2014/main" id="{165FFD9E-CF16-3631-EAED-CDD654FDA8D5}"/>
              </a:ext>
            </a:extLst>
          </p:cNvPr>
          <p:cNvSpPr txBox="1"/>
          <p:nvPr/>
        </p:nvSpPr>
        <p:spPr>
          <a:xfrm>
            <a:off x="0" y="214334"/>
            <a:ext cx="7343397" cy="1661963"/>
          </a:xfrm>
          <a:prstGeom prst="rect">
            <a:avLst/>
          </a:prstGeom>
          <a:noFill/>
          <a:ln>
            <a:noFill/>
          </a:ln>
        </p:spPr>
        <p:txBody>
          <a:bodyPr spcFirstLastPara="1" wrap="square" lIns="91425" tIns="91425" rIns="91425" bIns="91425" anchor="t" anchorCtr="0">
            <a:spAutoFit/>
          </a:bodyPr>
          <a:lstStyle/>
          <a:p>
            <a:pPr lvl="0" algn="ctr"/>
            <a:r>
              <a:rPr lang="en-GB" sz="3200" dirty="0">
                <a:solidFill>
                  <a:srgbClr val="26CCB8"/>
                </a:solidFill>
                <a:latin typeface="Poppins"/>
                <a:ea typeface="Poppins"/>
                <a:cs typeface="Poppins"/>
                <a:sym typeface="Poppins"/>
              </a:rPr>
              <a:t>What are the benefits of the  interface improvement collaborative?</a:t>
            </a:r>
            <a:endParaRPr sz="5700" dirty="0">
              <a:solidFill>
                <a:srgbClr val="26CCB8"/>
              </a:solidFill>
              <a:latin typeface="Poppins"/>
              <a:ea typeface="Poppins"/>
              <a:cs typeface="Poppins"/>
              <a:sym typeface="Poppins"/>
            </a:endParaRPr>
          </a:p>
        </p:txBody>
      </p:sp>
      <p:sp>
        <p:nvSpPr>
          <p:cNvPr id="9" name="Rectangle 8">
            <a:extLst>
              <a:ext uri="{FF2B5EF4-FFF2-40B4-BE49-F238E27FC236}">
                <a16:creationId xmlns:a16="http://schemas.microsoft.com/office/drawing/2014/main" id="{3F951CC5-A5C6-BAB7-52C6-49CCD1B2331D}"/>
              </a:ext>
            </a:extLst>
          </p:cNvPr>
          <p:cNvSpPr>
            <a:spLocks noChangeArrowheads="1"/>
          </p:cNvSpPr>
          <p:nvPr/>
        </p:nvSpPr>
        <p:spPr bwMode="auto">
          <a:xfrm>
            <a:off x="152400" y="15240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4915" tIns="45720" rIns="91440" bIns="45720" numCol="1" anchor="ctr" anchorCtr="0" compatLnSpc="1">
            <a:prstTxWarp prst="textNoShape">
              <a:avLst/>
            </a:prstTxWarp>
            <a:spAutoFit/>
          </a:bodyPr>
          <a:lstStyle/>
          <a:p>
            <a:endParaRPr lang="en-GB" dirty="0"/>
          </a:p>
        </p:txBody>
      </p:sp>
      <p:sp>
        <p:nvSpPr>
          <p:cNvPr id="17" name="Rectangle 16">
            <a:extLst>
              <a:ext uri="{FF2B5EF4-FFF2-40B4-BE49-F238E27FC236}">
                <a16:creationId xmlns:a16="http://schemas.microsoft.com/office/drawing/2014/main" id="{6E841669-3CDC-3939-D5BA-999B8A0BBC42}"/>
              </a:ext>
            </a:extLst>
          </p:cNvPr>
          <p:cNvSpPr/>
          <p:nvPr/>
        </p:nvSpPr>
        <p:spPr>
          <a:xfrm>
            <a:off x="184338" y="2061704"/>
            <a:ext cx="7159059" cy="245034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Benefits to you </a:t>
            </a:r>
          </a:p>
          <a:p>
            <a:pPr algn="ctr"/>
            <a:endParaRPr lang="en-US" sz="1800" b="1" dirty="0"/>
          </a:p>
          <a:p>
            <a:pPr algn="ctr"/>
            <a:endParaRPr lang="en-US" sz="500" b="1" dirty="0"/>
          </a:p>
          <a:p>
            <a:pPr marL="285750" indent="-285750" algn="just">
              <a:buClr>
                <a:schemeClr val="bg1"/>
              </a:buClr>
              <a:buFont typeface="Arial" panose="020B0604020202020204" pitchFamily="34" charset="0"/>
              <a:buChar char="•"/>
            </a:pPr>
            <a:r>
              <a:rPr lang="en-US" dirty="0"/>
              <a:t>Learning improvement methodology and systems thinking </a:t>
            </a:r>
          </a:p>
          <a:p>
            <a:pPr marL="285750" indent="-285750" algn="just">
              <a:buClr>
                <a:schemeClr val="bg1"/>
              </a:buClr>
              <a:buFont typeface="Arial" panose="020B0604020202020204" pitchFamily="34" charset="0"/>
              <a:buChar char="•"/>
            </a:pPr>
            <a:r>
              <a:rPr lang="en-US" dirty="0"/>
              <a:t>Transferring learning into practice through action periods </a:t>
            </a:r>
          </a:p>
          <a:p>
            <a:pPr marL="285750" indent="-285750" algn="just">
              <a:buClr>
                <a:schemeClr val="bg1"/>
              </a:buClr>
              <a:buFont typeface="Arial" panose="020B0604020202020204" pitchFamily="34" charset="0"/>
              <a:buChar char="•"/>
            </a:pPr>
            <a:r>
              <a:rPr lang="en-US" dirty="0"/>
              <a:t>Developing links, connections and peer learning with others </a:t>
            </a:r>
          </a:p>
          <a:p>
            <a:pPr marL="285750" indent="-285750" algn="just">
              <a:buClr>
                <a:schemeClr val="bg1"/>
              </a:buClr>
              <a:buFont typeface="Arial" panose="020B0604020202020204" pitchFamily="34" charset="0"/>
              <a:buChar char="•"/>
            </a:pPr>
            <a:r>
              <a:rPr lang="en-US" dirty="0"/>
              <a:t>Being part of a community tackling similar issues </a:t>
            </a:r>
          </a:p>
          <a:p>
            <a:pPr marL="285750" indent="-285750" algn="just">
              <a:buClr>
                <a:schemeClr val="bg1"/>
              </a:buClr>
              <a:buFont typeface="Arial" panose="020B0604020202020204" pitchFamily="34" charset="0"/>
              <a:buChar char="•"/>
            </a:pPr>
            <a:r>
              <a:rPr lang="en-US" dirty="0"/>
              <a:t>Working with others to improve services to patients </a:t>
            </a:r>
            <a:endParaRPr lang="en-GB" dirty="0"/>
          </a:p>
        </p:txBody>
      </p:sp>
      <p:sp>
        <p:nvSpPr>
          <p:cNvPr id="18" name="Rectangle 17">
            <a:extLst>
              <a:ext uri="{FF2B5EF4-FFF2-40B4-BE49-F238E27FC236}">
                <a16:creationId xmlns:a16="http://schemas.microsoft.com/office/drawing/2014/main" id="{2099AD5A-841E-E382-8DBA-0220174BD561}"/>
              </a:ext>
            </a:extLst>
          </p:cNvPr>
          <p:cNvSpPr/>
          <p:nvPr/>
        </p:nvSpPr>
        <p:spPr>
          <a:xfrm>
            <a:off x="184338" y="4697453"/>
            <a:ext cx="7190997" cy="2450342"/>
          </a:xfrm>
          <a:prstGeom prst="rect">
            <a:avLst/>
          </a:prstGeom>
          <a:solidFill>
            <a:srgbClr val="009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Benefits to your team</a:t>
            </a:r>
          </a:p>
          <a:p>
            <a:pPr algn="ctr"/>
            <a:endParaRPr lang="en-US" sz="1800" b="1" dirty="0"/>
          </a:p>
          <a:p>
            <a:pPr algn="ctr"/>
            <a:endParaRPr lang="en-US" sz="500" b="1" dirty="0"/>
          </a:p>
          <a:p>
            <a:pPr marL="285750" indent="-285750">
              <a:buClr>
                <a:schemeClr val="bg1"/>
              </a:buClr>
              <a:buFont typeface="Arial" panose="020B0604020202020204" pitchFamily="34" charset="0"/>
              <a:buChar char="•"/>
            </a:pPr>
            <a:r>
              <a:rPr lang="en-US" dirty="0"/>
              <a:t>Building relationships with team members across the interface </a:t>
            </a:r>
          </a:p>
          <a:p>
            <a:pPr marL="285750" indent="-285750">
              <a:buClr>
                <a:schemeClr val="bg1"/>
              </a:buClr>
              <a:buFont typeface="Arial" panose="020B0604020202020204" pitchFamily="34" charset="0"/>
              <a:buChar char="•"/>
            </a:pPr>
            <a:r>
              <a:rPr lang="en-US" dirty="0"/>
              <a:t>Working together on a specific problem to create positive change </a:t>
            </a:r>
          </a:p>
          <a:p>
            <a:pPr marL="285750" indent="-285750">
              <a:buClr>
                <a:schemeClr val="bg1"/>
              </a:buClr>
              <a:buFont typeface="Arial" panose="020B0604020202020204" pitchFamily="34" charset="0"/>
              <a:buChar char="•"/>
            </a:pPr>
            <a:r>
              <a:rPr lang="en-US" dirty="0"/>
              <a:t>Understanding the power of communication, teamwork and culture </a:t>
            </a:r>
          </a:p>
          <a:p>
            <a:pPr marL="285750" indent="-285750">
              <a:buClr>
                <a:schemeClr val="bg1"/>
              </a:buClr>
              <a:buFont typeface="Arial" panose="020B0604020202020204" pitchFamily="34" charset="0"/>
              <a:buChar char="•"/>
            </a:pPr>
            <a:r>
              <a:rPr lang="en-US" dirty="0"/>
              <a:t>Sharing learning, creating understanding and strengthening partnerships </a:t>
            </a:r>
          </a:p>
          <a:p>
            <a:pPr marL="285750" indent="-285750">
              <a:buClr>
                <a:schemeClr val="bg1"/>
              </a:buClr>
              <a:buFont typeface="Arial" panose="020B0604020202020204" pitchFamily="34" charset="0"/>
              <a:buChar char="•"/>
            </a:pPr>
            <a:r>
              <a:rPr lang="en-US" dirty="0"/>
              <a:t>Working together to improve services to patients </a:t>
            </a:r>
            <a:endParaRPr lang="en-GB" dirty="0"/>
          </a:p>
        </p:txBody>
      </p:sp>
      <p:sp>
        <p:nvSpPr>
          <p:cNvPr id="19" name="Rectangle 18">
            <a:extLst>
              <a:ext uri="{FF2B5EF4-FFF2-40B4-BE49-F238E27FC236}">
                <a16:creationId xmlns:a16="http://schemas.microsoft.com/office/drawing/2014/main" id="{703DE39B-FA01-AE87-5A3C-3510211F2F78}"/>
              </a:ext>
            </a:extLst>
          </p:cNvPr>
          <p:cNvSpPr/>
          <p:nvPr/>
        </p:nvSpPr>
        <p:spPr>
          <a:xfrm>
            <a:off x="184338" y="7333202"/>
            <a:ext cx="7190997" cy="2450342"/>
          </a:xfrm>
          <a:prstGeom prst="rect">
            <a:avLst/>
          </a:prstGeom>
          <a:solidFill>
            <a:srgbClr val="26CC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Benefits to patients </a:t>
            </a:r>
          </a:p>
          <a:p>
            <a:pPr algn="ctr"/>
            <a:endParaRPr lang="en-US" sz="1800" b="1" dirty="0"/>
          </a:p>
          <a:p>
            <a:pPr algn="ctr"/>
            <a:endParaRPr lang="en-US" sz="500" b="1" dirty="0"/>
          </a:p>
          <a:p>
            <a:pPr marL="285750" indent="-285750">
              <a:buClr>
                <a:schemeClr val="bg1"/>
              </a:buClr>
              <a:buFont typeface="Arial" panose="020B0604020202020204" pitchFamily="34" charset="0"/>
              <a:buChar char="•"/>
            </a:pPr>
            <a:r>
              <a:rPr lang="en-US" dirty="0"/>
              <a:t>Working together as a team to improve patient experience across the interface</a:t>
            </a:r>
          </a:p>
          <a:p>
            <a:pPr marL="285750" indent="-285750">
              <a:buClr>
                <a:schemeClr val="bg1"/>
              </a:buClr>
              <a:buFont typeface="Arial" panose="020B0604020202020204" pitchFamily="34" charset="0"/>
              <a:buChar char="•"/>
            </a:pPr>
            <a:r>
              <a:rPr lang="en-US" dirty="0"/>
              <a:t>Improving accessibility, communication with patients and continuity of care </a:t>
            </a:r>
          </a:p>
          <a:p>
            <a:pPr marL="285750" indent="-285750">
              <a:buClr>
                <a:schemeClr val="bg1"/>
              </a:buClr>
              <a:buFont typeface="Arial" panose="020B0604020202020204" pitchFamily="34" charset="0"/>
              <a:buChar char="•"/>
            </a:pPr>
            <a:r>
              <a:rPr lang="en-US" dirty="0"/>
              <a:t>Some of your improvements will help reduce time wasted by patients </a:t>
            </a:r>
          </a:p>
          <a:p>
            <a:pPr marL="285750" indent="-285750">
              <a:buClr>
                <a:schemeClr val="bg1"/>
              </a:buClr>
              <a:buFont typeface="Arial" panose="020B0604020202020204" pitchFamily="34" charset="0"/>
              <a:buChar char="•"/>
            </a:pPr>
            <a:r>
              <a:rPr lang="en-US" dirty="0"/>
              <a:t>Their care is provided and completed in the right person by the right profession </a:t>
            </a:r>
            <a:endParaRPr lang="en-GB" dirty="0"/>
          </a:p>
        </p:txBody>
      </p:sp>
    </p:spTree>
    <p:extLst>
      <p:ext uri="{BB962C8B-B14F-4D97-AF65-F5344CB8AC3E}">
        <p14:creationId xmlns:p14="http://schemas.microsoft.com/office/powerpoint/2010/main" val="367614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043975" y="507663"/>
            <a:ext cx="6386972" cy="201641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Examples of data sources </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800" dirty="0">
                <a:solidFill>
                  <a:srgbClr val="121A3D"/>
                </a:solidFill>
                <a:latin typeface="Poppins"/>
                <a:ea typeface="Poppins"/>
                <a:cs typeface="Poppins"/>
                <a:sym typeface="Poppins"/>
              </a:rPr>
              <a:t>There is a wealth of data that already exists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20491" y="5111983"/>
            <a:ext cx="9685638"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IDENTIFYING DATA </a:t>
            </a:r>
            <a:endParaRPr sz="1900" b="1" dirty="0">
              <a:solidFill>
                <a:srgbClr val="121A3D"/>
              </a:solidFill>
              <a:latin typeface="Poppins"/>
              <a:ea typeface="Poppins"/>
              <a:cs typeface="Poppins"/>
              <a:sym typeface="Poppins"/>
            </a:endParaRPr>
          </a:p>
        </p:txBody>
      </p:sp>
      <p:graphicFrame>
        <p:nvGraphicFramePr>
          <p:cNvPr id="2" name="Table 10">
            <a:extLst>
              <a:ext uri="{FF2B5EF4-FFF2-40B4-BE49-F238E27FC236}">
                <a16:creationId xmlns:a16="http://schemas.microsoft.com/office/drawing/2014/main" id="{DB08E014-82D3-ACE6-51FC-EA0F79787AD6}"/>
              </a:ext>
            </a:extLst>
          </p:cNvPr>
          <p:cNvGraphicFramePr>
            <a:graphicFrameLocks noGrp="1"/>
          </p:cNvGraphicFramePr>
          <p:nvPr>
            <p:extLst>
              <p:ext uri="{D42A27DB-BD31-4B8C-83A1-F6EECF244321}">
                <p14:modId xmlns:p14="http://schemas.microsoft.com/office/powerpoint/2010/main" val="114597393"/>
              </p:ext>
            </p:extLst>
          </p:nvPr>
        </p:nvGraphicFramePr>
        <p:xfrm>
          <a:off x="1345764" y="2854632"/>
          <a:ext cx="5933823" cy="6853248"/>
        </p:xfrm>
        <a:graphic>
          <a:graphicData uri="http://schemas.openxmlformats.org/drawingml/2006/table">
            <a:tbl>
              <a:tblPr firstRow="1" bandRow="1">
                <a:tableStyleId>{5FD0F851-EC5A-4D38-B0AD-8093EC10F338}</a:tableStyleId>
              </a:tblPr>
              <a:tblGrid>
                <a:gridCol w="1977941">
                  <a:extLst>
                    <a:ext uri="{9D8B030D-6E8A-4147-A177-3AD203B41FA5}">
                      <a16:colId xmlns:a16="http://schemas.microsoft.com/office/drawing/2014/main" val="1244047084"/>
                    </a:ext>
                  </a:extLst>
                </a:gridCol>
                <a:gridCol w="1977941">
                  <a:extLst>
                    <a:ext uri="{9D8B030D-6E8A-4147-A177-3AD203B41FA5}">
                      <a16:colId xmlns:a16="http://schemas.microsoft.com/office/drawing/2014/main" val="1559096020"/>
                    </a:ext>
                  </a:extLst>
                </a:gridCol>
                <a:gridCol w="1977941">
                  <a:extLst>
                    <a:ext uri="{9D8B030D-6E8A-4147-A177-3AD203B41FA5}">
                      <a16:colId xmlns:a16="http://schemas.microsoft.com/office/drawing/2014/main" val="3749491029"/>
                    </a:ext>
                  </a:extLst>
                </a:gridCol>
              </a:tblGrid>
              <a:tr h="1142208">
                <a:tc>
                  <a:txBody>
                    <a:bodyPr/>
                    <a:lstStyle/>
                    <a:p>
                      <a:pPr algn="ctr"/>
                      <a:r>
                        <a:rPr lang="en-GB" sz="1600" b="1" dirty="0">
                          <a:solidFill>
                            <a:schemeClr val="bg1"/>
                          </a:solidFill>
                        </a:rPr>
                        <a:t>Safety incidents</a:t>
                      </a:r>
                    </a:p>
                  </a:txBody>
                  <a:tcPr>
                    <a:solidFill>
                      <a:srgbClr val="7AA4BA"/>
                    </a:solidFill>
                  </a:tcPr>
                </a:tc>
                <a:tc>
                  <a:txBody>
                    <a:bodyPr/>
                    <a:lstStyle/>
                    <a:p>
                      <a:pPr algn="ctr"/>
                      <a:r>
                        <a:rPr lang="en-GB" sz="1600" b="1" dirty="0">
                          <a:solidFill>
                            <a:schemeClr val="bg1"/>
                          </a:solidFill>
                        </a:rPr>
                        <a:t>Patient survey results</a:t>
                      </a:r>
                    </a:p>
                  </a:txBody>
                  <a:tcPr>
                    <a:solidFill>
                      <a:srgbClr val="7AA4BA"/>
                    </a:solidFill>
                  </a:tcPr>
                </a:tc>
                <a:tc>
                  <a:txBody>
                    <a:bodyPr/>
                    <a:lstStyle/>
                    <a:p>
                      <a:pPr algn="ctr"/>
                      <a:r>
                        <a:rPr lang="en-GB" sz="1600" b="1" dirty="0">
                          <a:solidFill>
                            <a:schemeClr val="bg1"/>
                          </a:solidFill>
                        </a:rPr>
                        <a:t>Clinical audits</a:t>
                      </a:r>
                    </a:p>
                  </a:txBody>
                  <a:tcPr>
                    <a:solidFill>
                      <a:srgbClr val="7AA4BA"/>
                    </a:solidFill>
                  </a:tcPr>
                </a:tc>
                <a:extLst>
                  <a:ext uri="{0D108BD9-81ED-4DB2-BD59-A6C34878D82A}">
                    <a16:rowId xmlns:a16="http://schemas.microsoft.com/office/drawing/2014/main" val="4267117003"/>
                  </a:ext>
                </a:extLst>
              </a:tr>
              <a:tr h="1142208">
                <a:tc>
                  <a:txBody>
                    <a:bodyPr/>
                    <a:lstStyle/>
                    <a:p>
                      <a:pPr algn="ctr"/>
                      <a:r>
                        <a:rPr lang="en-GB" sz="1600" b="1" dirty="0">
                          <a:solidFill>
                            <a:schemeClr val="bg1"/>
                          </a:solidFill>
                        </a:rPr>
                        <a:t>Complaints</a:t>
                      </a:r>
                    </a:p>
                  </a:txBody>
                  <a:tcPr>
                    <a:solidFill>
                      <a:srgbClr val="1B285D"/>
                    </a:solidFill>
                  </a:tcPr>
                </a:tc>
                <a:tc>
                  <a:txBody>
                    <a:bodyPr/>
                    <a:lstStyle/>
                    <a:p>
                      <a:pPr algn="ctr"/>
                      <a:r>
                        <a:rPr lang="en-GB" sz="1600" b="1" dirty="0">
                          <a:solidFill>
                            <a:schemeClr val="bg1"/>
                          </a:solidFill>
                        </a:rPr>
                        <a:t>Staff survey </a:t>
                      </a:r>
                    </a:p>
                  </a:txBody>
                  <a:tcPr>
                    <a:solidFill>
                      <a:srgbClr val="1B285D"/>
                    </a:solidFill>
                  </a:tcPr>
                </a:tc>
                <a:tc>
                  <a:txBody>
                    <a:bodyPr/>
                    <a:lstStyle/>
                    <a:p>
                      <a:pPr algn="ctr"/>
                      <a:r>
                        <a:rPr lang="en-GB" sz="1600" b="1" dirty="0">
                          <a:solidFill>
                            <a:schemeClr val="bg1"/>
                          </a:solidFill>
                        </a:rPr>
                        <a:t>Patient feedback</a:t>
                      </a:r>
                    </a:p>
                  </a:txBody>
                  <a:tcPr>
                    <a:solidFill>
                      <a:srgbClr val="1B285D"/>
                    </a:solidFill>
                  </a:tcPr>
                </a:tc>
                <a:extLst>
                  <a:ext uri="{0D108BD9-81ED-4DB2-BD59-A6C34878D82A}">
                    <a16:rowId xmlns:a16="http://schemas.microsoft.com/office/drawing/2014/main" val="2480118950"/>
                  </a:ext>
                </a:extLst>
              </a:tr>
              <a:tr h="1142208">
                <a:tc>
                  <a:txBody>
                    <a:bodyPr/>
                    <a:lstStyle/>
                    <a:p>
                      <a:pPr algn="ctr"/>
                      <a:r>
                        <a:rPr lang="en-GB" sz="1600" b="1" dirty="0">
                          <a:solidFill>
                            <a:schemeClr val="bg1"/>
                          </a:solidFill>
                        </a:rPr>
                        <a:t>Waiting times</a:t>
                      </a:r>
                    </a:p>
                  </a:txBody>
                  <a:tcPr>
                    <a:solidFill>
                      <a:srgbClr val="7AA4BA"/>
                    </a:solidFill>
                  </a:tcPr>
                </a:tc>
                <a:tc>
                  <a:txBody>
                    <a:bodyPr/>
                    <a:lstStyle/>
                    <a:p>
                      <a:pPr algn="ctr"/>
                      <a:r>
                        <a:rPr lang="en-GB" sz="1600" b="1" dirty="0">
                          <a:solidFill>
                            <a:schemeClr val="bg1"/>
                          </a:solidFill>
                        </a:rPr>
                        <a:t>Observations</a:t>
                      </a:r>
                    </a:p>
                  </a:txBody>
                  <a:tcPr>
                    <a:solidFill>
                      <a:srgbClr val="7AA4BA"/>
                    </a:solidFill>
                  </a:tcPr>
                </a:tc>
                <a:tc>
                  <a:txBody>
                    <a:bodyPr/>
                    <a:lstStyle/>
                    <a:p>
                      <a:pPr algn="ctr"/>
                      <a:r>
                        <a:rPr lang="en-GB" sz="1600" b="1" dirty="0">
                          <a:solidFill>
                            <a:schemeClr val="bg1"/>
                          </a:solidFill>
                        </a:rPr>
                        <a:t>Interviews </a:t>
                      </a:r>
                    </a:p>
                  </a:txBody>
                  <a:tcPr>
                    <a:solidFill>
                      <a:srgbClr val="7AA4BA"/>
                    </a:solidFill>
                  </a:tcPr>
                </a:tc>
                <a:extLst>
                  <a:ext uri="{0D108BD9-81ED-4DB2-BD59-A6C34878D82A}">
                    <a16:rowId xmlns:a16="http://schemas.microsoft.com/office/drawing/2014/main" val="3388297725"/>
                  </a:ext>
                </a:extLst>
              </a:tr>
              <a:tr h="1142208">
                <a:tc>
                  <a:txBody>
                    <a:bodyPr/>
                    <a:lstStyle/>
                    <a:p>
                      <a:pPr algn="ctr"/>
                      <a:r>
                        <a:rPr lang="en-GB" sz="1600" b="1" dirty="0">
                          <a:solidFill>
                            <a:schemeClr val="bg1"/>
                          </a:solidFill>
                        </a:rPr>
                        <a:t>Targets </a:t>
                      </a:r>
                    </a:p>
                  </a:txBody>
                  <a:tcPr>
                    <a:solidFill>
                      <a:srgbClr val="1B285D"/>
                    </a:solidFill>
                  </a:tcPr>
                </a:tc>
                <a:tc>
                  <a:txBody>
                    <a:bodyPr/>
                    <a:lstStyle/>
                    <a:p>
                      <a:pPr algn="ctr"/>
                      <a:r>
                        <a:rPr lang="en-GB" sz="1600" b="1" dirty="0">
                          <a:solidFill>
                            <a:schemeClr val="bg1"/>
                          </a:solidFill>
                        </a:rPr>
                        <a:t>Performance statistics </a:t>
                      </a:r>
                    </a:p>
                  </a:txBody>
                  <a:tcPr>
                    <a:solidFill>
                      <a:srgbClr val="1B285D"/>
                    </a:solidFill>
                  </a:tcPr>
                </a:tc>
                <a:tc>
                  <a:txBody>
                    <a:bodyPr/>
                    <a:lstStyle/>
                    <a:p>
                      <a:pPr algn="ctr"/>
                      <a:r>
                        <a:rPr lang="en-GB" sz="1600" b="1" dirty="0">
                          <a:solidFill>
                            <a:schemeClr val="bg1"/>
                          </a:solidFill>
                        </a:rPr>
                        <a:t>Create your own tally!</a:t>
                      </a:r>
                    </a:p>
                  </a:txBody>
                  <a:tcPr>
                    <a:solidFill>
                      <a:srgbClr val="1B285D"/>
                    </a:solidFill>
                  </a:tcPr>
                </a:tc>
                <a:extLst>
                  <a:ext uri="{0D108BD9-81ED-4DB2-BD59-A6C34878D82A}">
                    <a16:rowId xmlns:a16="http://schemas.microsoft.com/office/drawing/2014/main" val="3459144734"/>
                  </a:ext>
                </a:extLst>
              </a:tr>
              <a:tr h="1142208">
                <a:tc>
                  <a:txBody>
                    <a:bodyPr/>
                    <a:lstStyle/>
                    <a:p>
                      <a:pPr algn="ctr"/>
                      <a:r>
                        <a:rPr lang="en-GB" sz="1600" b="1" dirty="0">
                          <a:solidFill>
                            <a:schemeClr val="bg1"/>
                          </a:solidFill>
                        </a:rPr>
                        <a:t>Activity levels</a:t>
                      </a:r>
                    </a:p>
                  </a:txBody>
                  <a:tcPr>
                    <a:solidFill>
                      <a:srgbClr val="7AA4BA"/>
                    </a:solidFill>
                  </a:tcPr>
                </a:tc>
                <a:tc>
                  <a:txBody>
                    <a:bodyPr/>
                    <a:lstStyle/>
                    <a:p>
                      <a:pPr algn="ctr"/>
                      <a:r>
                        <a:rPr lang="en-GB" sz="1600" b="1" dirty="0">
                          <a:solidFill>
                            <a:schemeClr val="bg1"/>
                          </a:solidFill>
                        </a:rPr>
                        <a:t>Characteristic factors</a:t>
                      </a:r>
                    </a:p>
                  </a:txBody>
                  <a:tcPr>
                    <a:solidFill>
                      <a:srgbClr val="7AA4BA"/>
                    </a:solidFill>
                  </a:tcPr>
                </a:tc>
                <a:tc>
                  <a:txBody>
                    <a:bodyPr/>
                    <a:lstStyle/>
                    <a:p>
                      <a:pPr algn="ctr"/>
                      <a:r>
                        <a:rPr lang="en-GB" sz="1600" b="1" dirty="0">
                          <a:solidFill>
                            <a:schemeClr val="bg1"/>
                          </a:solidFill>
                        </a:rPr>
                        <a:t>Financial </a:t>
                      </a:r>
                    </a:p>
                  </a:txBody>
                  <a:tcPr>
                    <a:solidFill>
                      <a:srgbClr val="7AA4BA"/>
                    </a:solidFill>
                  </a:tcPr>
                </a:tc>
                <a:extLst>
                  <a:ext uri="{0D108BD9-81ED-4DB2-BD59-A6C34878D82A}">
                    <a16:rowId xmlns:a16="http://schemas.microsoft.com/office/drawing/2014/main" val="2760564627"/>
                  </a:ext>
                </a:extLst>
              </a:tr>
              <a:tr h="1142208">
                <a:tc>
                  <a:txBody>
                    <a:bodyPr/>
                    <a:lstStyle/>
                    <a:p>
                      <a:pPr algn="ctr"/>
                      <a:r>
                        <a:rPr lang="en-GB" sz="1600" b="1" dirty="0">
                          <a:solidFill>
                            <a:schemeClr val="bg1"/>
                          </a:solidFill>
                        </a:rPr>
                        <a:t>Operational service data </a:t>
                      </a:r>
                    </a:p>
                  </a:txBody>
                  <a:tcPr>
                    <a:solidFill>
                      <a:srgbClr val="1B285D"/>
                    </a:solidFill>
                  </a:tcPr>
                </a:tc>
                <a:tc>
                  <a:txBody>
                    <a:bodyPr/>
                    <a:lstStyle/>
                    <a:p>
                      <a:pPr algn="ctr"/>
                      <a:r>
                        <a:rPr lang="en-GB" sz="1600" b="1" dirty="0">
                          <a:solidFill>
                            <a:schemeClr val="bg1"/>
                          </a:solidFill>
                        </a:rPr>
                        <a:t>Harm rates</a:t>
                      </a:r>
                    </a:p>
                  </a:txBody>
                  <a:tcPr>
                    <a:solidFill>
                      <a:srgbClr val="1B285D"/>
                    </a:solidFill>
                  </a:tcPr>
                </a:tc>
                <a:tc>
                  <a:txBody>
                    <a:bodyPr/>
                    <a:lstStyle/>
                    <a:p>
                      <a:pPr algn="ctr"/>
                      <a:r>
                        <a:rPr lang="en-GB" sz="1600" b="1" dirty="0">
                          <a:solidFill>
                            <a:schemeClr val="bg1"/>
                          </a:solidFill>
                        </a:rPr>
                        <a:t>What else? </a:t>
                      </a:r>
                    </a:p>
                  </a:txBody>
                  <a:tcPr>
                    <a:solidFill>
                      <a:srgbClr val="1B285D"/>
                    </a:solidFill>
                  </a:tcPr>
                </a:tc>
                <a:extLst>
                  <a:ext uri="{0D108BD9-81ED-4DB2-BD59-A6C34878D82A}">
                    <a16:rowId xmlns:a16="http://schemas.microsoft.com/office/drawing/2014/main" val="2482520304"/>
                  </a:ext>
                </a:extLst>
              </a:tr>
            </a:tbl>
          </a:graphicData>
        </a:graphic>
      </p:graphicFrame>
      <p:sp>
        <p:nvSpPr>
          <p:cNvPr id="3" name="Google Shape;76;p15">
            <a:extLst>
              <a:ext uri="{FF2B5EF4-FFF2-40B4-BE49-F238E27FC236}">
                <a16:creationId xmlns:a16="http://schemas.microsoft.com/office/drawing/2014/main" id="{1C29E226-B2A4-6949-A989-A23845AC08E1}"/>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5</a:t>
            </a:fld>
            <a:endParaRPr dirty="0"/>
          </a:p>
        </p:txBody>
      </p:sp>
    </p:spTree>
    <p:extLst>
      <p:ext uri="{BB962C8B-B14F-4D97-AF65-F5344CB8AC3E}">
        <p14:creationId xmlns:p14="http://schemas.microsoft.com/office/powerpoint/2010/main" val="193475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201641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Measurement Template </a:t>
            </a:r>
            <a:endParaRPr sz="4500" dirty="0">
              <a:solidFill>
                <a:srgbClr val="121A3D"/>
              </a:solidFill>
              <a:latin typeface="Poppins"/>
              <a:ea typeface="Poppins"/>
              <a:cs typeface="Poppins"/>
              <a:sym typeface="Poppins"/>
            </a:endParaRPr>
          </a:p>
          <a:p>
            <a:pPr marL="0" lvl="0" indent="0" algn="l" rtl="0">
              <a:lnSpc>
                <a:spcPct val="115000"/>
              </a:lnSpc>
              <a:spcBef>
                <a:spcPts val="1000"/>
              </a:spcBef>
              <a:spcAft>
                <a:spcPts val="0"/>
              </a:spcAft>
              <a:buNone/>
            </a:pPr>
            <a:r>
              <a:rPr lang="en-GB" sz="1800" dirty="0">
                <a:solidFill>
                  <a:srgbClr val="121A3D"/>
                </a:solidFill>
                <a:latin typeface="Poppins"/>
                <a:ea typeface="Poppins"/>
                <a:cs typeface="Poppins"/>
                <a:sym typeface="Poppins"/>
              </a:rPr>
              <a:t>Being clear on who will collect what, when and how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90511" y="5089498"/>
            <a:ext cx="9640668"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MEASUREMENT TEMPLATE </a:t>
            </a:r>
            <a:endParaRPr sz="1900" b="1" dirty="0">
              <a:solidFill>
                <a:srgbClr val="121A3D"/>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FC42AE04-B760-EDDE-2068-E27324DF9B4C}"/>
              </a:ext>
            </a:extLst>
          </p:cNvPr>
          <p:cNvGraphicFramePr>
            <a:graphicFrameLocks noGrp="1"/>
          </p:cNvGraphicFramePr>
          <p:nvPr>
            <p:extLst>
              <p:ext uri="{D42A27DB-BD31-4B8C-83A1-F6EECF244321}">
                <p14:modId xmlns:p14="http://schemas.microsoft.com/office/powerpoint/2010/main" val="2951545092"/>
              </p:ext>
            </p:extLst>
          </p:nvPr>
        </p:nvGraphicFramePr>
        <p:xfrm>
          <a:off x="1181859" y="2524082"/>
          <a:ext cx="6169305" cy="7271085"/>
        </p:xfrm>
        <a:graphic>
          <a:graphicData uri="http://schemas.openxmlformats.org/drawingml/2006/table">
            <a:tbl>
              <a:tblPr firstRow="1" firstCol="1" bandRow="1">
                <a:tableStyleId>{5DEEC908-81A0-471F-91EC-26001181031D}</a:tableStyleId>
              </a:tblPr>
              <a:tblGrid>
                <a:gridCol w="1069467">
                  <a:extLst>
                    <a:ext uri="{9D8B030D-6E8A-4147-A177-3AD203B41FA5}">
                      <a16:colId xmlns:a16="http://schemas.microsoft.com/office/drawing/2014/main" val="2853621346"/>
                    </a:ext>
                  </a:extLst>
                </a:gridCol>
                <a:gridCol w="900888">
                  <a:extLst>
                    <a:ext uri="{9D8B030D-6E8A-4147-A177-3AD203B41FA5}">
                      <a16:colId xmlns:a16="http://schemas.microsoft.com/office/drawing/2014/main" val="2530667531"/>
                    </a:ext>
                  </a:extLst>
                </a:gridCol>
                <a:gridCol w="1008801">
                  <a:extLst>
                    <a:ext uri="{9D8B030D-6E8A-4147-A177-3AD203B41FA5}">
                      <a16:colId xmlns:a16="http://schemas.microsoft.com/office/drawing/2014/main" val="2544845416"/>
                    </a:ext>
                  </a:extLst>
                </a:gridCol>
                <a:gridCol w="1041549">
                  <a:extLst>
                    <a:ext uri="{9D8B030D-6E8A-4147-A177-3AD203B41FA5}">
                      <a16:colId xmlns:a16="http://schemas.microsoft.com/office/drawing/2014/main" val="1774064170"/>
                    </a:ext>
                  </a:extLst>
                </a:gridCol>
                <a:gridCol w="1163959">
                  <a:extLst>
                    <a:ext uri="{9D8B030D-6E8A-4147-A177-3AD203B41FA5}">
                      <a16:colId xmlns:a16="http://schemas.microsoft.com/office/drawing/2014/main" val="862581212"/>
                    </a:ext>
                  </a:extLst>
                </a:gridCol>
                <a:gridCol w="984641">
                  <a:extLst>
                    <a:ext uri="{9D8B030D-6E8A-4147-A177-3AD203B41FA5}">
                      <a16:colId xmlns:a16="http://schemas.microsoft.com/office/drawing/2014/main" val="3522655726"/>
                    </a:ext>
                  </a:extLst>
                </a:gridCol>
              </a:tblGrid>
              <a:tr h="1270874">
                <a:tc>
                  <a:txBody>
                    <a:bodyPr/>
                    <a:lstStyle/>
                    <a:p>
                      <a:pPr algn="ctr">
                        <a:lnSpc>
                          <a:spcPct val="115000"/>
                        </a:lnSpc>
                        <a:spcAft>
                          <a:spcPts val="1000"/>
                        </a:spcAft>
                      </a:pPr>
                      <a:r>
                        <a:rPr lang="en-GB" sz="1200" dirty="0">
                          <a:solidFill>
                            <a:schemeClr val="bg1"/>
                          </a:solidFill>
                          <a:effectLst/>
                        </a:rPr>
                        <a:t>Measure Definition </a:t>
                      </a:r>
                    </a:p>
                    <a:p>
                      <a:pPr algn="ctr">
                        <a:lnSpc>
                          <a:spcPct val="115000"/>
                        </a:lnSpc>
                        <a:spcAft>
                          <a:spcPts val="1000"/>
                        </a:spcAft>
                      </a:pPr>
                      <a:r>
                        <a:rPr lang="en-GB" sz="800" dirty="0">
                          <a:solidFill>
                            <a:schemeClr val="bg1"/>
                          </a:solidFill>
                          <a:effectLst/>
                        </a:rPr>
                        <a:t>What is the data you want to collect – define it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Type of measure </a:t>
                      </a:r>
                    </a:p>
                    <a:p>
                      <a:pPr algn="ctr">
                        <a:lnSpc>
                          <a:spcPct val="115000"/>
                        </a:lnSpc>
                        <a:spcAft>
                          <a:spcPts val="1000"/>
                        </a:spcAft>
                      </a:pPr>
                      <a:r>
                        <a:rPr lang="en-GB" sz="800" dirty="0">
                          <a:solidFill>
                            <a:schemeClr val="bg1"/>
                          </a:solidFill>
                          <a:effectLst/>
                        </a:rPr>
                        <a:t>Outcome</a:t>
                      </a:r>
                      <a:r>
                        <a:rPr lang="en-GB" sz="900" dirty="0">
                          <a:solidFill>
                            <a:schemeClr val="bg1"/>
                          </a:solidFill>
                          <a:effectLst/>
                        </a:rPr>
                        <a:t> </a:t>
                      </a:r>
                      <a:r>
                        <a:rPr lang="en-GB" sz="800" dirty="0">
                          <a:solidFill>
                            <a:schemeClr val="bg1"/>
                          </a:solidFill>
                          <a:effectLst/>
                        </a:rPr>
                        <a:t>Process</a:t>
                      </a:r>
                      <a:r>
                        <a:rPr lang="en-GB" sz="900" dirty="0">
                          <a:solidFill>
                            <a:schemeClr val="bg1"/>
                          </a:solidFill>
                          <a:effectLst/>
                        </a:rPr>
                        <a:t> </a:t>
                      </a:r>
                      <a:r>
                        <a:rPr lang="en-GB" sz="800" dirty="0">
                          <a:solidFill>
                            <a:schemeClr val="bg1"/>
                          </a:solidFill>
                          <a:effectLst/>
                        </a:rPr>
                        <a:t>Balancing</a:t>
                      </a:r>
                      <a:endParaRPr lang="en-GB" sz="900" dirty="0">
                        <a:solidFill>
                          <a:schemeClr val="bg1"/>
                        </a:solidFill>
                        <a:effectLst/>
                      </a:endParaRPr>
                    </a:p>
                    <a:p>
                      <a:pPr algn="ctr">
                        <a:lnSpc>
                          <a:spcPct val="115000"/>
                        </a:lnSpc>
                        <a:spcAft>
                          <a:spcPts val="1000"/>
                        </a:spcAft>
                      </a:pPr>
                      <a:r>
                        <a:rPr lang="en-GB" sz="800" dirty="0">
                          <a:solidFill>
                            <a:schemeClr val="bg1"/>
                          </a:solidFill>
                          <a:effectLst/>
                        </a:rPr>
                        <a:t>Which one is it?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Concept</a:t>
                      </a:r>
                    </a:p>
                    <a:p>
                      <a:pPr algn="ctr">
                        <a:lnSpc>
                          <a:spcPct val="115000"/>
                        </a:lnSpc>
                        <a:spcAft>
                          <a:spcPts val="1000"/>
                        </a:spcAft>
                      </a:pPr>
                      <a:r>
                        <a:rPr lang="en-GB" sz="800" dirty="0">
                          <a:solidFill>
                            <a:schemeClr val="bg1"/>
                          </a:solidFill>
                          <a:effectLst/>
                        </a:rPr>
                        <a:t>Why Measure it?</a:t>
                      </a:r>
                      <a:endParaRPr lang="en-GB" sz="900" dirty="0">
                        <a:solidFill>
                          <a:schemeClr val="bg1"/>
                        </a:solidFill>
                        <a:effectLst/>
                      </a:endParaRPr>
                    </a:p>
                    <a:p>
                      <a:pPr algn="ctr">
                        <a:lnSpc>
                          <a:spcPct val="115000"/>
                        </a:lnSpc>
                        <a:spcAft>
                          <a:spcPts val="1000"/>
                        </a:spcAft>
                      </a:pPr>
                      <a:r>
                        <a:rPr lang="en-GB" sz="1000" dirty="0">
                          <a:solidFill>
                            <a:schemeClr val="bg1"/>
                          </a:solidFill>
                          <a:effectLst/>
                        </a:rPr>
                        <a:t>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Frequency</a:t>
                      </a:r>
                    </a:p>
                    <a:p>
                      <a:pPr algn="ctr">
                        <a:lnSpc>
                          <a:spcPct val="115000"/>
                        </a:lnSpc>
                        <a:spcAft>
                          <a:spcPts val="1000"/>
                        </a:spcAft>
                      </a:pPr>
                      <a:r>
                        <a:rPr lang="en-GB" sz="800" dirty="0">
                          <a:solidFill>
                            <a:schemeClr val="bg1"/>
                          </a:solidFill>
                          <a:effectLst/>
                        </a:rPr>
                        <a:t>How often will it be collected? Will it be all occurrences, a sample or snapshot?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Data Collection</a:t>
                      </a:r>
                    </a:p>
                    <a:p>
                      <a:pPr algn="ctr">
                        <a:lnSpc>
                          <a:spcPct val="115000"/>
                        </a:lnSpc>
                        <a:spcAft>
                          <a:spcPts val="1000"/>
                        </a:spcAft>
                      </a:pPr>
                      <a:r>
                        <a:rPr lang="en-GB" sz="800" dirty="0">
                          <a:solidFill>
                            <a:schemeClr val="bg1"/>
                          </a:solidFill>
                          <a:effectLst/>
                        </a:rPr>
                        <a:t>How will the data be collected? Is there a system? Will it be done manually?</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Person</a:t>
                      </a:r>
                    </a:p>
                    <a:p>
                      <a:pPr algn="ctr">
                        <a:lnSpc>
                          <a:spcPct val="115000"/>
                        </a:lnSpc>
                        <a:spcAft>
                          <a:spcPts val="1000"/>
                        </a:spcAft>
                      </a:pPr>
                      <a:r>
                        <a:rPr lang="en-GB" sz="800" dirty="0">
                          <a:solidFill>
                            <a:schemeClr val="bg1"/>
                          </a:solidFill>
                          <a:effectLst/>
                        </a:rPr>
                        <a:t>Who will be the person responsible for collecting it?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extLst>
                  <a:ext uri="{0D108BD9-81ED-4DB2-BD59-A6C34878D82A}">
                    <a16:rowId xmlns:a16="http://schemas.microsoft.com/office/drawing/2014/main" val="3486729931"/>
                  </a:ext>
                </a:extLst>
              </a:tr>
              <a:tr h="991331">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778469963"/>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1961208293"/>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3702963537"/>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650034926"/>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479622471"/>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078245311"/>
                  </a:ext>
                </a:extLst>
              </a:tr>
            </a:tbl>
          </a:graphicData>
        </a:graphic>
      </p:graphicFrame>
      <p:sp>
        <p:nvSpPr>
          <p:cNvPr id="3" name="Google Shape;76;p15">
            <a:extLst>
              <a:ext uri="{FF2B5EF4-FFF2-40B4-BE49-F238E27FC236}">
                <a16:creationId xmlns:a16="http://schemas.microsoft.com/office/drawing/2014/main" id="{41EE148C-8DFA-CBA1-73E8-A559FAB40B01}"/>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6</a:t>
            </a:fld>
            <a:endParaRPr dirty="0"/>
          </a:p>
        </p:txBody>
      </p:sp>
    </p:spTree>
    <p:extLst>
      <p:ext uri="{BB962C8B-B14F-4D97-AF65-F5344CB8AC3E}">
        <p14:creationId xmlns:p14="http://schemas.microsoft.com/office/powerpoint/2010/main" val="178767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179467" y="252831"/>
            <a:ext cx="6169306" cy="1288528"/>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Driver Diagram</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600" dirty="0">
                <a:solidFill>
                  <a:srgbClr val="121A3D"/>
                </a:solidFill>
                <a:latin typeface="Poppins"/>
                <a:ea typeface="Poppins"/>
                <a:cs typeface="Poppins"/>
                <a:sym typeface="Poppins"/>
              </a:rPr>
              <a:t>Gathering all your change ideas </a:t>
            </a:r>
            <a:endParaRPr sz="16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52912" y="5036907"/>
            <a:ext cx="953548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Driver Diagram Template </a:t>
            </a:r>
            <a:endParaRPr sz="1900" b="1" dirty="0">
              <a:solidFill>
                <a:srgbClr val="121A3D"/>
              </a:solidFill>
              <a:latin typeface="Poppins"/>
              <a:ea typeface="Poppins"/>
              <a:cs typeface="Poppins"/>
              <a:sym typeface="Poppins"/>
            </a:endParaRPr>
          </a:p>
        </p:txBody>
      </p:sp>
      <p:sp>
        <p:nvSpPr>
          <p:cNvPr id="2" name="Google Shape;76;p15">
            <a:extLst>
              <a:ext uri="{FF2B5EF4-FFF2-40B4-BE49-F238E27FC236}">
                <a16:creationId xmlns:a16="http://schemas.microsoft.com/office/drawing/2014/main" id="{52AA9995-618E-7601-5623-3FC6D266F9D0}"/>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7</a:t>
            </a:fld>
            <a:endParaRPr dirty="0"/>
          </a:p>
        </p:txBody>
      </p:sp>
      <p:graphicFrame>
        <p:nvGraphicFramePr>
          <p:cNvPr id="8" name="Object 7">
            <a:hlinkClick r:id="" action="ppaction://ole?verb=0"/>
            <a:extLst>
              <a:ext uri="{FF2B5EF4-FFF2-40B4-BE49-F238E27FC236}">
                <a16:creationId xmlns:a16="http://schemas.microsoft.com/office/drawing/2014/main" id="{E2646D09-E0AF-529C-8893-E1C33E4F7F7C}"/>
              </a:ext>
            </a:extLst>
          </p:cNvPr>
          <p:cNvGraphicFramePr>
            <a:graphicFrameLocks noChangeAspect="1"/>
          </p:cNvGraphicFramePr>
          <p:nvPr>
            <p:extLst>
              <p:ext uri="{D42A27DB-BD31-4B8C-83A1-F6EECF244321}">
                <p14:modId xmlns:p14="http://schemas.microsoft.com/office/powerpoint/2010/main" val="561389006"/>
              </p:ext>
            </p:extLst>
          </p:nvPr>
        </p:nvGraphicFramePr>
        <p:xfrm>
          <a:off x="2364022" y="3329300"/>
          <a:ext cx="3332995" cy="2887437"/>
        </p:xfrm>
        <a:graphic>
          <a:graphicData uri="http://schemas.openxmlformats.org/presentationml/2006/ole">
            <mc:AlternateContent xmlns:mc="http://schemas.openxmlformats.org/markup-compatibility/2006">
              <mc:Choice xmlns:v="urn:schemas-microsoft-com:vml" Requires="v">
                <p:oleObj name="Presentation" showAsIcon="1" r:id="rId3" imgW="914400" imgH="792685" progId="PowerPoint.Show.12">
                  <p:embed/>
                </p:oleObj>
              </mc:Choice>
              <mc:Fallback>
                <p:oleObj name="Presentation" showAsIcon="1" r:id="rId3" imgW="914400" imgH="792685" progId="PowerPoint.Show.12">
                  <p:embed/>
                  <p:pic>
                    <p:nvPicPr>
                      <p:cNvPr id="8" name="Object 7">
                        <a:hlinkClick r:id="" action="ppaction://ole?verb=0"/>
                        <a:extLst>
                          <a:ext uri="{FF2B5EF4-FFF2-40B4-BE49-F238E27FC236}">
                            <a16:creationId xmlns:a16="http://schemas.microsoft.com/office/drawing/2014/main" id="{E2646D09-E0AF-529C-8893-E1C33E4F7F7C}"/>
                          </a:ext>
                        </a:extLst>
                      </p:cNvPr>
                      <p:cNvPicPr/>
                      <p:nvPr/>
                    </p:nvPicPr>
                    <p:blipFill>
                      <a:blip r:embed="rId4"/>
                      <a:stretch>
                        <a:fillRect/>
                      </a:stretch>
                    </p:blipFill>
                    <p:spPr>
                      <a:xfrm>
                        <a:off x="2364022" y="3329300"/>
                        <a:ext cx="3332995" cy="2887437"/>
                      </a:xfrm>
                      <a:prstGeom prst="rect">
                        <a:avLst/>
                      </a:prstGeom>
                    </p:spPr>
                  </p:pic>
                </p:oleObj>
              </mc:Fallback>
            </mc:AlternateContent>
          </a:graphicData>
        </a:graphic>
      </p:graphicFrame>
    </p:spTree>
    <p:extLst>
      <p:ext uri="{BB962C8B-B14F-4D97-AF65-F5344CB8AC3E}">
        <p14:creationId xmlns:p14="http://schemas.microsoft.com/office/powerpoint/2010/main" val="172822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179467" y="252831"/>
            <a:ext cx="6169306" cy="1288528"/>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Brain storming </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600" dirty="0">
                <a:solidFill>
                  <a:srgbClr val="121A3D"/>
                </a:solidFill>
                <a:latin typeface="Poppins"/>
                <a:ea typeface="Poppins"/>
                <a:cs typeface="Poppins"/>
                <a:sym typeface="Poppins"/>
              </a:rPr>
              <a:t>Gathering all your change ideas </a:t>
            </a:r>
            <a:endParaRPr sz="16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52912" y="5036907"/>
            <a:ext cx="953548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Brainstorming – Finding ideas for driver diagram  </a:t>
            </a:r>
            <a:endParaRPr sz="1900" b="1" dirty="0">
              <a:solidFill>
                <a:srgbClr val="121A3D"/>
              </a:solidFill>
              <a:latin typeface="Poppins"/>
              <a:ea typeface="Poppins"/>
              <a:cs typeface="Poppins"/>
              <a:sym typeface="Poppins"/>
            </a:endParaRPr>
          </a:p>
        </p:txBody>
      </p:sp>
      <p:sp>
        <p:nvSpPr>
          <p:cNvPr id="2" name="Google Shape;76;p15">
            <a:extLst>
              <a:ext uri="{FF2B5EF4-FFF2-40B4-BE49-F238E27FC236}">
                <a16:creationId xmlns:a16="http://schemas.microsoft.com/office/drawing/2014/main" id="{52AA9995-618E-7601-5623-3FC6D266F9D0}"/>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8</a:t>
            </a:fld>
            <a:endParaRPr dirty="0"/>
          </a:p>
        </p:txBody>
      </p:sp>
      <p:sp>
        <p:nvSpPr>
          <p:cNvPr id="5" name="Rectangle 4">
            <a:extLst>
              <a:ext uri="{FF2B5EF4-FFF2-40B4-BE49-F238E27FC236}">
                <a16:creationId xmlns:a16="http://schemas.microsoft.com/office/drawing/2014/main" id="{AFE5C95C-0C64-9A21-C593-211A559A4EF5}"/>
              </a:ext>
            </a:extLst>
          </p:cNvPr>
          <p:cNvSpPr/>
          <p:nvPr/>
        </p:nvSpPr>
        <p:spPr>
          <a:xfrm>
            <a:off x="1179469" y="4924995"/>
            <a:ext cx="2899385" cy="785813"/>
          </a:xfrm>
          <a:prstGeom prst="rect">
            <a:avLst/>
          </a:prstGeom>
          <a:solidFill>
            <a:srgbClr val="B8A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Let’s add to that idea…</a:t>
            </a:r>
          </a:p>
        </p:txBody>
      </p:sp>
      <p:sp>
        <p:nvSpPr>
          <p:cNvPr id="6" name="Rectangle 5">
            <a:extLst>
              <a:ext uri="{FF2B5EF4-FFF2-40B4-BE49-F238E27FC236}">
                <a16:creationId xmlns:a16="http://schemas.microsoft.com/office/drawing/2014/main" id="{0123F1D0-C132-A8EC-5465-9D2EE76AFBC7}"/>
              </a:ext>
            </a:extLst>
          </p:cNvPr>
          <p:cNvSpPr/>
          <p:nvPr/>
        </p:nvSpPr>
        <p:spPr>
          <a:xfrm>
            <a:off x="1179468" y="5767957"/>
            <a:ext cx="2899385" cy="785813"/>
          </a:xfrm>
          <a:prstGeom prst="rect">
            <a:avLst/>
          </a:prstGeom>
          <a:solidFill>
            <a:srgbClr val="32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if we also…</a:t>
            </a:r>
          </a:p>
        </p:txBody>
      </p:sp>
      <p:sp>
        <p:nvSpPr>
          <p:cNvPr id="7" name="Rectangle 6">
            <a:extLst>
              <a:ext uri="{FF2B5EF4-FFF2-40B4-BE49-F238E27FC236}">
                <a16:creationId xmlns:a16="http://schemas.microsoft.com/office/drawing/2014/main" id="{0B8ABBD6-BD91-EA02-62D6-DA40C272B69A}"/>
              </a:ext>
            </a:extLst>
          </p:cNvPr>
          <p:cNvSpPr/>
          <p:nvPr/>
        </p:nvSpPr>
        <p:spPr>
          <a:xfrm>
            <a:off x="1179467" y="6610920"/>
            <a:ext cx="2899385" cy="785813"/>
          </a:xfrm>
          <a:prstGeom prst="rect">
            <a:avLst/>
          </a:prstGeom>
          <a:solidFill>
            <a:srgbClr val="B7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then we can…</a:t>
            </a:r>
          </a:p>
        </p:txBody>
      </p:sp>
      <p:sp>
        <p:nvSpPr>
          <p:cNvPr id="9" name="Rectangle 8">
            <a:extLst>
              <a:ext uri="{FF2B5EF4-FFF2-40B4-BE49-F238E27FC236}">
                <a16:creationId xmlns:a16="http://schemas.microsoft.com/office/drawing/2014/main" id="{EA25E828-A345-F0E7-73B5-F38FB081A5F6}"/>
              </a:ext>
            </a:extLst>
          </p:cNvPr>
          <p:cNvSpPr/>
          <p:nvPr/>
        </p:nvSpPr>
        <p:spPr>
          <a:xfrm>
            <a:off x="4383970" y="4924996"/>
            <a:ext cx="2899385" cy="785813"/>
          </a:xfrm>
          <a:prstGeom prst="rect">
            <a:avLst/>
          </a:prstGeom>
          <a:solidFill>
            <a:srgbClr val="EDC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take it up a level…</a:t>
            </a:r>
          </a:p>
        </p:txBody>
      </p:sp>
      <p:sp>
        <p:nvSpPr>
          <p:cNvPr id="10" name="Rectangle 9">
            <a:extLst>
              <a:ext uri="{FF2B5EF4-FFF2-40B4-BE49-F238E27FC236}">
                <a16:creationId xmlns:a16="http://schemas.microsoft.com/office/drawing/2014/main" id="{F8D8015D-EA5D-80CF-5558-0BCCD2C71870}"/>
              </a:ext>
            </a:extLst>
          </p:cNvPr>
          <p:cNvSpPr/>
          <p:nvPr/>
        </p:nvSpPr>
        <p:spPr>
          <a:xfrm>
            <a:off x="4383969" y="5767958"/>
            <a:ext cx="2899385" cy="785813"/>
          </a:xfrm>
          <a:prstGeom prst="rect">
            <a:avLst/>
          </a:prstGeom>
          <a:solidFill>
            <a:srgbClr val="B8A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don’t we …</a:t>
            </a:r>
          </a:p>
        </p:txBody>
      </p:sp>
      <p:sp>
        <p:nvSpPr>
          <p:cNvPr id="11" name="Rectangle 10">
            <a:extLst>
              <a:ext uri="{FF2B5EF4-FFF2-40B4-BE49-F238E27FC236}">
                <a16:creationId xmlns:a16="http://schemas.microsoft.com/office/drawing/2014/main" id="{CB19A99D-E359-572F-1A27-381D3EA15737}"/>
              </a:ext>
            </a:extLst>
          </p:cNvPr>
          <p:cNvSpPr/>
          <p:nvPr/>
        </p:nvSpPr>
        <p:spPr>
          <a:xfrm>
            <a:off x="4383969" y="6610920"/>
            <a:ext cx="2899385" cy="785813"/>
          </a:xfrm>
          <a:prstGeom prst="rect">
            <a:avLst/>
          </a:prstGeom>
          <a:solidFill>
            <a:srgbClr val="32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also include…</a:t>
            </a:r>
          </a:p>
        </p:txBody>
      </p:sp>
      <p:sp>
        <p:nvSpPr>
          <p:cNvPr id="13" name="TextBox 12">
            <a:extLst>
              <a:ext uri="{FF2B5EF4-FFF2-40B4-BE49-F238E27FC236}">
                <a16:creationId xmlns:a16="http://schemas.microsoft.com/office/drawing/2014/main" id="{46CB4228-62DA-709E-CE63-A73D319B9356}"/>
              </a:ext>
            </a:extLst>
          </p:cNvPr>
          <p:cNvSpPr txBox="1"/>
          <p:nvPr/>
        </p:nvSpPr>
        <p:spPr>
          <a:xfrm>
            <a:off x="1538779" y="1610296"/>
            <a:ext cx="5394456" cy="3108543"/>
          </a:xfrm>
          <a:prstGeom prst="rect">
            <a:avLst/>
          </a:prstGeom>
          <a:noFill/>
        </p:spPr>
        <p:txBody>
          <a:bodyPr wrap="square">
            <a:spAutoFit/>
          </a:bodyPr>
          <a:lstStyle/>
          <a:p>
            <a:pPr marL="285750" indent="-285750" algn="just">
              <a:buFont typeface="Arial" panose="020B0604020202020204" pitchFamily="34" charset="0"/>
              <a:buChar char="•"/>
            </a:pPr>
            <a:r>
              <a:rPr lang="en-GB" dirty="0"/>
              <a:t>Brainstorming is about the generation of lots of new ideas. </a:t>
            </a:r>
          </a:p>
          <a:p>
            <a:pPr marL="285750" indent="-285750" algn="just">
              <a:buFont typeface="Arial" panose="020B0604020202020204" pitchFamily="34" charset="0"/>
              <a:buChar char="•"/>
            </a:pPr>
            <a:r>
              <a:rPr lang="en-GB" dirty="0"/>
              <a:t>Work as a team to think of as many ideas that could help you achieve your aim statement</a:t>
            </a:r>
          </a:p>
          <a:p>
            <a:pPr marL="285750" indent="-285750" algn="just">
              <a:buFont typeface="Arial" panose="020B0604020202020204" pitchFamily="34" charset="0"/>
              <a:buChar char="•"/>
            </a:pPr>
            <a:r>
              <a:rPr lang="en-GB" dirty="0"/>
              <a:t>Write them on post it notes and keep on generating new ideas with the team all doing the same thing </a:t>
            </a:r>
          </a:p>
          <a:p>
            <a:pPr marL="285750" indent="-285750" algn="just">
              <a:buFont typeface="Arial" panose="020B0604020202020204" pitchFamily="34" charset="0"/>
              <a:buChar char="•"/>
            </a:pPr>
            <a:r>
              <a:rPr lang="en-GB" dirty="0"/>
              <a:t>Small or big, wild or sensible- all ideas are welcome, at this stage don’t judge them </a:t>
            </a:r>
          </a:p>
          <a:p>
            <a:pPr marL="285750" indent="-285750" algn="just">
              <a:buFont typeface="Arial" panose="020B0604020202020204" pitchFamily="34" charset="0"/>
              <a:buChar char="•"/>
            </a:pPr>
            <a:r>
              <a:rPr lang="en-GB" dirty="0"/>
              <a:t>The ultimate goal should be 100 ideas in an hour! Go for quantity not quality </a:t>
            </a:r>
          </a:p>
          <a:p>
            <a:pPr marL="285750" indent="-285750" algn="just">
              <a:buFont typeface="Arial" panose="020B0604020202020204" pitchFamily="34" charset="0"/>
              <a:buChar char="•"/>
            </a:pPr>
            <a:r>
              <a:rPr lang="en-GB" dirty="0"/>
              <a:t>Don’t get fixated on trying to work out how it would work in practice – that can come later </a:t>
            </a:r>
          </a:p>
          <a:p>
            <a:pPr marL="285750" indent="-285750" algn="just">
              <a:buFont typeface="Arial" panose="020B0604020202020204" pitchFamily="34" charset="0"/>
              <a:buChar char="•"/>
            </a:pPr>
            <a:r>
              <a:rPr lang="en-US" dirty="0"/>
              <a:t>Build and jump – bounce around ideas, back &amp; forth, build up, keep the energy levels up</a:t>
            </a:r>
          </a:p>
          <a:p>
            <a:pPr marL="285750" indent="-285750" algn="just">
              <a:buFont typeface="Arial" panose="020B0604020202020204" pitchFamily="34" charset="0"/>
              <a:buChar char="•"/>
            </a:pPr>
            <a:r>
              <a:rPr lang="en-US" dirty="0"/>
              <a:t>Encourage everyone to join in- it’s not hierarchical </a:t>
            </a:r>
            <a:endParaRPr lang="en-GB" dirty="0"/>
          </a:p>
        </p:txBody>
      </p:sp>
    </p:spTree>
    <p:extLst>
      <p:ext uri="{BB962C8B-B14F-4D97-AF65-F5344CB8AC3E}">
        <p14:creationId xmlns:p14="http://schemas.microsoft.com/office/powerpoint/2010/main" val="428794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Google Shape;395;p38"/>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8"/>
          <p:cNvSpPr txBox="1"/>
          <p:nvPr/>
        </p:nvSpPr>
        <p:spPr>
          <a:xfrm rot="-5400000">
            <a:off x="-4245541" y="5059518"/>
            <a:ext cx="9580705"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b="1" dirty="0">
                <a:solidFill>
                  <a:srgbClr val="121A3D"/>
                </a:solidFill>
                <a:latin typeface="Poppins"/>
                <a:ea typeface="Poppins"/>
                <a:cs typeface="Poppins"/>
                <a:sym typeface="Poppins"/>
              </a:rPr>
              <a:t>ACTIVE LISTENING – finding ideas for driver diagram</a:t>
            </a:r>
            <a:endParaRPr sz="1900" b="1" dirty="0">
              <a:solidFill>
                <a:srgbClr val="121A3D"/>
              </a:solidFill>
              <a:latin typeface="Poppins"/>
              <a:ea typeface="Poppins"/>
              <a:cs typeface="Poppins"/>
              <a:sym typeface="Poppins"/>
            </a:endParaRPr>
          </a:p>
        </p:txBody>
      </p:sp>
      <p:sp>
        <p:nvSpPr>
          <p:cNvPr id="397" name="Google Shape;397;p3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9</a:t>
            </a:fld>
            <a:endParaRPr dirty="0"/>
          </a:p>
        </p:txBody>
      </p:sp>
      <p:sp>
        <p:nvSpPr>
          <p:cNvPr id="400" name="Google Shape;400;p38"/>
          <p:cNvSpPr txBox="1"/>
          <p:nvPr/>
        </p:nvSpPr>
        <p:spPr>
          <a:xfrm>
            <a:off x="1309425" y="418725"/>
            <a:ext cx="5951400"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4500" dirty="0">
                <a:solidFill>
                  <a:srgbClr val="121A3D"/>
                </a:solidFill>
                <a:latin typeface="Poppins"/>
                <a:ea typeface="Poppins"/>
                <a:cs typeface="Poppins"/>
                <a:sym typeface="Poppins"/>
              </a:rPr>
              <a:t>Active Listening</a:t>
            </a:r>
            <a:br>
              <a:rPr lang="en-GB" sz="4500" dirty="0">
                <a:solidFill>
                  <a:srgbClr val="121A3D"/>
                </a:solidFill>
                <a:latin typeface="Poppins"/>
                <a:ea typeface="Poppins"/>
                <a:cs typeface="Poppins"/>
                <a:sym typeface="Poppins"/>
              </a:rPr>
            </a:br>
            <a:endParaRPr sz="4500" dirty="0">
              <a:solidFill>
                <a:srgbClr val="121A3D"/>
              </a:solidFill>
              <a:latin typeface="Poppins"/>
              <a:ea typeface="Poppins"/>
              <a:cs typeface="Poppins"/>
              <a:sym typeface="Poppins"/>
            </a:endParaRPr>
          </a:p>
        </p:txBody>
      </p:sp>
      <p:sp>
        <p:nvSpPr>
          <p:cNvPr id="401" name="Google Shape;401;p38"/>
          <p:cNvSpPr txBox="1"/>
          <p:nvPr/>
        </p:nvSpPr>
        <p:spPr>
          <a:xfrm>
            <a:off x="5954625" y="160700"/>
            <a:ext cx="11619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000" dirty="0">
                <a:solidFill>
                  <a:schemeClr val="lt1"/>
                </a:solidFill>
                <a:latin typeface="Poppins SemiBold"/>
                <a:ea typeface="Poppins SemiBold"/>
                <a:cs typeface="Poppins SemiBold"/>
                <a:sym typeface="Poppins SemiBold"/>
              </a:rPr>
              <a:t>HANDOUT</a:t>
            </a:r>
            <a:endParaRPr sz="1000" dirty="0">
              <a:solidFill>
                <a:schemeClr val="lt1"/>
              </a:solidFill>
              <a:latin typeface="Poppins SemiBold"/>
              <a:ea typeface="Poppins SemiBold"/>
              <a:cs typeface="Poppins SemiBold"/>
              <a:sym typeface="Poppins SemiBold"/>
            </a:endParaRPr>
          </a:p>
        </p:txBody>
      </p:sp>
      <p:sp>
        <p:nvSpPr>
          <p:cNvPr id="7" name="Rectangle 6">
            <a:extLst>
              <a:ext uri="{FF2B5EF4-FFF2-40B4-BE49-F238E27FC236}">
                <a16:creationId xmlns:a16="http://schemas.microsoft.com/office/drawing/2014/main" id="{2C087F4E-56AF-70E9-20FD-424EEC14A2B7}"/>
              </a:ext>
            </a:extLst>
          </p:cNvPr>
          <p:cNvSpPr/>
          <p:nvPr/>
        </p:nvSpPr>
        <p:spPr>
          <a:xfrm>
            <a:off x="5361846"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LEVEL THREE</a:t>
            </a:r>
          </a:p>
          <a:p>
            <a:pPr algn="ctr"/>
            <a:r>
              <a:rPr lang="en-US" dirty="0"/>
              <a:t>Global/wider: Extend focus beyond the conversation to your surroundings as well. You use all senses to feel the complete context</a:t>
            </a:r>
            <a:endParaRPr lang="en-GB" dirty="0"/>
          </a:p>
        </p:txBody>
      </p:sp>
      <p:sp>
        <p:nvSpPr>
          <p:cNvPr id="8" name="Rectangle 7">
            <a:extLst>
              <a:ext uri="{FF2B5EF4-FFF2-40B4-BE49-F238E27FC236}">
                <a16:creationId xmlns:a16="http://schemas.microsoft.com/office/drawing/2014/main" id="{094ADCB9-D2A3-2B24-C736-F564C30A8B0C}"/>
              </a:ext>
            </a:extLst>
          </p:cNvPr>
          <p:cNvSpPr/>
          <p:nvPr/>
        </p:nvSpPr>
        <p:spPr>
          <a:xfrm>
            <a:off x="3248382"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LEVEL TWO</a:t>
            </a:r>
          </a:p>
          <a:p>
            <a:pPr algn="ctr"/>
            <a:r>
              <a:rPr lang="en-US" dirty="0"/>
              <a:t>External: Listening intently to others. You are fully present and focused on them. You are curious about them. This is when people begin to feel seen and heard</a:t>
            </a:r>
            <a:endParaRPr lang="en-GB" dirty="0"/>
          </a:p>
        </p:txBody>
      </p:sp>
      <p:sp>
        <p:nvSpPr>
          <p:cNvPr id="9" name="Rectangle 8">
            <a:extLst>
              <a:ext uri="{FF2B5EF4-FFF2-40B4-BE49-F238E27FC236}">
                <a16:creationId xmlns:a16="http://schemas.microsoft.com/office/drawing/2014/main" id="{39E85CA2-846C-0360-FBCC-B51B841DB382}"/>
              </a:ext>
            </a:extLst>
          </p:cNvPr>
          <p:cNvSpPr/>
          <p:nvPr/>
        </p:nvSpPr>
        <p:spPr>
          <a:xfrm>
            <a:off x="1134319"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LEVEL ONE</a:t>
            </a:r>
          </a:p>
          <a:p>
            <a:pPr algn="ctr"/>
            <a:r>
              <a:rPr lang="en-US" dirty="0"/>
              <a:t>Internal: Focus on your own thoughts and inner voice. You are listening with the intent to respond – not to understand</a:t>
            </a:r>
            <a:endParaRPr lang="en-GB" dirty="0"/>
          </a:p>
        </p:txBody>
      </p:sp>
      <p:sp>
        <p:nvSpPr>
          <p:cNvPr id="10" name="Rectangle 9">
            <a:extLst>
              <a:ext uri="{FF2B5EF4-FFF2-40B4-BE49-F238E27FC236}">
                <a16:creationId xmlns:a16="http://schemas.microsoft.com/office/drawing/2014/main" id="{EED2489E-0CAF-48F1-0845-A834537C2FA5}"/>
              </a:ext>
            </a:extLst>
          </p:cNvPr>
          <p:cNvSpPr/>
          <p:nvPr/>
        </p:nvSpPr>
        <p:spPr>
          <a:xfrm>
            <a:off x="1134319" y="1547297"/>
            <a:ext cx="6269320" cy="363740"/>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3 LEVELS OF LISTENING</a:t>
            </a:r>
            <a:endParaRPr lang="en-GB" sz="2000" b="1" dirty="0"/>
          </a:p>
        </p:txBody>
      </p:sp>
      <p:sp>
        <p:nvSpPr>
          <p:cNvPr id="12" name="TextBox 11">
            <a:extLst>
              <a:ext uri="{FF2B5EF4-FFF2-40B4-BE49-F238E27FC236}">
                <a16:creationId xmlns:a16="http://schemas.microsoft.com/office/drawing/2014/main" id="{ED89D6AE-6570-12EC-344A-E2648D47F824}"/>
              </a:ext>
            </a:extLst>
          </p:cNvPr>
          <p:cNvSpPr txBox="1"/>
          <p:nvPr/>
        </p:nvSpPr>
        <p:spPr>
          <a:xfrm>
            <a:off x="2384385" y="4562427"/>
            <a:ext cx="6319776" cy="215444"/>
          </a:xfrm>
          <a:prstGeom prst="rect">
            <a:avLst/>
          </a:prstGeom>
          <a:noFill/>
        </p:spPr>
        <p:txBody>
          <a:bodyPr wrap="square">
            <a:spAutoFit/>
          </a:bodyPr>
          <a:lstStyle/>
          <a:p>
            <a:r>
              <a:rPr lang="en-GB" sz="800" dirty="0"/>
              <a:t>https://medium.com/swlh/strategic-leadership-the-3-levels-of-listening-e3f0c27f8d01</a:t>
            </a:r>
          </a:p>
        </p:txBody>
      </p:sp>
      <p:sp>
        <p:nvSpPr>
          <p:cNvPr id="14" name="TextBox 13">
            <a:extLst>
              <a:ext uri="{FF2B5EF4-FFF2-40B4-BE49-F238E27FC236}">
                <a16:creationId xmlns:a16="http://schemas.microsoft.com/office/drawing/2014/main" id="{6CA22CCE-1B08-D5EF-1B63-CA1DE74A15BC}"/>
              </a:ext>
            </a:extLst>
          </p:cNvPr>
          <p:cNvSpPr txBox="1"/>
          <p:nvPr/>
        </p:nvSpPr>
        <p:spPr>
          <a:xfrm>
            <a:off x="1197132" y="5513287"/>
            <a:ext cx="6269320" cy="1384995"/>
          </a:xfrm>
          <a:prstGeom prst="rect">
            <a:avLst/>
          </a:prstGeom>
          <a:noFill/>
        </p:spPr>
        <p:txBody>
          <a:bodyPr wrap="square" rtlCol="0">
            <a:spAutoFit/>
          </a:bodyPr>
          <a:lstStyle/>
          <a:p>
            <a:r>
              <a:rPr lang="en-US" b="1" dirty="0"/>
              <a:t>Practice</a:t>
            </a:r>
          </a:p>
          <a:p>
            <a:pPr algn="just"/>
            <a:endParaRPr lang="en-US" dirty="0"/>
          </a:p>
          <a:p>
            <a:pPr algn="just"/>
            <a:r>
              <a:rPr lang="en-US" dirty="0"/>
              <a:t>Have a conversation with someone where you need to do most of the listening. Ask them at the end of it if they’d feel comfortable in providing feedback on their perception of your listening. Choose someone who you know is comfortable in providing honest feedback </a:t>
            </a:r>
            <a:endParaRPr lang="en-GB" dirty="0"/>
          </a:p>
        </p:txBody>
      </p:sp>
      <p:graphicFrame>
        <p:nvGraphicFramePr>
          <p:cNvPr id="15" name="Table 14">
            <a:extLst>
              <a:ext uri="{FF2B5EF4-FFF2-40B4-BE49-F238E27FC236}">
                <a16:creationId xmlns:a16="http://schemas.microsoft.com/office/drawing/2014/main" id="{7F8694C3-676D-17FD-76FD-362ED2AE27C3}"/>
              </a:ext>
            </a:extLst>
          </p:cNvPr>
          <p:cNvGraphicFramePr>
            <a:graphicFrameLocks noGrp="1"/>
          </p:cNvGraphicFramePr>
          <p:nvPr>
            <p:extLst>
              <p:ext uri="{D42A27DB-BD31-4B8C-83A1-F6EECF244321}">
                <p14:modId xmlns:p14="http://schemas.microsoft.com/office/powerpoint/2010/main" val="3353545974"/>
              </p:ext>
            </p:extLst>
          </p:nvPr>
        </p:nvGraphicFramePr>
        <p:xfrm>
          <a:off x="1197132" y="7136491"/>
          <a:ext cx="6143694" cy="2722890"/>
        </p:xfrm>
        <a:graphic>
          <a:graphicData uri="http://schemas.openxmlformats.org/drawingml/2006/table">
            <a:tbl>
              <a:tblPr firstRow="1" bandRow="1">
                <a:tableStyleId>{5DEEC908-81A0-471F-91EC-26001181031D}</a:tableStyleId>
              </a:tblPr>
              <a:tblGrid>
                <a:gridCol w="6143694">
                  <a:extLst>
                    <a:ext uri="{9D8B030D-6E8A-4147-A177-3AD203B41FA5}">
                      <a16:colId xmlns:a16="http://schemas.microsoft.com/office/drawing/2014/main" val="2845837175"/>
                    </a:ext>
                  </a:extLst>
                </a:gridCol>
              </a:tblGrid>
              <a:tr h="453815">
                <a:tc>
                  <a:txBody>
                    <a:bodyPr/>
                    <a:lstStyle/>
                    <a:p>
                      <a:r>
                        <a:rPr lang="en-US" dirty="0"/>
                        <a:t>Did you feel like I was fully committed to listening to you?</a:t>
                      </a:r>
                      <a:endParaRPr lang="en-GB" dirty="0"/>
                    </a:p>
                  </a:txBody>
                  <a:tcPr>
                    <a:solidFill>
                      <a:srgbClr val="E1E8EC"/>
                    </a:solidFill>
                  </a:tcPr>
                </a:tc>
                <a:extLst>
                  <a:ext uri="{0D108BD9-81ED-4DB2-BD59-A6C34878D82A}">
                    <a16:rowId xmlns:a16="http://schemas.microsoft.com/office/drawing/2014/main" val="4260485624"/>
                  </a:ext>
                </a:extLst>
              </a:tr>
              <a:tr h="453815">
                <a:tc>
                  <a:txBody>
                    <a:bodyPr/>
                    <a:lstStyle/>
                    <a:p>
                      <a:r>
                        <a:rPr lang="en-US" dirty="0"/>
                        <a:t>Did I show any behaviors that suggested I wasn’t listening?</a:t>
                      </a:r>
                      <a:endParaRPr lang="en-GB" dirty="0"/>
                    </a:p>
                  </a:txBody>
                  <a:tcPr>
                    <a:solidFill>
                      <a:srgbClr val="E1E8EC"/>
                    </a:solidFill>
                  </a:tcPr>
                </a:tc>
                <a:extLst>
                  <a:ext uri="{0D108BD9-81ED-4DB2-BD59-A6C34878D82A}">
                    <a16:rowId xmlns:a16="http://schemas.microsoft.com/office/drawing/2014/main" val="573640453"/>
                  </a:ext>
                </a:extLst>
              </a:tr>
              <a:tr h="453815">
                <a:tc>
                  <a:txBody>
                    <a:bodyPr/>
                    <a:lstStyle/>
                    <a:p>
                      <a:r>
                        <a:rPr lang="en-US" dirty="0"/>
                        <a:t>How did you feel talking to me? Did you feel heard and seen? </a:t>
                      </a:r>
                      <a:endParaRPr lang="en-GB" dirty="0"/>
                    </a:p>
                  </a:txBody>
                  <a:tcPr>
                    <a:solidFill>
                      <a:srgbClr val="E1E8EC"/>
                    </a:solidFill>
                  </a:tcPr>
                </a:tc>
                <a:extLst>
                  <a:ext uri="{0D108BD9-81ED-4DB2-BD59-A6C34878D82A}">
                    <a16:rowId xmlns:a16="http://schemas.microsoft.com/office/drawing/2014/main" val="3511338547"/>
                  </a:ext>
                </a:extLst>
              </a:tr>
              <a:tr h="453815">
                <a:tc>
                  <a:txBody>
                    <a:bodyPr/>
                    <a:lstStyle/>
                    <a:p>
                      <a:r>
                        <a:rPr lang="en-US" dirty="0"/>
                        <a:t>Is there anything I can do better to be fully engaged with you?</a:t>
                      </a:r>
                      <a:endParaRPr lang="en-GB" dirty="0"/>
                    </a:p>
                  </a:txBody>
                  <a:tcPr>
                    <a:solidFill>
                      <a:srgbClr val="E1E8EC"/>
                    </a:solidFill>
                  </a:tcPr>
                </a:tc>
                <a:extLst>
                  <a:ext uri="{0D108BD9-81ED-4DB2-BD59-A6C34878D82A}">
                    <a16:rowId xmlns:a16="http://schemas.microsoft.com/office/drawing/2014/main" val="2934621024"/>
                  </a:ext>
                </a:extLst>
              </a:tr>
              <a:tr h="453815">
                <a:tc>
                  <a:txBody>
                    <a:bodyPr/>
                    <a:lstStyle/>
                    <a:p>
                      <a:r>
                        <a:rPr lang="en-US" dirty="0"/>
                        <a:t>Did I show a good understanding on what you were talking about?</a:t>
                      </a:r>
                      <a:endParaRPr lang="en-GB" dirty="0"/>
                    </a:p>
                  </a:txBody>
                  <a:tcPr>
                    <a:solidFill>
                      <a:srgbClr val="E1E8EC"/>
                    </a:solidFill>
                  </a:tcPr>
                </a:tc>
                <a:extLst>
                  <a:ext uri="{0D108BD9-81ED-4DB2-BD59-A6C34878D82A}">
                    <a16:rowId xmlns:a16="http://schemas.microsoft.com/office/drawing/2014/main" val="2784703620"/>
                  </a:ext>
                </a:extLst>
              </a:tr>
              <a:tr h="453815">
                <a:tc>
                  <a:txBody>
                    <a:bodyPr/>
                    <a:lstStyle/>
                    <a:p>
                      <a:r>
                        <a:rPr lang="en-US" dirty="0"/>
                        <a:t>Did you notice anything about my facial expression, body language or tone?</a:t>
                      </a:r>
                      <a:endParaRPr lang="en-GB" dirty="0"/>
                    </a:p>
                  </a:txBody>
                  <a:tcPr>
                    <a:solidFill>
                      <a:srgbClr val="E1E8EC"/>
                    </a:solidFill>
                  </a:tcPr>
                </a:tc>
                <a:extLst>
                  <a:ext uri="{0D108BD9-81ED-4DB2-BD59-A6C34878D82A}">
                    <a16:rowId xmlns:a16="http://schemas.microsoft.com/office/drawing/2014/main" val="1591440338"/>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eb8b63d-0121-4813-abf2-b2d528f3d2d8">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591E1170321C4F9216B6BD5DE282BB" ma:contentTypeVersion="10" ma:contentTypeDescription="Create a new document." ma:contentTypeScope="" ma:versionID="b8a56e45f943c7e99ac515664be3d202">
  <xsd:schema xmlns:xsd="http://www.w3.org/2001/XMLSchema" xmlns:xs="http://www.w3.org/2001/XMLSchema" xmlns:p="http://schemas.microsoft.com/office/2006/metadata/properties" xmlns:ns2="0ff6fc9e-16a2-4f40-955b-1705b9b7b437" xmlns:ns3="0eb8b63d-0121-4813-abf2-b2d528f3d2d8" targetNamespace="http://schemas.microsoft.com/office/2006/metadata/properties" ma:root="true" ma:fieldsID="2400de62b3e45f45f3ed9f77870239f5" ns2:_="" ns3:_="">
    <xsd:import namespace="0ff6fc9e-16a2-4f40-955b-1705b9b7b437"/>
    <xsd:import namespace="0eb8b63d-0121-4813-abf2-b2d528f3d2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6fc9e-16a2-4f40-955b-1705b9b7b4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b8b63d-0121-4813-abf2-b2d528f3d2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AAF415-6D0B-4C75-978F-A8D9677446E1}">
  <ds:schemaRefs>
    <ds:schemaRef ds:uri="http://purl.org/dc/dcmitype/"/>
    <ds:schemaRef ds:uri="http://schemas.microsoft.com/office/2006/metadata/properties"/>
    <ds:schemaRef ds:uri="http://www.w3.org/XML/1998/namespace"/>
    <ds:schemaRef ds:uri="http://purl.org/dc/terms/"/>
    <ds:schemaRef ds:uri="55d41e43-9371-463b-a2a3-3a8404d29b3b"/>
    <ds:schemaRef ds:uri="http://schemas.microsoft.com/office/2006/documentManagement/types"/>
    <ds:schemaRef ds:uri="http://schemas.microsoft.com/office/infopath/2007/PartnerControls"/>
    <ds:schemaRef ds:uri="http://schemas.openxmlformats.org/package/2006/metadata/core-properties"/>
    <ds:schemaRef ds:uri="7aafbdcf-4263-4167-a047-0652ef597cf8"/>
    <ds:schemaRef ds:uri="http://purl.org/dc/elements/1.1/"/>
    <ds:schemaRef ds:uri="7a9b534b-fe57-4ab5-9f8e-9901f89d6e9c"/>
    <ds:schemaRef ds:uri="b7ecb1ec-3fde-4af3-b2c0-1d9479cfcdef"/>
  </ds:schemaRefs>
</ds:datastoreItem>
</file>

<file path=customXml/itemProps2.xml><?xml version="1.0" encoding="utf-8"?>
<ds:datastoreItem xmlns:ds="http://schemas.openxmlformats.org/officeDocument/2006/customXml" ds:itemID="{81450CC9-026E-48AA-9ED1-2EB680B1C1C5}"/>
</file>

<file path=customXml/itemProps3.xml><?xml version="1.0" encoding="utf-8"?>
<ds:datastoreItem xmlns:ds="http://schemas.openxmlformats.org/officeDocument/2006/customXml" ds:itemID="{945591FF-6D08-4CEB-9DE8-AE41372C86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9300</TotalTime>
  <Words>1911</Words>
  <Application>Microsoft Office PowerPoint</Application>
  <PresentationFormat>Custom</PresentationFormat>
  <Paragraphs>317</Paragraphs>
  <Slides>14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Poppins</vt:lpstr>
      <vt:lpstr>Arial</vt:lpstr>
      <vt:lpstr>Poppins SemiBold</vt:lpstr>
      <vt:lpstr>Calibri</vt:lpstr>
      <vt:lpstr>Simple Light</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Nosheen</dc:creator>
  <cp:lastModifiedBy>Emma Fulton</cp:lastModifiedBy>
  <cp:revision>10</cp:revision>
  <dcterms:modified xsi:type="dcterms:W3CDTF">2025-05-02T17:53:16Z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0x0101003A591E1170321C4F9216B6BD5DE282BB</vt:lpwstr>
  </property>
  <property fmtid="{D5CDD505-2E9C-101B-9397-08002B2CF9AE}" pid="3" name="MediaServiceImageTags">
    <vt:lpwstr/>
  </property>
  <property fmtid="{D5CDD505-2E9C-101B-9397-08002B2CF9AE}" pid="4" name="MSIP_Label_d6ffb948-953e-42ec-a310-bd443e7b6908_Enabled">
    <vt:lpwstr>true</vt:lpwstr>
  </property>
  <property fmtid="{D5CDD505-2E9C-101B-9397-08002B2CF9AE}" pid="5" name="MSIP_Label_d6ffb948-953e-42ec-a310-bd443e7b6908_SetDate">
    <vt:lpwstr>2025-04-30T09:13:25Z</vt:lpwstr>
  </property>
  <property fmtid="{D5CDD505-2E9C-101B-9397-08002B2CF9AE}" pid="6" name="MSIP_Label_d6ffb948-953e-42ec-a310-bd443e7b6908_Method">
    <vt:lpwstr>Standard</vt:lpwstr>
  </property>
  <property fmtid="{D5CDD505-2E9C-101B-9397-08002B2CF9AE}" pid="7" name="MSIP_Label_d6ffb948-953e-42ec-a310-bd443e7b6908_Name">
    <vt:lpwstr>Commercial in Confidence</vt:lpwstr>
  </property>
  <property fmtid="{D5CDD505-2E9C-101B-9397-08002B2CF9AE}" pid="8" name="MSIP_Label_d6ffb948-953e-42ec-a310-bd443e7b6908_SiteId">
    <vt:lpwstr>b85e4127-ddf3-45f9-bf62-f1ea78c25bf7</vt:lpwstr>
  </property>
  <property fmtid="{D5CDD505-2E9C-101B-9397-08002B2CF9AE}" pid="9" name="MSIP_Label_d6ffb948-953e-42ec-a310-bd443e7b6908_ActionId">
    <vt:lpwstr>5cab7e0e-a8d6-41c8-93ee-14de4d3071d7</vt:lpwstr>
  </property>
  <property fmtid="{D5CDD505-2E9C-101B-9397-08002B2CF9AE}" pid="10" name="MSIP_Label_d6ffb948-953e-42ec-a310-bd443e7b6908_ContentBits">
    <vt:lpwstr>0</vt:lpwstr>
  </property>
  <property fmtid="{D5CDD505-2E9C-101B-9397-08002B2CF9AE}" pid="11" name="MSIP_Label_d6ffb948-953e-42ec-a310-bd443e7b6908_Tag">
    <vt:lpwstr>10, 3, 0, 2</vt:lpwstr>
  </property>
  <property fmtid="{D5CDD505-2E9C-101B-9397-08002B2CF9AE}" pid="12" name="Order">
    <vt:r8>106500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