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C8C"/>
    <a:srgbClr val="F0F0F0"/>
    <a:srgbClr val="F2FCFB"/>
    <a:srgbClr val="D1F6F2"/>
    <a:srgbClr val="233844"/>
    <a:srgbClr val="567B91"/>
    <a:srgbClr val="A6BAC7"/>
    <a:srgbClr val="77E5D8"/>
    <a:srgbClr val="F2C519"/>
    <a:srgbClr val="EF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7EBBD-BBB2-4054-BA9B-AB10D97AD874}" v="1" dt="2024-11-21T12:40:48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Orr" userId="5e5f692f-b512-4aa5-a92d-26d44e9558d2" providerId="ADAL" clId="{1417EBBD-BBB2-4054-BA9B-AB10D97AD874}"/>
    <pc:docChg chg="custSel modSld">
      <pc:chgData name="Jenny Orr" userId="5e5f692f-b512-4aa5-a92d-26d44e9558d2" providerId="ADAL" clId="{1417EBBD-BBB2-4054-BA9B-AB10D97AD874}" dt="2024-11-26T18:30:53.219" v="119" actId="20577"/>
      <pc:docMkLst>
        <pc:docMk/>
      </pc:docMkLst>
      <pc:sldChg chg="addSp modSp mod">
        <pc:chgData name="Jenny Orr" userId="5e5f692f-b512-4aa5-a92d-26d44e9558d2" providerId="ADAL" clId="{1417EBBD-BBB2-4054-BA9B-AB10D97AD874}" dt="2024-11-26T18:30:53.219" v="119" actId="20577"/>
        <pc:sldMkLst>
          <pc:docMk/>
          <pc:sldMk cId="2329203782" sldId="256"/>
        </pc:sldMkLst>
        <pc:spChg chg="mod">
          <ac:chgData name="Jenny Orr" userId="5e5f692f-b512-4aa5-a92d-26d44e9558d2" providerId="ADAL" clId="{1417EBBD-BBB2-4054-BA9B-AB10D97AD874}" dt="2024-11-21T12:48:27.046" v="88" actId="20577"/>
          <ac:spMkLst>
            <pc:docMk/>
            <pc:sldMk cId="2329203782" sldId="256"/>
            <ac:spMk id="8" creationId="{DFD0448E-5C45-DBDE-2AD0-9DD1884D0ED2}"/>
          </ac:spMkLst>
        </pc:spChg>
        <pc:spChg chg="mod">
          <ac:chgData name="Jenny Orr" userId="5e5f692f-b512-4aa5-a92d-26d44e9558d2" providerId="ADAL" clId="{1417EBBD-BBB2-4054-BA9B-AB10D97AD874}" dt="2024-11-21T12:40:34.440" v="5" actId="14100"/>
          <ac:spMkLst>
            <pc:docMk/>
            <pc:sldMk cId="2329203782" sldId="256"/>
            <ac:spMk id="9" creationId="{75DE34BB-B05F-7A46-F745-4A79D21C3883}"/>
          </ac:spMkLst>
        </pc:spChg>
        <pc:spChg chg="mod">
          <ac:chgData name="Jenny Orr" userId="5e5f692f-b512-4aa5-a92d-26d44e9558d2" providerId="ADAL" clId="{1417EBBD-BBB2-4054-BA9B-AB10D97AD874}" dt="2024-11-26T18:30:53.219" v="119" actId="20577"/>
          <ac:spMkLst>
            <pc:docMk/>
            <pc:sldMk cId="2329203782" sldId="256"/>
            <ac:spMk id="15" creationId="{9F8DBCC2-C810-4924-2088-80031EF2E9FB}"/>
          </ac:spMkLst>
        </pc:spChg>
        <pc:spChg chg="mod">
          <ac:chgData name="Jenny Orr" userId="5e5f692f-b512-4aa5-a92d-26d44e9558d2" providerId="ADAL" clId="{1417EBBD-BBB2-4054-BA9B-AB10D97AD874}" dt="2024-11-21T12:46:59.658" v="64" actId="120"/>
          <ac:spMkLst>
            <pc:docMk/>
            <pc:sldMk cId="2329203782" sldId="256"/>
            <ac:spMk id="26" creationId="{E18890BA-3870-2934-BFAD-FB322AD91F24}"/>
          </ac:spMkLst>
        </pc:spChg>
        <pc:spChg chg="mod">
          <ac:chgData name="Jenny Orr" userId="5e5f692f-b512-4aa5-a92d-26d44e9558d2" providerId="ADAL" clId="{1417EBBD-BBB2-4054-BA9B-AB10D97AD874}" dt="2024-11-21T12:47:04.189" v="65" actId="120"/>
          <ac:spMkLst>
            <pc:docMk/>
            <pc:sldMk cId="2329203782" sldId="256"/>
            <ac:spMk id="27" creationId="{773AC226-242F-B1CC-3974-7A3210F33E7B}"/>
          </ac:spMkLst>
        </pc:spChg>
        <pc:spChg chg="mod">
          <ac:chgData name="Jenny Orr" userId="5e5f692f-b512-4aa5-a92d-26d44e9558d2" providerId="ADAL" clId="{1417EBBD-BBB2-4054-BA9B-AB10D97AD874}" dt="2024-11-21T12:40:30.299" v="4" actId="20577"/>
          <ac:spMkLst>
            <pc:docMk/>
            <pc:sldMk cId="2329203782" sldId="256"/>
            <ac:spMk id="28" creationId="{8555D01B-40D4-E8F0-90EA-F9F0443D914E}"/>
          </ac:spMkLst>
        </pc:spChg>
        <pc:spChg chg="add mod">
          <ac:chgData name="Jenny Orr" userId="5e5f692f-b512-4aa5-a92d-26d44e9558d2" providerId="ADAL" clId="{1417EBBD-BBB2-4054-BA9B-AB10D97AD874}" dt="2024-11-21T13:35:44.374" v="118" actId="20577"/>
          <ac:spMkLst>
            <pc:docMk/>
            <pc:sldMk cId="2329203782" sldId="256"/>
            <ac:spMk id="32" creationId="{1B6B999E-B191-CD4A-CF98-FEB3F77079DF}"/>
          </ac:spMkLst>
        </pc:spChg>
        <pc:spChg chg="mod">
          <ac:chgData name="Jenny Orr" userId="5e5f692f-b512-4aa5-a92d-26d44e9558d2" providerId="ADAL" clId="{1417EBBD-BBB2-4054-BA9B-AB10D97AD874}" dt="2024-11-21T12:47:32.137" v="71" actId="20577"/>
          <ac:spMkLst>
            <pc:docMk/>
            <pc:sldMk cId="2329203782" sldId="256"/>
            <ac:spMk id="33" creationId="{FB2871CE-B212-706A-1CFA-98686E0846E5}"/>
          </ac:spMkLst>
        </pc:spChg>
        <pc:spChg chg="mod">
          <ac:chgData name="Jenny Orr" userId="5e5f692f-b512-4aa5-a92d-26d44e9558d2" providerId="ADAL" clId="{1417EBBD-BBB2-4054-BA9B-AB10D97AD874}" dt="2024-11-21T12:47:39.782" v="72" actId="120"/>
          <ac:spMkLst>
            <pc:docMk/>
            <pc:sldMk cId="2329203782" sldId="256"/>
            <ac:spMk id="34" creationId="{A9014AF3-36E7-FD3B-5078-B9A630B549F5}"/>
          </ac:spMkLst>
        </pc:spChg>
        <pc:spChg chg="mod">
          <ac:chgData name="Jenny Orr" userId="5e5f692f-b512-4aa5-a92d-26d44e9558d2" providerId="ADAL" clId="{1417EBBD-BBB2-4054-BA9B-AB10D97AD874}" dt="2024-11-21T12:47:55.777" v="77" actId="120"/>
          <ac:spMkLst>
            <pc:docMk/>
            <pc:sldMk cId="2329203782" sldId="256"/>
            <ac:spMk id="36" creationId="{5DF39830-AC57-52EF-163F-B3B6B21C8AB1}"/>
          </ac:spMkLst>
        </pc:spChg>
        <pc:spChg chg="mod">
          <ac:chgData name="Jenny Orr" userId="5e5f692f-b512-4aa5-a92d-26d44e9558d2" providerId="ADAL" clId="{1417EBBD-BBB2-4054-BA9B-AB10D97AD874}" dt="2024-11-21T12:48:11.177" v="82" actId="20577"/>
          <ac:spMkLst>
            <pc:docMk/>
            <pc:sldMk cId="2329203782" sldId="256"/>
            <ac:spMk id="37" creationId="{1218C0EC-4F23-2801-57C3-E868CAACDE3E}"/>
          </ac:spMkLst>
        </pc:spChg>
        <pc:picChg chg="mod">
          <ac:chgData name="Jenny Orr" userId="5e5f692f-b512-4aa5-a92d-26d44e9558d2" providerId="ADAL" clId="{1417EBBD-BBB2-4054-BA9B-AB10D97AD874}" dt="2024-11-21T12:48:20.346" v="87" actId="1036"/>
          <ac:picMkLst>
            <pc:docMk/>
            <pc:sldMk cId="2329203782" sldId="256"/>
            <ac:picMk id="31" creationId="{892A8DDF-25A2-FAFB-5239-0AC1AF145A5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DCE44-62CB-4EC8-920A-4346DF73341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F1ED7-D2EE-4DDF-A218-E4D1BE7E9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7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F1ED7-D2EE-4DDF-A218-E4D1BE7E95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23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2ACE-A091-A4E4-BAE8-20BB0EA6E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5FF90-C649-A6F4-CAA2-1BEA1457F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DE57C-6FAC-3B42-CB95-1CBA9C2A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26840-2E59-4F38-1744-C2F78367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F8B1-33D3-1B6B-1552-B4837D7C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7A89-D657-0348-FB22-78709EAD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6093D-F991-BD3A-2D17-598AA78FA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FFC02-F793-12B0-25D3-3FAD2FAD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99FAD-9213-2E1E-D662-AADC717A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5B63D-90C5-4034-2B8D-58D499D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7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379E2-AB82-F3EA-3AAE-473BB3104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AA1D8-B44E-3C4B-F420-96A2E0247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37084-D2CE-286C-AD6B-FFEA86F6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3AA1-FBCD-4038-BB8F-B752A8DB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CD319-7FF5-7757-FF6B-F3A59446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37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38A5-8B16-260E-F2A1-FE8D2CB3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EDF13-9E7B-24CB-819D-44A9D04A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CD008-DD91-D8ED-FE54-2BAECABE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BEF6E-C33A-434A-1FCE-17493DC7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620D4-5A28-5257-CF43-EC689436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1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BE15C-7EEE-4F43-2108-72DDFF0D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18085-D931-032A-6749-08B50C7C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EC3A1-94A0-3604-AEEC-B01A49DD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5F8C8-299B-2DF1-5FE7-757B56EF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392BD-DE85-68A4-5144-85F7BDDF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4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27E8-D505-918E-56E0-B12D94BC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72D83-FABE-47B8-C1D2-8630CF618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4E674-EB2C-6F65-DB83-BB0E1CEC2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0650A-DA46-A95F-9EBA-6E0B3858E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0B06B-F3FE-E5BF-AF68-0FEE931E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EE43E-ADFE-075F-C973-DA89E0E4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64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D11B-BCEF-0221-8F1D-6FBE0289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CA30E-8637-27B1-AD15-FEA96CED0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0E46D-2C26-19B4-E21A-99A35D164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B8D8A9-CAF6-BDBF-5622-D33A2B609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938B4-B35B-EFA5-87C0-26F54AC09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B07634-E580-B79F-1788-7B8D47F9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3D4B9-9DF4-85A3-E901-5CEF14FF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38C5C-1132-E0D3-A8CE-0DF55AAB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4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2092-1276-EDE9-9B4B-5D692BD2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5F8E5-1F06-C0EB-58CD-75738470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D5A16-DF0D-EA26-13B2-F2A65D8E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94710-3405-98FB-612B-3FDF108B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9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8D3CF4-29D7-7E48-5016-443CDF683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EC85E-FB80-FFC8-F121-60378BB0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35715-5611-2478-5200-BA8CA3C9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55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9FB2B-D877-8378-8308-57EA593D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18A4-A66E-37F3-53DC-050A5CC9A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E20DC-1DC2-6CFC-B59A-7F75E3D66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4954-5083-201A-CD82-4C9085FD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8059B-8A51-C60D-8510-D16DF462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76A57-19C7-02E5-6652-B6610B36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0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6C8A-88E7-838C-AA78-243CA633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4B944-2044-45A2-74E2-9ACDD68B2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E44D4-C72C-B453-18F3-FF8488402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0EF3F-051E-6467-6154-839AFEFA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8EDF3-088D-996D-EC18-CA061977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B0B49-5DFF-E424-6E6E-B9D2BE8E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5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27E01-27E1-BDA7-0F05-F7102060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A959-F613-B2D0-1A18-EF0F4D4C1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21E9A-8E2A-95CA-79F1-6DD6B334E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9D8FD2-7CE2-4226-BC58-B55A0F091EF8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A8B76-029E-8C77-4894-815B31203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827D8-CD2A-9D31-B860-00EAF4B89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3A5FE2A7-A313-4861-4916-797EE7B94094}"/>
              </a:ext>
            </a:extLst>
          </p:cNvPr>
          <p:cNvSpPr/>
          <p:nvPr/>
        </p:nvSpPr>
        <p:spPr>
          <a:xfrm>
            <a:off x="0" y="1"/>
            <a:ext cx="12192000" cy="1008298"/>
          </a:xfrm>
          <a:prstGeom prst="rect">
            <a:avLst/>
          </a:prstGeom>
          <a:solidFill>
            <a:srgbClr val="A6BAC7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b="1" dirty="0">
              <a:solidFill>
                <a:srgbClr val="233844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C9A07C-8FB0-B373-2AA9-C48DFBFD4062}"/>
              </a:ext>
            </a:extLst>
          </p:cNvPr>
          <p:cNvSpPr/>
          <p:nvPr/>
        </p:nvSpPr>
        <p:spPr>
          <a:xfrm>
            <a:off x="155642" y="1094362"/>
            <a:ext cx="3904048" cy="1780122"/>
          </a:xfrm>
          <a:prstGeom prst="rect">
            <a:avLst/>
          </a:prstGeom>
          <a:solidFill>
            <a:srgbClr val="F2F7FC"/>
          </a:solidFill>
          <a:ln w="38100">
            <a:solidFill>
              <a:srgbClr val="0B76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500437-B946-EC43-14BC-CAFB6BA53B99}"/>
              </a:ext>
            </a:extLst>
          </p:cNvPr>
          <p:cNvSpPr/>
          <p:nvPr/>
        </p:nvSpPr>
        <p:spPr>
          <a:xfrm>
            <a:off x="171165" y="1112856"/>
            <a:ext cx="3866581" cy="4036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Background </a:t>
            </a:r>
            <a:endParaRPr lang="en-GB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9AF9DF-1632-3C37-5A1C-9788F6937F90}"/>
              </a:ext>
            </a:extLst>
          </p:cNvPr>
          <p:cNvSpPr/>
          <p:nvPr/>
        </p:nvSpPr>
        <p:spPr>
          <a:xfrm>
            <a:off x="155642" y="2900407"/>
            <a:ext cx="3904047" cy="2019182"/>
          </a:xfrm>
          <a:prstGeom prst="rect">
            <a:avLst/>
          </a:prstGeom>
          <a:solidFill>
            <a:srgbClr val="F6FCF6"/>
          </a:solidFill>
          <a:ln w="38100">
            <a:solidFill>
              <a:srgbClr val="3B7D2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D0448E-5C45-DBDE-2AD0-9DD1884D0ED2}"/>
              </a:ext>
            </a:extLst>
          </p:cNvPr>
          <p:cNvSpPr/>
          <p:nvPr/>
        </p:nvSpPr>
        <p:spPr>
          <a:xfrm>
            <a:off x="175908" y="2926345"/>
            <a:ext cx="3857057" cy="4036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  Aim &amp; Stakeholders  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DE34BB-B05F-7A46-F745-4A79D21C3883}"/>
              </a:ext>
            </a:extLst>
          </p:cNvPr>
          <p:cNvSpPr/>
          <p:nvPr/>
        </p:nvSpPr>
        <p:spPr>
          <a:xfrm>
            <a:off x="155642" y="4919590"/>
            <a:ext cx="3904047" cy="1552794"/>
          </a:xfrm>
          <a:prstGeom prst="rect">
            <a:avLst/>
          </a:prstGeom>
          <a:solidFill>
            <a:srgbClr val="F8FEFD"/>
          </a:solidFill>
          <a:ln w="38100">
            <a:solidFill>
              <a:srgbClr val="1C99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0F5E9E-0D6C-2AA5-4410-748812636DCD}"/>
              </a:ext>
            </a:extLst>
          </p:cNvPr>
          <p:cNvSpPr/>
          <p:nvPr/>
        </p:nvSpPr>
        <p:spPr>
          <a:xfrm>
            <a:off x="171128" y="4954681"/>
            <a:ext cx="3866618" cy="403698"/>
          </a:xfrm>
          <a:prstGeom prst="rect">
            <a:avLst/>
          </a:prstGeom>
          <a:solidFill>
            <a:srgbClr val="D1F6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1C9989"/>
                </a:solidFill>
              </a:rPr>
              <a:t>Measurement  </a:t>
            </a:r>
            <a:endParaRPr lang="en-GB" sz="2400" b="1" dirty="0">
              <a:solidFill>
                <a:srgbClr val="1C9989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29D465-0F1C-1A19-A9D2-09A5A4C8F159}"/>
              </a:ext>
            </a:extLst>
          </p:cNvPr>
          <p:cNvSpPr/>
          <p:nvPr/>
        </p:nvSpPr>
        <p:spPr>
          <a:xfrm>
            <a:off x="4171008" y="1102049"/>
            <a:ext cx="3904047" cy="2605863"/>
          </a:xfrm>
          <a:prstGeom prst="rect">
            <a:avLst/>
          </a:prstGeom>
          <a:solidFill>
            <a:srgbClr val="FEF9EC"/>
          </a:solidFill>
          <a:ln w="38100">
            <a:solidFill>
              <a:srgbClr val="FAC32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7F93DA-8541-0F36-C780-B73AE627659D}"/>
              </a:ext>
            </a:extLst>
          </p:cNvPr>
          <p:cNvSpPr/>
          <p:nvPr/>
        </p:nvSpPr>
        <p:spPr>
          <a:xfrm>
            <a:off x="4202302" y="1122407"/>
            <a:ext cx="3852037" cy="403698"/>
          </a:xfrm>
          <a:prstGeom prst="rect">
            <a:avLst/>
          </a:prstGeom>
          <a:solidFill>
            <a:srgbClr val="FDF3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AC32E"/>
                </a:solidFill>
              </a:rPr>
              <a:t>Driver Diagram </a:t>
            </a:r>
            <a:endParaRPr lang="en-GB" sz="2400" b="1" dirty="0">
              <a:solidFill>
                <a:srgbClr val="FAC32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E7ED5B-4975-28C2-3294-5D4E7F936679}"/>
              </a:ext>
            </a:extLst>
          </p:cNvPr>
          <p:cNvSpPr/>
          <p:nvPr/>
        </p:nvSpPr>
        <p:spPr>
          <a:xfrm>
            <a:off x="4158421" y="3707913"/>
            <a:ext cx="3916634" cy="3017948"/>
          </a:xfrm>
          <a:prstGeom prst="rect">
            <a:avLst/>
          </a:prstGeom>
          <a:solidFill>
            <a:srgbClr val="F5F8F9"/>
          </a:solidFill>
          <a:ln w="38100">
            <a:solidFill>
              <a:srgbClr val="4D69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ysClr val="windowText" lastClr="000000"/>
              </a:solidFill>
            </a:endParaRPr>
          </a:p>
          <a:p>
            <a:pPr algn="ctr"/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96F7D4-F26E-39E9-42F4-2D42B2CDB127}"/>
              </a:ext>
            </a:extLst>
          </p:cNvPr>
          <p:cNvSpPr/>
          <p:nvPr/>
        </p:nvSpPr>
        <p:spPr>
          <a:xfrm>
            <a:off x="4188249" y="3735958"/>
            <a:ext cx="3866090" cy="403698"/>
          </a:xfrm>
          <a:prstGeom prst="rect">
            <a:avLst/>
          </a:prstGeom>
          <a:solidFill>
            <a:srgbClr val="E1E8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4D697C"/>
                </a:solidFill>
              </a:rPr>
              <a:t>PDSA cycles/testing </a:t>
            </a:r>
            <a:endParaRPr lang="en-GB" sz="2400" b="1" dirty="0">
              <a:solidFill>
                <a:srgbClr val="4D697C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93B25D-028E-C8A4-0E77-7256054DF807}"/>
              </a:ext>
            </a:extLst>
          </p:cNvPr>
          <p:cNvSpPr/>
          <p:nvPr/>
        </p:nvSpPr>
        <p:spPr>
          <a:xfrm>
            <a:off x="8203616" y="4893010"/>
            <a:ext cx="3861886" cy="1832851"/>
          </a:xfrm>
          <a:prstGeom prst="rect">
            <a:avLst/>
          </a:prstGeom>
          <a:solidFill>
            <a:srgbClr val="EFF3F5"/>
          </a:solidFill>
          <a:ln w="38100">
            <a:solidFill>
              <a:srgbClr val="121A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E46364-68B0-DA08-0599-98F9C008549E}"/>
              </a:ext>
            </a:extLst>
          </p:cNvPr>
          <p:cNvSpPr/>
          <p:nvPr/>
        </p:nvSpPr>
        <p:spPr>
          <a:xfrm>
            <a:off x="8221979" y="4919736"/>
            <a:ext cx="3828947" cy="403698"/>
          </a:xfrm>
          <a:prstGeom prst="rect">
            <a:avLst/>
          </a:prstGeom>
          <a:solidFill>
            <a:srgbClr val="E1E8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121A3C"/>
                </a:solidFill>
              </a:rPr>
              <a:t>Next &amp; sustainability </a:t>
            </a:r>
            <a:endParaRPr lang="en-GB" sz="2400" b="1" dirty="0">
              <a:solidFill>
                <a:srgbClr val="121A3C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F0EE0-B4E8-E109-8289-E257B46CE8B1}"/>
              </a:ext>
            </a:extLst>
          </p:cNvPr>
          <p:cNvSpPr/>
          <p:nvPr/>
        </p:nvSpPr>
        <p:spPr>
          <a:xfrm>
            <a:off x="8203615" y="2995714"/>
            <a:ext cx="3861886" cy="1904587"/>
          </a:xfrm>
          <a:prstGeom prst="rect">
            <a:avLst/>
          </a:prstGeom>
          <a:solidFill>
            <a:srgbClr val="F3F5FB"/>
          </a:solidFill>
          <a:ln w="38100">
            <a:solidFill>
              <a:srgbClr val="586F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E5F2AA-46E2-B7DC-4771-EC700BC40177}"/>
              </a:ext>
            </a:extLst>
          </p:cNvPr>
          <p:cNvSpPr/>
          <p:nvPr/>
        </p:nvSpPr>
        <p:spPr>
          <a:xfrm>
            <a:off x="8229267" y="3015182"/>
            <a:ext cx="3821659" cy="403698"/>
          </a:xfrm>
          <a:prstGeom prst="rect">
            <a:avLst/>
          </a:prstGeom>
          <a:solidFill>
            <a:srgbClr val="DDE2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586FCD"/>
                </a:solidFill>
              </a:rPr>
              <a:t>   General Reflections </a:t>
            </a:r>
            <a:endParaRPr lang="en-GB" sz="2400" b="1" dirty="0">
              <a:solidFill>
                <a:srgbClr val="586FCD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29F0A7-8C77-2A8E-4FF6-E5EF9DB66814}"/>
              </a:ext>
            </a:extLst>
          </p:cNvPr>
          <p:cNvSpPr txBox="1"/>
          <p:nvPr/>
        </p:nvSpPr>
        <p:spPr>
          <a:xfrm>
            <a:off x="11391089" y="214009"/>
            <a:ext cx="59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Logos here </a:t>
            </a:r>
            <a:endParaRPr lang="en-GB" sz="1200" dirty="0"/>
          </a:p>
        </p:txBody>
      </p:sp>
      <p:pic>
        <p:nvPicPr>
          <p:cNvPr id="25" name="Graphic 24" descr="Beginning with solid fill">
            <a:extLst>
              <a:ext uri="{FF2B5EF4-FFF2-40B4-BE49-F238E27FC236}">
                <a16:creationId xmlns:a16="http://schemas.microsoft.com/office/drawing/2014/main" id="{9865C37B-4454-3E94-FB42-C0D297A5BD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315" y="1008026"/>
            <a:ext cx="632460" cy="632460"/>
          </a:xfrm>
          <a:prstGeom prst="rect">
            <a:avLst/>
          </a:prstGeom>
        </p:spPr>
      </p:pic>
      <p:pic>
        <p:nvPicPr>
          <p:cNvPr id="29" name="Graphic 28" descr="Users with solid fill">
            <a:extLst>
              <a:ext uri="{FF2B5EF4-FFF2-40B4-BE49-F238E27FC236}">
                <a16:creationId xmlns:a16="http://schemas.microsoft.com/office/drawing/2014/main" id="{BC855D8D-9549-949F-6B68-826B216C1F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641" y="2811837"/>
            <a:ext cx="683122" cy="683122"/>
          </a:xfrm>
          <a:prstGeom prst="rect">
            <a:avLst/>
          </a:prstGeom>
        </p:spPr>
      </p:pic>
      <p:pic>
        <p:nvPicPr>
          <p:cNvPr id="31" name="Graphic 30" descr="Bar graph with upward trend with solid fill">
            <a:extLst>
              <a:ext uri="{FF2B5EF4-FFF2-40B4-BE49-F238E27FC236}">
                <a16:creationId xmlns:a16="http://schemas.microsoft.com/office/drawing/2014/main" id="{892A8DDF-25A2-FAFB-5239-0AC1AF145A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9185" y="4933079"/>
            <a:ext cx="508528" cy="508528"/>
          </a:xfrm>
          <a:prstGeom prst="rect">
            <a:avLst/>
          </a:prstGeom>
        </p:spPr>
      </p:pic>
      <p:pic>
        <p:nvPicPr>
          <p:cNvPr id="35" name="Graphic 34" descr="Share with solid fill">
            <a:extLst>
              <a:ext uri="{FF2B5EF4-FFF2-40B4-BE49-F238E27FC236}">
                <a16:creationId xmlns:a16="http://schemas.microsoft.com/office/drawing/2014/main" id="{39A70EE5-29DE-40C7-F2D4-C4DC231F63E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13594" y="1090986"/>
            <a:ext cx="474092" cy="474092"/>
          </a:xfrm>
          <a:prstGeom prst="rect">
            <a:avLst/>
          </a:prstGeom>
        </p:spPr>
      </p:pic>
      <p:pic>
        <p:nvPicPr>
          <p:cNvPr id="39" name="Graphic 38" descr="Circles with arrows with solid fill">
            <a:extLst>
              <a:ext uri="{FF2B5EF4-FFF2-40B4-BE49-F238E27FC236}">
                <a16:creationId xmlns:a16="http://schemas.microsoft.com/office/drawing/2014/main" id="{807EBE6B-011E-2176-D712-A2C48A8D9C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129320" y="3669523"/>
            <a:ext cx="522936" cy="522936"/>
          </a:xfrm>
          <a:prstGeom prst="rect">
            <a:avLst/>
          </a:prstGeom>
        </p:spPr>
      </p:pic>
      <p:pic>
        <p:nvPicPr>
          <p:cNvPr id="41" name="Graphic 40" descr="Eye with solid fill">
            <a:extLst>
              <a:ext uri="{FF2B5EF4-FFF2-40B4-BE49-F238E27FC236}">
                <a16:creationId xmlns:a16="http://schemas.microsoft.com/office/drawing/2014/main" id="{9417FAAF-5293-7A39-3B06-164EFC16A8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203614" y="2874484"/>
            <a:ext cx="646908" cy="646908"/>
          </a:xfrm>
          <a:prstGeom prst="rect">
            <a:avLst/>
          </a:prstGeom>
        </p:spPr>
      </p:pic>
      <p:pic>
        <p:nvPicPr>
          <p:cNvPr id="43" name="Graphic 42" descr="Leaf with solid fill">
            <a:extLst>
              <a:ext uri="{FF2B5EF4-FFF2-40B4-BE49-F238E27FC236}">
                <a16:creationId xmlns:a16="http://schemas.microsoft.com/office/drawing/2014/main" id="{6902FD59-8CCC-D226-90FD-C8A897DA0BD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177051" y="4876800"/>
            <a:ext cx="508159" cy="508159"/>
          </a:xfrm>
          <a:prstGeom prst="rect">
            <a:avLst/>
          </a:prstGeom>
        </p:spPr>
      </p:pic>
      <p:pic>
        <p:nvPicPr>
          <p:cNvPr id="45" name="Graphic 44" descr="Badge Tick with solid fill">
            <a:extLst>
              <a:ext uri="{FF2B5EF4-FFF2-40B4-BE49-F238E27FC236}">
                <a16:creationId xmlns:a16="http://schemas.microsoft.com/office/drawing/2014/main" id="{851B51B0-E157-F8BB-BE99-98F25B9198F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3982" y="-106275"/>
            <a:ext cx="1223922" cy="12239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34054A4-5D4D-08CF-D769-5F390567235C}"/>
              </a:ext>
            </a:extLst>
          </p:cNvPr>
          <p:cNvSpPr/>
          <p:nvPr/>
        </p:nvSpPr>
        <p:spPr>
          <a:xfrm>
            <a:off x="8206818" y="1101222"/>
            <a:ext cx="3861886" cy="1869064"/>
          </a:xfrm>
          <a:prstGeom prst="rect">
            <a:avLst/>
          </a:prstGeom>
          <a:solidFill>
            <a:srgbClr val="F2FCFB"/>
          </a:solidFill>
          <a:ln w="38100">
            <a:solidFill>
              <a:srgbClr val="1D9C8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 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0779E-24DD-AB61-F904-16498028C1D2}"/>
              </a:ext>
            </a:extLst>
          </p:cNvPr>
          <p:cNvSpPr/>
          <p:nvPr/>
        </p:nvSpPr>
        <p:spPr>
          <a:xfrm>
            <a:off x="8236555" y="1126650"/>
            <a:ext cx="3814372" cy="403698"/>
          </a:xfrm>
          <a:prstGeom prst="rect">
            <a:avLst/>
          </a:prstGeom>
          <a:solidFill>
            <a:srgbClr val="D1F6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1D9C8C"/>
                </a:solidFill>
              </a:rPr>
              <a:t>Intended/outcomes </a:t>
            </a:r>
            <a:endParaRPr lang="en-GB" sz="2400" b="1" dirty="0">
              <a:solidFill>
                <a:srgbClr val="1D9C8C"/>
              </a:solidFill>
            </a:endParaRPr>
          </a:p>
        </p:txBody>
      </p:sp>
      <p:pic>
        <p:nvPicPr>
          <p:cNvPr id="16" name="Graphic 15" descr="Badge New with solid fill">
            <a:extLst>
              <a:ext uri="{FF2B5EF4-FFF2-40B4-BE49-F238E27FC236}">
                <a16:creationId xmlns:a16="http://schemas.microsoft.com/office/drawing/2014/main" id="{3312DB8C-4ADE-D25C-CB3C-106BB4C0A1F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261851" y="1095656"/>
            <a:ext cx="457200" cy="457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F8DBCC2-C810-4924-2088-80031EF2E9FB}"/>
              </a:ext>
            </a:extLst>
          </p:cNvPr>
          <p:cNvSpPr txBox="1"/>
          <p:nvPr/>
        </p:nvSpPr>
        <p:spPr>
          <a:xfrm>
            <a:off x="1547476" y="-29327"/>
            <a:ext cx="943544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33844"/>
                </a:solidFill>
              </a:rPr>
              <a:t>Defence Primary Healthcare: Accessibility of services in secondary care   </a:t>
            </a:r>
          </a:p>
          <a:p>
            <a:pPr algn="ctr"/>
            <a:r>
              <a:rPr lang="en-US" sz="1600" b="1">
                <a:solidFill>
                  <a:srgbClr val="233844"/>
                </a:solidFill>
              </a:rPr>
              <a:t>Wiltshire</a:t>
            </a:r>
            <a:endParaRPr lang="en-GB" sz="1600" b="1" dirty="0">
              <a:solidFill>
                <a:srgbClr val="233844"/>
              </a:solidFill>
            </a:endParaRPr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8890BA-3870-2934-BFAD-FB322AD91F24}"/>
              </a:ext>
            </a:extLst>
          </p:cNvPr>
          <p:cNvSpPr txBox="1"/>
          <p:nvPr/>
        </p:nvSpPr>
        <p:spPr>
          <a:xfrm>
            <a:off x="185838" y="1507983"/>
            <a:ext cx="3792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Patients from military practices </a:t>
            </a:r>
            <a:r>
              <a:rPr lang="en-GB" sz="1200" dirty="0">
                <a:ea typeface="Aptos" panose="020B0004020202020204" pitchFamily="34" charset="0"/>
                <a:cs typeface="Times New Roman" panose="02020603050405020304" pitchFamily="18" charset="0"/>
              </a:rPr>
              <a:t>do not always receive an equitable NHS service as compared with </a:t>
            </a:r>
            <a:r>
              <a:rPr lang="en-GB" sz="12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patients from standard NHS practices</a:t>
            </a:r>
            <a:r>
              <a:rPr lang="en-GB" sz="1200" dirty="0">
                <a:ea typeface="Aptos" panose="020B0004020202020204" pitchFamily="34" charset="0"/>
                <a:cs typeface="Times New Roman" panose="02020603050405020304" pitchFamily="18" charset="0"/>
              </a:rPr>
              <a:t>, in </a:t>
            </a:r>
            <a:r>
              <a:rPr lang="en-GB" sz="12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contravention to the Armed Forces Covenant. Key areas include an inability to access certain orthopaedic services (including community physio); mental health services; and intermediate triage services e.g. ophthalmology. </a:t>
            </a:r>
            <a:endParaRPr lang="en-GB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3AC226-242F-B1CC-3974-7A3210F33E7B}"/>
              </a:ext>
            </a:extLst>
          </p:cNvPr>
          <p:cNvSpPr txBox="1"/>
          <p:nvPr/>
        </p:nvSpPr>
        <p:spPr>
          <a:xfrm>
            <a:off x="122610" y="3447870"/>
            <a:ext cx="393381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im: R</a:t>
            </a: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educe inaccessibility to community and secondary </a:t>
            </a:r>
            <a:r>
              <a:rPr lang="en-GB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care </a:t>
            </a: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services (starting with orthopaedics &amp; physio) for patients of military practices across Salisbury by June 2025 </a:t>
            </a:r>
          </a:p>
          <a:p>
            <a:endParaRPr lang="en-GB" sz="500" dirty="0"/>
          </a:p>
          <a:p>
            <a:r>
              <a:rPr lang="en-GB" sz="1100" b="1" dirty="0"/>
              <a:t>Project team</a:t>
            </a:r>
            <a:r>
              <a:rPr lang="en-GB" sz="1100" dirty="0"/>
              <a:t>: </a:t>
            </a:r>
            <a:r>
              <a:rPr lang="en-US" sz="1100" dirty="0"/>
              <a:t>GP (</a:t>
            </a:r>
            <a:r>
              <a:rPr lang="en-US" sz="1100" dirty="0" err="1"/>
              <a:t>Defence</a:t>
            </a:r>
            <a:r>
              <a:rPr lang="en-US" sz="1100" dirty="0"/>
              <a:t> Primary Healthcare), GP Liaison Manager (SFT), DPHC RHQ Operations' Manager, ICB Armed Forces Single Point of Contact</a:t>
            </a:r>
            <a:endParaRPr lang="en-GB" sz="11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55D01B-40D4-E8F0-90EA-F9F0443D914E}"/>
              </a:ext>
            </a:extLst>
          </p:cNvPr>
          <p:cNvSpPr txBox="1"/>
          <p:nvPr/>
        </p:nvSpPr>
        <p:spPr>
          <a:xfrm>
            <a:off x="224606" y="5407604"/>
            <a:ext cx="3933815" cy="1064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6000"/>
              </a:lnSpc>
            </a:pP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 Referral rates for civilian patient be ref to physio/ESP</a:t>
            </a:r>
          </a:p>
          <a:p>
            <a:pPr lvl="0">
              <a:lnSpc>
                <a:spcPct val="106000"/>
              </a:lnSpc>
            </a:pP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2. Level of military rep in referral pathway design </a:t>
            </a:r>
          </a:p>
          <a:p>
            <a:pPr lvl="0">
              <a:lnSpc>
                <a:spcPct val="106000"/>
              </a:lnSpc>
            </a:pP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3. Create </a:t>
            </a:r>
            <a:r>
              <a:rPr lang="en-GB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&amp; </a:t>
            </a: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track access to first contact physiotherapists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en-GB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4. Referral and access rates for orthopaedic services in secondary care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2871CE-B212-706A-1CFA-98686E0846E5}"/>
              </a:ext>
            </a:extLst>
          </p:cNvPr>
          <p:cNvSpPr txBox="1"/>
          <p:nvPr/>
        </p:nvSpPr>
        <p:spPr>
          <a:xfrm>
            <a:off x="4136478" y="4155756"/>
            <a:ext cx="3933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Currently exploring:</a:t>
            </a:r>
          </a:p>
          <a:p>
            <a:endParaRPr lang="en-US" sz="800" kern="100" dirty="0">
              <a:cs typeface="Times New Roman" panose="02020603050405020304" pitchFamily="18" charset="0"/>
            </a:endParaRPr>
          </a:p>
          <a:p>
            <a:r>
              <a:rPr lang="en-US" sz="1200" kern="100" dirty="0">
                <a:cs typeface="Times New Roman" panose="02020603050405020304" pitchFamily="18" charset="0"/>
              </a:rPr>
              <a:t>1. Introduce process map into Sailsbury hospital  to be used when designing new services (process mapping). 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2. Improved inter-communication between armed forces and secondary care service providers through working group.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3. Easier identification of patients from Defence Medical Services in secondary care through IT. 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4. Review of procurement processes for services available to civilian patients. 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5.  Development of a toolkit for use by trusts/ICBs when designing or procuring a new service to ensure AF patients’ needs are considered.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9014AF3-36E7-FD3B-5078-B9A630B549F5}"/>
              </a:ext>
            </a:extLst>
          </p:cNvPr>
          <p:cNvSpPr txBox="1"/>
          <p:nvPr/>
        </p:nvSpPr>
        <p:spPr>
          <a:xfrm>
            <a:off x="8203614" y="1511141"/>
            <a:ext cx="3861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1. Better awareness and understanding of military services/needs across community and secondary care services 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2. Increase engagement and participation of armed forces in decision making processes for services </a:t>
            </a:r>
          </a:p>
          <a:p>
            <a:r>
              <a:rPr lang="en-US" sz="1200" kern="100" dirty="0">
                <a:cs typeface="Times New Roman" panose="02020603050405020304" pitchFamily="18" charset="0"/>
              </a:rPr>
              <a:t>3.   Better accessibility for civilian patients to secondary care services that they need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F39830-AC57-52EF-163F-B3B6B21C8AB1}"/>
              </a:ext>
            </a:extLst>
          </p:cNvPr>
          <p:cNvSpPr txBox="1"/>
          <p:nvPr/>
        </p:nvSpPr>
        <p:spPr>
          <a:xfrm>
            <a:off x="8186373" y="3479894"/>
            <a:ext cx="3861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1. Important to identify, secure and engage key stakeholders early. </a:t>
            </a:r>
          </a:p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2. Face to face talking is much better for relationship building and effective communication.</a:t>
            </a:r>
          </a:p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3. Raising awareness can lead to positive change. </a:t>
            </a:r>
          </a:p>
          <a:p>
            <a:r>
              <a:rPr lang="en-US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4. Regular project team meetings and purpose should be done early. 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218C0EC-4F23-2801-57C3-E868CAACDE3E}"/>
              </a:ext>
            </a:extLst>
          </p:cNvPr>
          <p:cNvSpPr txBox="1"/>
          <p:nvPr/>
        </p:nvSpPr>
        <p:spPr>
          <a:xfrm>
            <a:off x="8206818" y="5239696"/>
            <a:ext cx="3861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1. Regular working group to help kee</a:t>
            </a:r>
            <a:r>
              <a:rPr lang="en-US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p the momentum going. </a:t>
            </a:r>
          </a:p>
          <a:p>
            <a:r>
              <a:rPr lang="en-US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2. Better engagement with ICB to ensure system level change to procurement. </a:t>
            </a:r>
          </a:p>
          <a:p>
            <a:r>
              <a:rPr lang="en-US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3. Develop a toolkit for use by trusts and ICBs, locally and possibly nationally.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3. Continue to raise the awareness of this national level problem.</a:t>
            </a:r>
            <a:endParaRPr lang="en-US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8C74AEA-79C2-8FA4-CED6-D0E02473393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291298" y="161446"/>
            <a:ext cx="838081" cy="41798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45ACD88-32C6-A6DD-8C1A-061603F50E0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745993" y="603348"/>
            <a:ext cx="1383386" cy="34123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708835B-9756-0306-4085-D1B632F451EA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233240" y="186322"/>
            <a:ext cx="1025506" cy="36918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39AA4-F714-ADE3-A14A-BBFF1A831CE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184984" y="1601620"/>
            <a:ext cx="3792849" cy="203995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B6B999E-B191-CD4A-CF98-FEB3F77079DF}"/>
              </a:ext>
            </a:extLst>
          </p:cNvPr>
          <p:cNvSpPr txBox="1"/>
          <p:nvPr/>
        </p:nvSpPr>
        <p:spPr>
          <a:xfrm>
            <a:off x="67124" y="6486190"/>
            <a:ext cx="3933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effectLst/>
                <a:ea typeface="Calibri" panose="020F0502020204030204" pitchFamily="34" charset="0"/>
                <a:cs typeface="Aptos" panose="020B0004020202020204" pitchFamily="34" charset="0"/>
              </a:rPr>
              <a:t>Project developed through the NHS Confederation’s primary </a:t>
            </a:r>
            <a:r>
              <a:rPr lang="en-GB" sz="1000">
                <a:effectLst/>
                <a:ea typeface="Calibri" panose="020F0502020204030204" pitchFamily="34" charset="0"/>
                <a:cs typeface="Aptos" panose="020B0004020202020204" pitchFamily="34" charset="0"/>
              </a:rPr>
              <a:t>and secondary care </a:t>
            </a:r>
            <a:r>
              <a:rPr lang="en-GB" sz="1000" dirty="0">
                <a:effectLst/>
                <a:ea typeface="Calibri" panose="020F0502020204030204" pitchFamily="34" charset="0"/>
                <a:cs typeface="Aptos" panose="020B0004020202020204" pitchFamily="34" charset="0"/>
              </a:rPr>
              <a:t>interface improvement programme.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32920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9BE08ED613E648AFA1C19468819647" ma:contentTypeVersion="15" ma:contentTypeDescription="Create a new document." ma:contentTypeScope="" ma:versionID="3dc66bcdd9487958baa078133aec1700">
  <xsd:schema xmlns:xsd="http://www.w3.org/2001/XMLSchema" xmlns:xs="http://www.w3.org/2001/XMLSchema" xmlns:p="http://schemas.microsoft.com/office/2006/metadata/properties" xmlns:ns2="7b0af482-3ac6-4a0c-928f-877f2f51a702" xmlns:ns3="ce67a379-103b-4f60-af89-c4001a27eeae" targetNamespace="http://schemas.microsoft.com/office/2006/metadata/properties" ma:root="true" ma:fieldsID="bf11f5525c2763e52c387a3b2745db3f" ns2:_="" ns3:_="">
    <xsd:import namespace="7b0af482-3ac6-4a0c-928f-877f2f51a702"/>
    <xsd:import namespace="ce67a379-103b-4f60-af89-c4001a27ee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af482-3ac6-4a0c-928f-877f2f51a7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9f334ec-5907-4406-9c20-eeaa5f585b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7a379-103b-4f60-af89-c4001a27eea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cf4aa53-98c4-4b34-977b-27aabea21060}" ma:internalName="TaxCatchAll" ma:showField="CatchAllData" ma:web="ce67a379-103b-4f60-af89-c4001a27ee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67a379-103b-4f60-af89-c4001a27eeae" xsi:nil="true"/>
    <lcf76f155ced4ddcb4097134ff3c332f xmlns="7b0af482-3ac6-4a0c-928f-877f2f51a7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E0AFCE-14B6-4087-BE2D-8D20CFF543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0BC77F-1A85-478A-90D5-50B7B8132B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0af482-3ac6-4a0c-928f-877f2f51a702"/>
    <ds:schemaRef ds:uri="ce67a379-103b-4f60-af89-c4001a27e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D040C4-2E8F-47F3-B2BA-05AD7A90EDE9}">
  <ds:schemaRefs>
    <ds:schemaRef ds:uri="http://schemas.microsoft.com/office/2006/metadata/properties"/>
    <ds:schemaRef ds:uri="http://schemas.microsoft.com/office/infopath/2007/PartnerControls"/>
    <ds:schemaRef ds:uri="ce67a379-103b-4f60-af89-c4001a27eeae"/>
    <ds:schemaRef ds:uri="7b0af482-3ac6-4a0c-928f-877f2f51a70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Nosheen</dc:creator>
  <cp:lastModifiedBy>Jenny Orr</cp:lastModifiedBy>
  <cp:revision>5</cp:revision>
  <dcterms:created xsi:type="dcterms:W3CDTF">2024-09-17T12:22:36Z</dcterms:created>
  <dcterms:modified xsi:type="dcterms:W3CDTF">2024-11-26T18:31:02Z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6ffb948-953e-42ec-a310-bd443e7b6908_Enabled">
    <vt:lpwstr>true</vt:lpwstr>
  </property>
  <property fmtid="{D5CDD505-2E9C-101B-9397-08002B2CF9AE}" pid="3" name="MSIP_Label_d6ffb948-953e-42ec-a310-bd443e7b6908_SetDate">
    <vt:lpwstr>2024-09-17T12:40:07Z</vt:lpwstr>
  </property>
  <property fmtid="{D5CDD505-2E9C-101B-9397-08002B2CF9AE}" pid="4" name="MSIP_Label_d6ffb948-953e-42ec-a310-bd443e7b6908_Method">
    <vt:lpwstr>Standard</vt:lpwstr>
  </property>
  <property fmtid="{D5CDD505-2E9C-101B-9397-08002B2CF9AE}" pid="5" name="MSIP_Label_d6ffb948-953e-42ec-a310-bd443e7b6908_Name">
    <vt:lpwstr>Commercial in Confidence</vt:lpwstr>
  </property>
  <property fmtid="{D5CDD505-2E9C-101B-9397-08002B2CF9AE}" pid="6" name="MSIP_Label_d6ffb948-953e-42ec-a310-bd443e7b6908_SiteId">
    <vt:lpwstr>b85e4127-ddf3-45f9-bf62-f1ea78c25bf7</vt:lpwstr>
  </property>
  <property fmtid="{D5CDD505-2E9C-101B-9397-08002B2CF9AE}" pid="7" name="MSIP_Label_d6ffb948-953e-42ec-a310-bd443e7b6908_ActionId">
    <vt:lpwstr>42c85ee2-0264-4115-9b41-769407e10621</vt:lpwstr>
  </property>
  <property fmtid="{D5CDD505-2E9C-101B-9397-08002B2CF9AE}" pid="8" name="MSIP_Label_d6ffb948-953e-42ec-a310-bd443e7b6908_ContentBits">
    <vt:lpwstr>0</vt:lpwstr>
  </property>
  <property fmtid="{D5CDD505-2E9C-101B-9397-08002B2CF9AE}" pid="9" name="MSIP_Label_d8a60473-494b-4586-a1bb-b0e663054676_Enabled">
    <vt:lpwstr>true</vt:lpwstr>
  </property>
  <property fmtid="{D5CDD505-2E9C-101B-9397-08002B2CF9AE}" pid="10" name="MSIP_Label_d8a60473-494b-4586-a1bb-b0e663054676_SetDate">
    <vt:lpwstr>2024-11-07T14:50:05Z</vt:lpwstr>
  </property>
  <property fmtid="{D5CDD505-2E9C-101B-9397-08002B2CF9AE}" pid="11" name="MSIP_Label_d8a60473-494b-4586-a1bb-b0e663054676_Method">
    <vt:lpwstr>Privileged</vt:lpwstr>
  </property>
  <property fmtid="{D5CDD505-2E9C-101B-9397-08002B2CF9AE}" pid="12" name="MSIP_Label_d8a60473-494b-4586-a1bb-b0e663054676_Name">
    <vt:lpwstr>MOD-1-O-‘UNMARKED’</vt:lpwstr>
  </property>
  <property fmtid="{D5CDD505-2E9C-101B-9397-08002B2CF9AE}" pid="13" name="MSIP_Label_d8a60473-494b-4586-a1bb-b0e663054676_SiteId">
    <vt:lpwstr>be7760ed-5953-484b-ae95-d0a16dfa09e5</vt:lpwstr>
  </property>
  <property fmtid="{D5CDD505-2E9C-101B-9397-08002B2CF9AE}" pid="14" name="MSIP_Label_d8a60473-494b-4586-a1bb-b0e663054676_ActionId">
    <vt:lpwstr>e93b5426-5aaf-40b0-a403-4f15e6b375ea</vt:lpwstr>
  </property>
  <property fmtid="{D5CDD505-2E9C-101B-9397-08002B2CF9AE}" pid="15" name="MSIP_Label_d8a60473-494b-4586-a1bb-b0e663054676_ContentBits">
    <vt:lpwstr>0</vt:lpwstr>
  </property>
  <property fmtid="{D5CDD505-2E9C-101B-9397-08002B2CF9AE}" pid="16" name="ContentTypeId">
    <vt:lpwstr>0x0101000F9BE08ED613E648AFA1C19468819647</vt:lpwstr>
  </property>
  <property fmtid="{D5CDD505-2E9C-101B-9397-08002B2CF9AE}" pid="17" name="MediaServiceImageTags">
    <vt:lpwstr/>
  </property>
</Properties>
</file>