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92" r:id="rId5"/>
    <p:sldId id="342" r:id="rId6"/>
    <p:sldId id="370" r:id="rId7"/>
    <p:sldId id="301" r:id="rId8"/>
    <p:sldId id="353" r:id="rId9"/>
    <p:sldId id="321" r:id="rId10"/>
    <p:sldId id="364" r:id="rId11"/>
    <p:sldId id="350" r:id="rId12"/>
    <p:sldId id="324" r:id="rId13"/>
    <p:sldId id="356" r:id="rId14"/>
    <p:sldId id="357" r:id="rId15"/>
    <p:sldId id="371" r:id="rId16"/>
    <p:sldId id="372" r:id="rId17"/>
    <p:sldId id="263" r:id="rId18"/>
    <p:sldId id="271" r:id="rId19"/>
    <p:sldId id="373" r:id="rId20"/>
    <p:sldId id="379" r:id="rId21"/>
    <p:sldId id="375" r:id="rId22"/>
    <p:sldId id="333" r:id="rId23"/>
    <p:sldId id="334" r:id="rId24"/>
    <p:sldId id="336" r:id="rId25"/>
    <p:sldId id="344" r:id="rId26"/>
    <p:sldId id="376" r:id="rId27"/>
    <p:sldId id="377" r:id="rId28"/>
    <p:sldId id="378" r:id="rId29"/>
    <p:sldId id="322" r:id="rId3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321821-40E9-722C-1E26-ED1AFB6438F4}" name="Joy Okunnu" initials="JO" userId="S::Joy.Okunnu@nhsconfed.org::01833a9c-2162-474f-bb5d-ad834a79c9f7" providerId="AD"/>
  <p188:author id="{2C36816A-76E6-FBB2-73A9-E2EAF453ABC1}" name="Sarah Walter" initials="SW" userId="S::sarah.walter@nhsconfed.org::a44f3567-4a4c-48bb-9dca-69e13cf1df7e" providerId="AD"/>
  <p188:author id="{BD8C80CE-1715-FC8B-192C-2AEE755F540B}" name="Claudine Weeks" initials="CW" userId="S::claudine.weeks@nhsconfed.org::c539d68c-a13c-4362-af22-81d4d901b8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21A3C"/>
    <a:srgbClr val="26CCB8"/>
    <a:srgbClr val="88F2DD"/>
    <a:srgbClr val="1F99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B291D-B753-4191-BD76-788130DD3203}" v="157" dt="2022-03-28T14:17:47.973"/>
    <p1510:client id="{9DEF114D-8761-6C92-02BE-C8C32F6486BA}" v="12" dt="2022-03-28T11:37:49.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46" autoAdjust="0"/>
  </p:normalViewPr>
  <p:slideViewPr>
    <p:cSldViewPr snapToGrid="0">
      <p:cViewPr varScale="1">
        <p:scale>
          <a:sx n="54" d="100"/>
          <a:sy n="54" d="100"/>
        </p:scale>
        <p:origin x="11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71A63-A748-479B-A163-03309BCDB2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AD650AE-1238-4F10-B409-83796A60DF29}">
      <dgm:prSet phldrT="[Text]"/>
      <dgm:spPr/>
      <dgm:t>
        <a:bodyPr/>
        <a:lstStyle/>
        <a:p>
          <a:r>
            <a:rPr lang="en-US" b="1" dirty="0">
              <a:ea typeface="+mn-lt"/>
              <a:cs typeface="+mn-lt"/>
            </a:rPr>
            <a:t>Neighbourhood level</a:t>
          </a:r>
          <a:endParaRPr lang="en-GB" dirty="0"/>
        </a:p>
      </dgm:t>
    </dgm:pt>
    <dgm:pt modelId="{E10C4BAC-9007-402C-9429-B2895AD9AD68}" type="parTrans" cxnId="{15649022-5A0E-4D79-9ABB-212DF87C18D1}">
      <dgm:prSet/>
      <dgm:spPr/>
      <dgm:t>
        <a:bodyPr/>
        <a:lstStyle/>
        <a:p>
          <a:endParaRPr lang="en-GB"/>
        </a:p>
      </dgm:t>
    </dgm:pt>
    <dgm:pt modelId="{3B851DA9-6C57-46D6-B122-AE2BE3A932AA}" type="sibTrans" cxnId="{15649022-5A0E-4D79-9ABB-212DF87C18D1}">
      <dgm:prSet/>
      <dgm:spPr/>
      <dgm:t>
        <a:bodyPr/>
        <a:lstStyle/>
        <a:p>
          <a:endParaRPr lang="en-GB"/>
        </a:p>
      </dgm:t>
    </dgm:pt>
    <dgm:pt modelId="{B50CA529-B320-4D1E-A13C-233FFEDEF45D}">
      <dgm:prSet phldrT="[Text]"/>
      <dgm:spPr/>
      <dgm:t>
        <a:bodyPr/>
        <a:lstStyle/>
        <a:p>
          <a:r>
            <a:rPr lang="en-US" b="1">
              <a:ea typeface="+mn-lt"/>
              <a:cs typeface="+mn-lt"/>
            </a:rPr>
            <a:t>Place level</a:t>
          </a:r>
          <a:endParaRPr lang="en-GB"/>
        </a:p>
      </dgm:t>
    </dgm:pt>
    <dgm:pt modelId="{4F359EFC-DC99-4887-80DE-63BED70DD51E}" type="parTrans" cxnId="{A3E4F1BC-2FAD-4EAB-AC64-B4861B51611A}">
      <dgm:prSet/>
      <dgm:spPr/>
      <dgm:t>
        <a:bodyPr/>
        <a:lstStyle/>
        <a:p>
          <a:endParaRPr lang="en-GB"/>
        </a:p>
      </dgm:t>
    </dgm:pt>
    <dgm:pt modelId="{13D1EF79-958D-41CA-82A2-0402EBBB528F}" type="sibTrans" cxnId="{A3E4F1BC-2FAD-4EAB-AC64-B4861B51611A}">
      <dgm:prSet/>
      <dgm:spPr/>
      <dgm:t>
        <a:bodyPr/>
        <a:lstStyle/>
        <a:p>
          <a:endParaRPr lang="en-GB"/>
        </a:p>
      </dgm:t>
    </dgm:pt>
    <dgm:pt modelId="{567E3842-1545-4486-9E11-02F6A977B404}">
      <dgm:prSet phldrT="[Text]"/>
      <dgm:spPr/>
      <dgm:t>
        <a:bodyPr/>
        <a:lstStyle/>
        <a:p>
          <a:r>
            <a:rPr lang="en-US" b="1">
              <a:ea typeface="+mn-lt"/>
              <a:cs typeface="+mn-lt"/>
            </a:rPr>
            <a:t>System level</a:t>
          </a:r>
          <a:endParaRPr lang="en-GB"/>
        </a:p>
      </dgm:t>
    </dgm:pt>
    <dgm:pt modelId="{413E26CF-D148-483A-ACB4-E53600F7734C}" type="parTrans" cxnId="{22164D33-1E4B-4D65-BE8F-8CC01CE4FB81}">
      <dgm:prSet/>
      <dgm:spPr/>
      <dgm:t>
        <a:bodyPr/>
        <a:lstStyle/>
        <a:p>
          <a:endParaRPr lang="en-GB"/>
        </a:p>
      </dgm:t>
    </dgm:pt>
    <dgm:pt modelId="{07BB78B4-30AF-4E8C-B5DB-34B689B9AD28}" type="sibTrans" cxnId="{22164D33-1E4B-4D65-BE8F-8CC01CE4FB81}">
      <dgm:prSet/>
      <dgm:spPr/>
      <dgm:t>
        <a:bodyPr/>
        <a:lstStyle/>
        <a:p>
          <a:endParaRPr lang="en-GB"/>
        </a:p>
      </dgm:t>
    </dgm:pt>
    <dgm:pt modelId="{D8855A62-D868-40CB-BCD9-54AD22F5EF88}">
      <dgm:prSet/>
      <dgm:spPr/>
      <dgm:t>
        <a:bodyPr/>
        <a:lstStyle/>
        <a:p>
          <a:r>
            <a:rPr lang="en-US">
              <a:ea typeface="+mn-lt"/>
              <a:cs typeface="+mn-lt"/>
            </a:rPr>
            <a:t>This is the first and smallest level of the new system, which covers around 30,000 to 50,000 people.</a:t>
          </a:r>
          <a:endParaRPr lang="en-GB"/>
        </a:p>
      </dgm:t>
    </dgm:pt>
    <dgm:pt modelId="{07D94C09-5CC9-498C-8646-C822C2F20FC3}" type="parTrans" cxnId="{FFBA1B34-8740-4E9C-85F7-67167B696851}">
      <dgm:prSet/>
      <dgm:spPr/>
      <dgm:t>
        <a:bodyPr/>
        <a:lstStyle/>
        <a:p>
          <a:endParaRPr lang="en-GB"/>
        </a:p>
      </dgm:t>
    </dgm:pt>
    <dgm:pt modelId="{B7C71172-230A-479F-BA47-7C68C75EB96F}" type="sibTrans" cxnId="{FFBA1B34-8740-4E9C-85F7-67167B696851}">
      <dgm:prSet/>
      <dgm:spPr/>
      <dgm:t>
        <a:bodyPr/>
        <a:lstStyle/>
        <a:p>
          <a:endParaRPr lang="en-GB"/>
        </a:p>
      </dgm:t>
    </dgm:pt>
    <dgm:pt modelId="{C4B91660-4A25-419B-AA26-F33253C00685}">
      <dgm:prSet/>
      <dgm:spPr/>
      <dgm:t>
        <a:bodyPr/>
        <a:lstStyle/>
        <a:p>
          <a:r>
            <a:rPr lang="en-US">
              <a:ea typeface="+mn-lt"/>
              <a:cs typeface="+mn-lt"/>
            </a:rPr>
            <a:t>This is where most of the service changes will happen and covers around 250,000 to 500,000 people.</a:t>
          </a:r>
          <a:endParaRPr lang="en-GB"/>
        </a:p>
      </dgm:t>
    </dgm:pt>
    <dgm:pt modelId="{F594464D-0FBC-4DDF-990F-1DACC25C0CC3}" type="parTrans" cxnId="{541EE99C-78D9-4133-8805-D971B605315E}">
      <dgm:prSet/>
      <dgm:spPr/>
      <dgm:t>
        <a:bodyPr/>
        <a:lstStyle/>
        <a:p>
          <a:endParaRPr lang="en-GB"/>
        </a:p>
      </dgm:t>
    </dgm:pt>
    <dgm:pt modelId="{072EB47F-D7E9-4C97-90D3-E27DEBBFF62F}" type="sibTrans" cxnId="{541EE99C-78D9-4133-8805-D971B605315E}">
      <dgm:prSet/>
      <dgm:spPr/>
      <dgm:t>
        <a:bodyPr/>
        <a:lstStyle/>
        <a:p>
          <a:endParaRPr lang="en-GB"/>
        </a:p>
      </dgm:t>
    </dgm:pt>
    <dgm:pt modelId="{D8415E40-74C2-4F38-9AC9-9047CFC3C1ED}">
      <dgm:prSet/>
      <dgm:spPr/>
      <dgm:t>
        <a:bodyPr/>
        <a:lstStyle/>
        <a:p>
          <a:r>
            <a:rPr lang="en-GB" dirty="0">
              <a:ea typeface="+mn-lt"/>
              <a:cs typeface="+mn-lt"/>
            </a:rPr>
            <a:t>This is the largest level and is where the budget is held and decisions will be made. It covers around 1 million to 3 million people.</a:t>
          </a:r>
          <a:endParaRPr lang="en-GB" dirty="0"/>
        </a:p>
      </dgm:t>
    </dgm:pt>
    <dgm:pt modelId="{03D70F14-E0D2-44C2-9DDE-076F0CBE9DF9}" type="parTrans" cxnId="{2946504F-A52D-4876-AF42-B35960C8AE7F}">
      <dgm:prSet/>
      <dgm:spPr/>
      <dgm:t>
        <a:bodyPr/>
        <a:lstStyle/>
        <a:p>
          <a:endParaRPr lang="en-GB"/>
        </a:p>
      </dgm:t>
    </dgm:pt>
    <dgm:pt modelId="{8D10A1B9-114D-4E6B-9524-4A1C0035329A}" type="sibTrans" cxnId="{2946504F-A52D-4876-AF42-B35960C8AE7F}">
      <dgm:prSet/>
      <dgm:spPr/>
      <dgm:t>
        <a:bodyPr/>
        <a:lstStyle/>
        <a:p>
          <a:endParaRPr lang="en-GB"/>
        </a:p>
      </dgm:t>
    </dgm:pt>
    <dgm:pt modelId="{2EDF6D9A-465F-493F-BFFF-E8869C7E7367}" type="pres">
      <dgm:prSet presAssocID="{40F71A63-A748-479B-A163-03309BCDB2AC}" presName="linear" presStyleCnt="0">
        <dgm:presLayoutVars>
          <dgm:dir/>
          <dgm:animLvl val="lvl"/>
          <dgm:resizeHandles val="exact"/>
        </dgm:presLayoutVars>
      </dgm:prSet>
      <dgm:spPr/>
    </dgm:pt>
    <dgm:pt modelId="{857C77EC-D902-4D08-B87B-D50FBA262861}" type="pres">
      <dgm:prSet presAssocID="{CAD650AE-1238-4F10-B409-83796A60DF29}" presName="parentLin" presStyleCnt="0"/>
      <dgm:spPr/>
    </dgm:pt>
    <dgm:pt modelId="{94E8F3E8-8A7C-477F-84BD-9CF2F3DBCE4D}" type="pres">
      <dgm:prSet presAssocID="{CAD650AE-1238-4F10-B409-83796A60DF29}" presName="parentLeftMargin" presStyleLbl="node1" presStyleIdx="0" presStyleCnt="3"/>
      <dgm:spPr/>
    </dgm:pt>
    <dgm:pt modelId="{4EA4090E-D76B-407E-B7EF-EFB1461C534E}" type="pres">
      <dgm:prSet presAssocID="{CAD650AE-1238-4F10-B409-83796A60DF29}" presName="parentText" presStyleLbl="node1" presStyleIdx="0" presStyleCnt="3">
        <dgm:presLayoutVars>
          <dgm:chMax val="0"/>
          <dgm:bulletEnabled val="1"/>
        </dgm:presLayoutVars>
      </dgm:prSet>
      <dgm:spPr/>
    </dgm:pt>
    <dgm:pt modelId="{55CC6AD5-138B-4D7B-9B10-5960B3A577B4}" type="pres">
      <dgm:prSet presAssocID="{CAD650AE-1238-4F10-B409-83796A60DF29}" presName="negativeSpace" presStyleCnt="0"/>
      <dgm:spPr/>
    </dgm:pt>
    <dgm:pt modelId="{7AE58C5B-4DED-42CC-87BA-6A5FFDAB1853}" type="pres">
      <dgm:prSet presAssocID="{CAD650AE-1238-4F10-B409-83796A60DF29}" presName="childText" presStyleLbl="conFgAcc1" presStyleIdx="0" presStyleCnt="3">
        <dgm:presLayoutVars>
          <dgm:bulletEnabled val="1"/>
        </dgm:presLayoutVars>
      </dgm:prSet>
      <dgm:spPr/>
    </dgm:pt>
    <dgm:pt modelId="{51382B7C-B89C-4A25-99F0-B6B3C4918DD9}" type="pres">
      <dgm:prSet presAssocID="{3B851DA9-6C57-46D6-B122-AE2BE3A932AA}" presName="spaceBetweenRectangles" presStyleCnt="0"/>
      <dgm:spPr/>
    </dgm:pt>
    <dgm:pt modelId="{71B8BAF4-88B9-4763-BBF1-0BD2D9D32128}" type="pres">
      <dgm:prSet presAssocID="{B50CA529-B320-4D1E-A13C-233FFEDEF45D}" presName="parentLin" presStyleCnt="0"/>
      <dgm:spPr/>
    </dgm:pt>
    <dgm:pt modelId="{5DB8E360-88DD-41D1-9C51-8B78E936B37B}" type="pres">
      <dgm:prSet presAssocID="{B50CA529-B320-4D1E-A13C-233FFEDEF45D}" presName="parentLeftMargin" presStyleLbl="node1" presStyleIdx="0" presStyleCnt="3"/>
      <dgm:spPr/>
    </dgm:pt>
    <dgm:pt modelId="{9D0E70B4-8488-4EC4-BFE9-A3DB6B4C03F7}" type="pres">
      <dgm:prSet presAssocID="{B50CA529-B320-4D1E-A13C-233FFEDEF45D}" presName="parentText" presStyleLbl="node1" presStyleIdx="1" presStyleCnt="3">
        <dgm:presLayoutVars>
          <dgm:chMax val="0"/>
          <dgm:bulletEnabled val="1"/>
        </dgm:presLayoutVars>
      </dgm:prSet>
      <dgm:spPr/>
    </dgm:pt>
    <dgm:pt modelId="{3A3443C4-C395-46AA-BA95-1E0D21ED9B83}" type="pres">
      <dgm:prSet presAssocID="{B50CA529-B320-4D1E-A13C-233FFEDEF45D}" presName="negativeSpace" presStyleCnt="0"/>
      <dgm:spPr/>
    </dgm:pt>
    <dgm:pt modelId="{C449D483-FD9D-44E6-9AD9-43810E9CFA50}" type="pres">
      <dgm:prSet presAssocID="{B50CA529-B320-4D1E-A13C-233FFEDEF45D}" presName="childText" presStyleLbl="conFgAcc1" presStyleIdx="1" presStyleCnt="3">
        <dgm:presLayoutVars>
          <dgm:bulletEnabled val="1"/>
        </dgm:presLayoutVars>
      </dgm:prSet>
      <dgm:spPr/>
    </dgm:pt>
    <dgm:pt modelId="{2B0DB94A-3C6E-4B84-8AA7-219E35A79E65}" type="pres">
      <dgm:prSet presAssocID="{13D1EF79-958D-41CA-82A2-0402EBBB528F}" presName="spaceBetweenRectangles" presStyleCnt="0"/>
      <dgm:spPr/>
    </dgm:pt>
    <dgm:pt modelId="{A803E975-BDDD-4410-8E36-7B8C8C90EB59}" type="pres">
      <dgm:prSet presAssocID="{567E3842-1545-4486-9E11-02F6A977B404}" presName="parentLin" presStyleCnt="0"/>
      <dgm:spPr/>
    </dgm:pt>
    <dgm:pt modelId="{AC8A2948-B0DE-4F7E-828A-7DAFFBB07725}" type="pres">
      <dgm:prSet presAssocID="{567E3842-1545-4486-9E11-02F6A977B404}" presName="parentLeftMargin" presStyleLbl="node1" presStyleIdx="1" presStyleCnt="3"/>
      <dgm:spPr/>
    </dgm:pt>
    <dgm:pt modelId="{22F6105E-D347-4F9D-AFB4-312D1E325A9A}" type="pres">
      <dgm:prSet presAssocID="{567E3842-1545-4486-9E11-02F6A977B404}" presName="parentText" presStyleLbl="node1" presStyleIdx="2" presStyleCnt="3">
        <dgm:presLayoutVars>
          <dgm:chMax val="0"/>
          <dgm:bulletEnabled val="1"/>
        </dgm:presLayoutVars>
      </dgm:prSet>
      <dgm:spPr/>
    </dgm:pt>
    <dgm:pt modelId="{D5BD23DD-9503-4602-9282-DCEBB6AA2555}" type="pres">
      <dgm:prSet presAssocID="{567E3842-1545-4486-9E11-02F6A977B404}" presName="negativeSpace" presStyleCnt="0"/>
      <dgm:spPr/>
    </dgm:pt>
    <dgm:pt modelId="{E8548541-8C7A-4FD8-ACB6-F446B097FEB8}" type="pres">
      <dgm:prSet presAssocID="{567E3842-1545-4486-9E11-02F6A977B404}" presName="childText" presStyleLbl="conFgAcc1" presStyleIdx="2" presStyleCnt="3">
        <dgm:presLayoutVars>
          <dgm:bulletEnabled val="1"/>
        </dgm:presLayoutVars>
      </dgm:prSet>
      <dgm:spPr/>
    </dgm:pt>
  </dgm:ptLst>
  <dgm:cxnLst>
    <dgm:cxn modelId="{7037AD0A-CA77-43D2-9E08-397D7879A5D0}" type="presOf" srcId="{40F71A63-A748-479B-A163-03309BCDB2AC}" destId="{2EDF6D9A-465F-493F-BFFF-E8869C7E7367}" srcOrd="0" destOrd="0" presId="urn:microsoft.com/office/officeart/2005/8/layout/list1"/>
    <dgm:cxn modelId="{15649022-5A0E-4D79-9ABB-212DF87C18D1}" srcId="{40F71A63-A748-479B-A163-03309BCDB2AC}" destId="{CAD650AE-1238-4F10-B409-83796A60DF29}" srcOrd="0" destOrd="0" parTransId="{E10C4BAC-9007-402C-9429-B2895AD9AD68}" sibTransId="{3B851DA9-6C57-46D6-B122-AE2BE3A932AA}"/>
    <dgm:cxn modelId="{22164D33-1E4B-4D65-BE8F-8CC01CE4FB81}" srcId="{40F71A63-A748-479B-A163-03309BCDB2AC}" destId="{567E3842-1545-4486-9E11-02F6A977B404}" srcOrd="2" destOrd="0" parTransId="{413E26CF-D148-483A-ACB4-E53600F7734C}" sibTransId="{07BB78B4-30AF-4E8C-B5DB-34B689B9AD28}"/>
    <dgm:cxn modelId="{FFBA1B34-8740-4E9C-85F7-67167B696851}" srcId="{CAD650AE-1238-4F10-B409-83796A60DF29}" destId="{D8855A62-D868-40CB-BCD9-54AD22F5EF88}" srcOrd="0" destOrd="0" parTransId="{07D94C09-5CC9-498C-8646-C822C2F20FC3}" sibTransId="{B7C71172-230A-479F-BA47-7C68C75EB96F}"/>
    <dgm:cxn modelId="{2946504F-A52D-4876-AF42-B35960C8AE7F}" srcId="{567E3842-1545-4486-9E11-02F6A977B404}" destId="{D8415E40-74C2-4F38-9AC9-9047CFC3C1ED}" srcOrd="0" destOrd="0" parTransId="{03D70F14-E0D2-44C2-9DDE-076F0CBE9DF9}" sibTransId="{8D10A1B9-114D-4E6B-9524-4A1C0035329A}"/>
    <dgm:cxn modelId="{1D559C4F-18E4-4A23-8A4B-00BC14395FED}" type="presOf" srcId="{CAD650AE-1238-4F10-B409-83796A60DF29}" destId="{94E8F3E8-8A7C-477F-84BD-9CF2F3DBCE4D}" srcOrd="0" destOrd="0" presId="urn:microsoft.com/office/officeart/2005/8/layout/list1"/>
    <dgm:cxn modelId="{58801B73-418D-475E-AA26-265E250424AB}" type="presOf" srcId="{567E3842-1545-4486-9E11-02F6A977B404}" destId="{22F6105E-D347-4F9D-AFB4-312D1E325A9A}" srcOrd="1" destOrd="0" presId="urn:microsoft.com/office/officeart/2005/8/layout/list1"/>
    <dgm:cxn modelId="{C7501B8B-2CD3-4E53-8D82-9FB3F2F84DFF}" type="presOf" srcId="{D8415E40-74C2-4F38-9AC9-9047CFC3C1ED}" destId="{E8548541-8C7A-4FD8-ACB6-F446B097FEB8}" srcOrd="0" destOrd="0" presId="urn:microsoft.com/office/officeart/2005/8/layout/list1"/>
    <dgm:cxn modelId="{012DD88D-B310-4414-8618-30912E91A440}" type="presOf" srcId="{B50CA529-B320-4D1E-A13C-233FFEDEF45D}" destId="{5DB8E360-88DD-41D1-9C51-8B78E936B37B}" srcOrd="0" destOrd="0" presId="urn:microsoft.com/office/officeart/2005/8/layout/list1"/>
    <dgm:cxn modelId="{1BD32195-4A69-4BD4-BA37-DEA7930CC810}" type="presOf" srcId="{C4B91660-4A25-419B-AA26-F33253C00685}" destId="{C449D483-FD9D-44E6-9AD9-43810E9CFA50}" srcOrd="0" destOrd="0" presId="urn:microsoft.com/office/officeart/2005/8/layout/list1"/>
    <dgm:cxn modelId="{541EE99C-78D9-4133-8805-D971B605315E}" srcId="{B50CA529-B320-4D1E-A13C-233FFEDEF45D}" destId="{C4B91660-4A25-419B-AA26-F33253C00685}" srcOrd="0" destOrd="0" parTransId="{F594464D-0FBC-4DDF-990F-1DACC25C0CC3}" sibTransId="{072EB47F-D7E9-4C97-90D3-E27DEBBFF62F}"/>
    <dgm:cxn modelId="{A3E4F1BC-2FAD-4EAB-AC64-B4861B51611A}" srcId="{40F71A63-A748-479B-A163-03309BCDB2AC}" destId="{B50CA529-B320-4D1E-A13C-233FFEDEF45D}" srcOrd="1" destOrd="0" parTransId="{4F359EFC-DC99-4887-80DE-63BED70DD51E}" sibTransId="{13D1EF79-958D-41CA-82A2-0402EBBB528F}"/>
    <dgm:cxn modelId="{2A6BA7BD-E467-43C4-BF88-2E59D9528E2E}" type="presOf" srcId="{567E3842-1545-4486-9E11-02F6A977B404}" destId="{AC8A2948-B0DE-4F7E-828A-7DAFFBB07725}" srcOrd="0" destOrd="0" presId="urn:microsoft.com/office/officeart/2005/8/layout/list1"/>
    <dgm:cxn modelId="{C5F25CD0-0793-4C39-96AD-54F229BA4747}" type="presOf" srcId="{D8855A62-D868-40CB-BCD9-54AD22F5EF88}" destId="{7AE58C5B-4DED-42CC-87BA-6A5FFDAB1853}" srcOrd="0" destOrd="0" presId="urn:microsoft.com/office/officeart/2005/8/layout/list1"/>
    <dgm:cxn modelId="{23D688F5-FA7A-4677-94B2-6C3A83977094}" type="presOf" srcId="{B50CA529-B320-4D1E-A13C-233FFEDEF45D}" destId="{9D0E70B4-8488-4EC4-BFE9-A3DB6B4C03F7}" srcOrd="1" destOrd="0" presId="urn:microsoft.com/office/officeart/2005/8/layout/list1"/>
    <dgm:cxn modelId="{D8D88AF5-2D29-4A6C-B22C-B93E5C27A6BD}" type="presOf" srcId="{CAD650AE-1238-4F10-B409-83796A60DF29}" destId="{4EA4090E-D76B-407E-B7EF-EFB1461C534E}" srcOrd="1" destOrd="0" presId="urn:microsoft.com/office/officeart/2005/8/layout/list1"/>
    <dgm:cxn modelId="{3F39335B-A5C5-43C8-A699-0B703EBD7C36}" type="presParOf" srcId="{2EDF6D9A-465F-493F-BFFF-E8869C7E7367}" destId="{857C77EC-D902-4D08-B87B-D50FBA262861}" srcOrd="0" destOrd="0" presId="urn:microsoft.com/office/officeart/2005/8/layout/list1"/>
    <dgm:cxn modelId="{006AA250-410A-4297-990E-315BF1FAB112}" type="presParOf" srcId="{857C77EC-D902-4D08-B87B-D50FBA262861}" destId="{94E8F3E8-8A7C-477F-84BD-9CF2F3DBCE4D}" srcOrd="0" destOrd="0" presId="urn:microsoft.com/office/officeart/2005/8/layout/list1"/>
    <dgm:cxn modelId="{766BF75B-81DB-4054-82B0-0E1CE2B8F265}" type="presParOf" srcId="{857C77EC-D902-4D08-B87B-D50FBA262861}" destId="{4EA4090E-D76B-407E-B7EF-EFB1461C534E}" srcOrd="1" destOrd="0" presId="urn:microsoft.com/office/officeart/2005/8/layout/list1"/>
    <dgm:cxn modelId="{9784D14F-0F3F-46D5-AEA2-806F99527ADE}" type="presParOf" srcId="{2EDF6D9A-465F-493F-BFFF-E8869C7E7367}" destId="{55CC6AD5-138B-4D7B-9B10-5960B3A577B4}" srcOrd="1" destOrd="0" presId="urn:microsoft.com/office/officeart/2005/8/layout/list1"/>
    <dgm:cxn modelId="{39373FDC-E369-4895-A763-35E1C3A542F6}" type="presParOf" srcId="{2EDF6D9A-465F-493F-BFFF-E8869C7E7367}" destId="{7AE58C5B-4DED-42CC-87BA-6A5FFDAB1853}" srcOrd="2" destOrd="0" presId="urn:microsoft.com/office/officeart/2005/8/layout/list1"/>
    <dgm:cxn modelId="{38270EE3-FC83-4ADF-A428-AAC616A37B3C}" type="presParOf" srcId="{2EDF6D9A-465F-493F-BFFF-E8869C7E7367}" destId="{51382B7C-B89C-4A25-99F0-B6B3C4918DD9}" srcOrd="3" destOrd="0" presId="urn:microsoft.com/office/officeart/2005/8/layout/list1"/>
    <dgm:cxn modelId="{56EAE70D-2691-4742-9196-FB59DC6D91D4}" type="presParOf" srcId="{2EDF6D9A-465F-493F-BFFF-E8869C7E7367}" destId="{71B8BAF4-88B9-4763-BBF1-0BD2D9D32128}" srcOrd="4" destOrd="0" presId="urn:microsoft.com/office/officeart/2005/8/layout/list1"/>
    <dgm:cxn modelId="{F47A37C4-7EE0-4280-8304-3596505881DC}" type="presParOf" srcId="{71B8BAF4-88B9-4763-BBF1-0BD2D9D32128}" destId="{5DB8E360-88DD-41D1-9C51-8B78E936B37B}" srcOrd="0" destOrd="0" presId="urn:microsoft.com/office/officeart/2005/8/layout/list1"/>
    <dgm:cxn modelId="{82FF18AA-6F41-47DC-97B2-4013AD5D22E3}" type="presParOf" srcId="{71B8BAF4-88B9-4763-BBF1-0BD2D9D32128}" destId="{9D0E70B4-8488-4EC4-BFE9-A3DB6B4C03F7}" srcOrd="1" destOrd="0" presId="urn:microsoft.com/office/officeart/2005/8/layout/list1"/>
    <dgm:cxn modelId="{AC380908-90A4-4BF9-A286-953FF3E23124}" type="presParOf" srcId="{2EDF6D9A-465F-493F-BFFF-E8869C7E7367}" destId="{3A3443C4-C395-46AA-BA95-1E0D21ED9B83}" srcOrd="5" destOrd="0" presId="urn:microsoft.com/office/officeart/2005/8/layout/list1"/>
    <dgm:cxn modelId="{41E1BC94-D839-412F-86E7-7677241C87CB}" type="presParOf" srcId="{2EDF6D9A-465F-493F-BFFF-E8869C7E7367}" destId="{C449D483-FD9D-44E6-9AD9-43810E9CFA50}" srcOrd="6" destOrd="0" presId="urn:microsoft.com/office/officeart/2005/8/layout/list1"/>
    <dgm:cxn modelId="{53C4F7C6-C1E7-4111-8EF6-1FAB7A55AE0A}" type="presParOf" srcId="{2EDF6D9A-465F-493F-BFFF-E8869C7E7367}" destId="{2B0DB94A-3C6E-4B84-8AA7-219E35A79E65}" srcOrd="7" destOrd="0" presId="urn:microsoft.com/office/officeart/2005/8/layout/list1"/>
    <dgm:cxn modelId="{A57916E1-26B9-4152-9132-ED817D0DE946}" type="presParOf" srcId="{2EDF6D9A-465F-493F-BFFF-E8869C7E7367}" destId="{A803E975-BDDD-4410-8E36-7B8C8C90EB59}" srcOrd="8" destOrd="0" presId="urn:microsoft.com/office/officeart/2005/8/layout/list1"/>
    <dgm:cxn modelId="{EE7DB649-695B-4447-AFBD-AAAF16B4538F}" type="presParOf" srcId="{A803E975-BDDD-4410-8E36-7B8C8C90EB59}" destId="{AC8A2948-B0DE-4F7E-828A-7DAFFBB07725}" srcOrd="0" destOrd="0" presId="urn:microsoft.com/office/officeart/2005/8/layout/list1"/>
    <dgm:cxn modelId="{DB739A5E-B989-4FDC-A32D-1D120F7D1F37}" type="presParOf" srcId="{A803E975-BDDD-4410-8E36-7B8C8C90EB59}" destId="{22F6105E-D347-4F9D-AFB4-312D1E325A9A}" srcOrd="1" destOrd="0" presId="urn:microsoft.com/office/officeart/2005/8/layout/list1"/>
    <dgm:cxn modelId="{30B300C6-A6D1-4153-A4B8-B1E39CC2466C}" type="presParOf" srcId="{2EDF6D9A-465F-493F-BFFF-E8869C7E7367}" destId="{D5BD23DD-9503-4602-9282-DCEBB6AA2555}" srcOrd="9" destOrd="0" presId="urn:microsoft.com/office/officeart/2005/8/layout/list1"/>
    <dgm:cxn modelId="{AB7BC232-9C3A-4EBD-AF13-1AE1583AE056}" type="presParOf" srcId="{2EDF6D9A-465F-493F-BFFF-E8869C7E7367}" destId="{E8548541-8C7A-4FD8-ACB6-F446B097FEB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58C5B-4DED-42CC-87BA-6A5FFDAB1853}">
      <dsp:nvSpPr>
        <dsp:cNvPr id="0" name=""/>
        <dsp:cNvSpPr/>
      </dsp:nvSpPr>
      <dsp:spPr>
        <a:xfrm>
          <a:off x="0" y="487340"/>
          <a:ext cx="9798517" cy="110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474" tIns="416560" rIns="7604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ea typeface="+mn-lt"/>
              <a:cs typeface="+mn-lt"/>
            </a:rPr>
            <a:t>This is the first and smallest level of the new system, which covers around 30,000 to 50,000 people.</a:t>
          </a:r>
          <a:endParaRPr lang="en-GB" sz="2000" kern="1200"/>
        </a:p>
      </dsp:txBody>
      <dsp:txXfrm>
        <a:off x="0" y="487340"/>
        <a:ext cx="9798517" cy="1102500"/>
      </dsp:txXfrm>
    </dsp:sp>
    <dsp:sp modelId="{4EA4090E-D76B-407E-B7EF-EFB1461C534E}">
      <dsp:nvSpPr>
        <dsp:cNvPr id="0" name=""/>
        <dsp:cNvSpPr/>
      </dsp:nvSpPr>
      <dsp:spPr>
        <a:xfrm>
          <a:off x="489925" y="192140"/>
          <a:ext cx="685896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252" tIns="0" rIns="259252" bIns="0" numCol="1" spcCol="1270" anchor="ctr" anchorCtr="0">
          <a:noAutofit/>
        </a:bodyPr>
        <a:lstStyle/>
        <a:p>
          <a:pPr marL="0" lvl="0" indent="0" algn="l" defTabSz="889000">
            <a:lnSpc>
              <a:spcPct val="90000"/>
            </a:lnSpc>
            <a:spcBef>
              <a:spcPct val="0"/>
            </a:spcBef>
            <a:spcAft>
              <a:spcPct val="35000"/>
            </a:spcAft>
            <a:buNone/>
          </a:pPr>
          <a:r>
            <a:rPr lang="en-US" sz="2000" b="1" kern="1200" dirty="0">
              <a:ea typeface="+mn-lt"/>
              <a:cs typeface="+mn-lt"/>
            </a:rPr>
            <a:t>Neighbourhood level</a:t>
          </a:r>
          <a:endParaRPr lang="en-GB" sz="2000" kern="1200" dirty="0"/>
        </a:p>
      </dsp:txBody>
      <dsp:txXfrm>
        <a:off x="518746" y="220961"/>
        <a:ext cx="6801320" cy="532758"/>
      </dsp:txXfrm>
    </dsp:sp>
    <dsp:sp modelId="{C449D483-FD9D-44E6-9AD9-43810E9CFA50}">
      <dsp:nvSpPr>
        <dsp:cNvPr id="0" name=""/>
        <dsp:cNvSpPr/>
      </dsp:nvSpPr>
      <dsp:spPr>
        <a:xfrm>
          <a:off x="0" y="1993040"/>
          <a:ext cx="9798517" cy="110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474" tIns="416560" rIns="7604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ea typeface="+mn-lt"/>
              <a:cs typeface="+mn-lt"/>
            </a:rPr>
            <a:t>This is where most of the service changes will happen and covers around 250,000 to 500,000 people.</a:t>
          </a:r>
          <a:endParaRPr lang="en-GB" sz="2000" kern="1200"/>
        </a:p>
      </dsp:txBody>
      <dsp:txXfrm>
        <a:off x="0" y="1993040"/>
        <a:ext cx="9798517" cy="1102500"/>
      </dsp:txXfrm>
    </dsp:sp>
    <dsp:sp modelId="{9D0E70B4-8488-4EC4-BFE9-A3DB6B4C03F7}">
      <dsp:nvSpPr>
        <dsp:cNvPr id="0" name=""/>
        <dsp:cNvSpPr/>
      </dsp:nvSpPr>
      <dsp:spPr>
        <a:xfrm>
          <a:off x="489925" y="1697840"/>
          <a:ext cx="685896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252" tIns="0" rIns="259252" bIns="0" numCol="1" spcCol="1270" anchor="ctr" anchorCtr="0">
          <a:noAutofit/>
        </a:bodyPr>
        <a:lstStyle/>
        <a:p>
          <a:pPr marL="0" lvl="0" indent="0" algn="l" defTabSz="889000">
            <a:lnSpc>
              <a:spcPct val="90000"/>
            </a:lnSpc>
            <a:spcBef>
              <a:spcPct val="0"/>
            </a:spcBef>
            <a:spcAft>
              <a:spcPct val="35000"/>
            </a:spcAft>
            <a:buNone/>
          </a:pPr>
          <a:r>
            <a:rPr lang="en-US" sz="2000" b="1" kern="1200">
              <a:ea typeface="+mn-lt"/>
              <a:cs typeface="+mn-lt"/>
            </a:rPr>
            <a:t>Place level</a:t>
          </a:r>
          <a:endParaRPr lang="en-GB" sz="2000" kern="1200"/>
        </a:p>
      </dsp:txBody>
      <dsp:txXfrm>
        <a:off x="518746" y="1726661"/>
        <a:ext cx="6801320" cy="532758"/>
      </dsp:txXfrm>
    </dsp:sp>
    <dsp:sp modelId="{E8548541-8C7A-4FD8-ACB6-F446B097FEB8}">
      <dsp:nvSpPr>
        <dsp:cNvPr id="0" name=""/>
        <dsp:cNvSpPr/>
      </dsp:nvSpPr>
      <dsp:spPr>
        <a:xfrm>
          <a:off x="0" y="3498741"/>
          <a:ext cx="9798517" cy="110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474" tIns="416560" rIns="760474"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ea typeface="+mn-lt"/>
              <a:cs typeface="+mn-lt"/>
            </a:rPr>
            <a:t>This is the largest level and is where the budget is held and decisions will be made. It covers around 1 million to 3 million people.</a:t>
          </a:r>
          <a:endParaRPr lang="en-GB" sz="2000" kern="1200" dirty="0"/>
        </a:p>
      </dsp:txBody>
      <dsp:txXfrm>
        <a:off x="0" y="3498741"/>
        <a:ext cx="9798517" cy="1102500"/>
      </dsp:txXfrm>
    </dsp:sp>
    <dsp:sp modelId="{22F6105E-D347-4F9D-AFB4-312D1E325A9A}">
      <dsp:nvSpPr>
        <dsp:cNvPr id="0" name=""/>
        <dsp:cNvSpPr/>
      </dsp:nvSpPr>
      <dsp:spPr>
        <a:xfrm>
          <a:off x="489925" y="3203540"/>
          <a:ext cx="685896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252" tIns="0" rIns="259252" bIns="0" numCol="1" spcCol="1270" anchor="ctr" anchorCtr="0">
          <a:noAutofit/>
        </a:bodyPr>
        <a:lstStyle/>
        <a:p>
          <a:pPr marL="0" lvl="0" indent="0" algn="l" defTabSz="889000">
            <a:lnSpc>
              <a:spcPct val="90000"/>
            </a:lnSpc>
            <a:spcBef>
              <a:spcPct val="0"/>
            </a:spcBef>
            <a:spcAft>
              <a:spcPct val="35000"/>
            </a:spcAft>
            <a:buNone/>
          </a:pPr>
          <a:r>
            <a:rPr lang="en-US" sz="2000" b="1" kern="1200">
              <a:ea typeface="+mn-lt"/>
              <a:cs typeface="+mn-lt"/>
            </a:rPr>
            <a:t>System level</a:t>
          </a:r>
          <a:endParaRPr lang="en-GB" sz="2000" kern="1200"/>
        </a:p>
      </dsp:txBody>
      <dsp:txXfrm>
        <a:off x="518746" y="3232361"/>
        <a:ext cx="6801320"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4A0D7-BDDE-A445-8A40-E72FDCB9A76D}" type="datetimeFigureOut">
              <a:rPr lang="en-GB" smtClean="0"/>
              <a:t>28/03/2022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7F609-35CC-324D-947E-26771886CC4D}" type="slidenum">
              <a:rPr lang="en-GB" smtClean="0"/>
              <a:t>‹#›</a:t>
            </a:fld>
            <a:endParaRPr lang="en-GB"/>
          </a:p>
        </p:txBody>
      </p:sp>
    </p:spTree>
    <p:extLst>
      <p:ext uri="{BB962C8B-B14F-4D97-AF65-F5344CB8AC3E}">
        <p14:creationId xmlns:p14="http://schemas.microsoft.com/office/powerpoint/2010/main" val="177776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0"/>
              </a:spcBef>
              <a:spcAft>
                <a:spcPts val="800"/>
              </a:spcAft>
            </a:pPr>
            <a:r>
              <a:rPr lang="en-US" b="1"/>
              <a:t>Transcript</a:t>
            </a:r>
          </a:p>
          <a:p>
            <a:pPr>
              <a:lnSpc>
                <a:spcPct val="107000"/>
              </a:lnSpc>
              <a:spcBef>
                <a:spcPts val="2000"/>
              </a:spcBef>
              <a:spcAft>
                <a:spcPts val="800"/>
              </a:spcAft>
            </a:pPr>
            <a:endParaRPr lang="en-US"/>
          </a:p>
          <a:p>
            <a:pPr>
              <a:lnSpc>
                <a:spcPct val="107000"/>
              </a:lnSpc>
              <a:spcBef>
                <a:spcPts val="2000"/>
              </a:spcBef>
              <a:spcAft>
                <a:spcPts val="800"/>
              </a:spcAft>
            </a:pPr>
            <a:r>
              <a:rPr lang="en-US"/>
              <a:t>Steven, age 47, went through a long divorce, ended up with big solicitor bills and debts, then lost his job during the pandemic, couldn’t afford to pay, he developed a drinking problem and depression and it ended with bailiffs repossessing his house and car and he ended up living on the streets.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He had high blood pressure, depression, health conditions due to his drinking problem, all made worse by the fact he is now living on the streets.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Because he moved out of his family home, he didn’t register with a new doctor so has no GP. He has been talked to by a homeless support worker from the voluntary sector, and has been arrested several times for being drunk.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He has ended up in hospital several times, brought in after the public called an ambulance for him. His underlying issues are not being addressed, he is just being treated by different places when his symptoms cause problems.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He has been put into homeless shelters by various charities, but without any support to turn his life around, he is always asked to leave due to his drinking problem leading to aggressive </a:t>
            </a:r>
            <a:r>
              <a:rPr lang="en-US" err="1"/>
              <a:t>behaviour</a:t>
            </a:r>
            <a:r>
              <a:rPr lang="en-US"/>
              <a:t>. </a:t>
            </a:r>
          </a:p>
          <a:p>
            <a:pPr>
              <a:lnSpc>
                <a:spcPct val="107000"/>
              </a:lnSpc>
              <a:spcBef>
                <a:spcPts val="2000"/>
              </a:spcBef>
              <a:spcAft>
                <a:spcPts val="800"/>
              </a:spcAft>
            </a:pPr>
            <a:endParaRPr lang="en-US"/>
          </a:p>
          <a:p>
            <a:pPr>
              <a:lnSpc>
                <a:spcPct val="107000"/>
              </a:lnSpc>
              <a:spcBef>
                <a:spcPts val="2000"/>
              </a:spcBef>
              <a:spcAft>
                <a:spcPts val="800"/>
              </a:spcAft>
            </a:pPr>
            <a:r>
              <a:rPr lang="en-US"/>
              <a:t>He can’t understand how his life fell apart so quickly and is starting to feel suicidal.</a:t>
            </a:r>
          </a:p>
          <a:p>
            <a:endParaRPr lang="en-US"/>
          </a:p>
          <a:p>
            <a:pPr>
              <a:lnSpc>
                <a:spcPct val="125000"/>
              </a:lnSpc>
              <a:spcBef>
                <a:spcPts val="2000"/>
              </a:spcBef>
            </a:pPr>
            <a:r>
              <a:rPr lang="en-US"/>
              <a:t>Steven has no </a:t>
            </a:r>
            <a:r>
              <a:rPr lang="en-US" err="1"/>
              <a:t>co-ordinated</a:t>
            </a:r>
            <a:r>
              <a:rPr lang="en-US"/>
              <a:t> care currently. He is either left on his own, admitted to hospital, or arrested. </a:t>
            </a:r>
          </a:p>
          <a:p>
            <a:pPr>
              <a:lnSpc>
                <a:spcPct val="125000"/>
              </a:lnSpc>
              <a:spcBef>
                <a:spcPts val="2000"/>
              </a:spcBef>
            </a:pPr>
            <a:endParaRPr lang="en-US"/>
          </a:p>
          <a:p>
            <a:pPr>
              <a:lnSpc>
                <a:spcPct val="125000"/>
              </a:lnSpc>
              <a:spcBef>
                <a:spcPts val="2000"/>
              </a:spcBef>
            </a:pPr>
            <a:r>
              <a:rPr lang="en-US"/>
              <a:t>But it doesn’t have to be like this. </a:t>
            </a:r>
          </a:p>
          <a:p>
            <a:pPr>
              <a:lnSpc>
                <a:spcPct val="125000"/>
              </a:lnSpc>
              <a:spcBef>
                <a:spcPts val="2000"/>
              </a:spcBef>
            </a:pPr>
            <a:endParaRPr lang="en-US"/>
          </a:p>
          <a:p>
            <a:pPr>
              <a:lnSpc>
                <a:spcPct val="125000"/>
              </a:lnSpc>
              <a:spcBef>
                <a:spcPts val="2000"/>
              </a:spcBef>
            </a:pPr>
            <a:r>
              <a:rPr lang="en-US"/>
              <a:t>The changes being made to the health service now, are to make all the different </a:t>
            </a:r>
            <a:r>
              <a:rPr lang="en-US" err="1"/>
              <a:t>organisations</a:t>
            </a:r>
            <a:r>
              <a:rPr lang="en-US"/>
              <a:t> work together in a better way. This is already happening in some places but will become law in July 2022. </a:t>
            </a:r>
          </a:p>
          <a:p>
            <a:pPr>
              <a:lnSpc>
                <a:spcPct val="125000"/>
              </a:lnSpc>
              <a:spcBef>
                <a:spcPts val="2000"/>
              </a:spcBef>
            </a:pPr>
            <a:endParaRPr lang="en-US"/>
          </a:p>
          <a:p>
            <a:pPr>
              <a:lnSpc>
                <a:spcPct val="125000"/>
              </a:lnSpc>
              <a:spcBef>
                <a:spcPts val="2000"/>
              </a:spcBef>
            </a:pPr>
            <a:r>
              <a:rPr lang="en-US"/>
              <a:t>Let’s look at a different approach. </a:t>
            </a:r>
            <a:endParaRPr lang="en-GB"/>
          </a:p>
          <a:p>
            <a:endParaRPr lang="en-US"/>
          </a:p>
          <a:p>
            <a:endParaRPr lang="en-US">
              <a:cs typeface="Calibri" panose="020F0502020204030204"/>
            </a:endParaRPr>
          </a:p>
          <a:p>
            <a:pPr>
              <a:lnSpc>
                <a:spcPct val="107000"/>
              </a:lnSpc>
              <a:spcBef>
                <a:spcPts val="2000"/>
              </a:spcBef>
              <a:spcAft>
                <a:spcPts val="800"/>
              </a:spcAft>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5</a:t>
            </a:fld>
            <a:endParaRPr lang="en-GB"/>
          </a:p>
        </p:txBody>
      </p:sp>
    </p:spTree>
    <p:extLst>
      <p:ext uri="{BB962C8B-B14F-4D97-AF65-F5344CB8AC3E}">
        <p14:creationId xmlns:p14="http://schemas.microsoft.com/office/powerpoint/2010/main" val="303543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Bef>
                <a:spcPts val="2000"/>
              </a:spcBef>
            </a:pPr>
            <a:r>
              <a:rPr lang="en-US" b="1"/>
              <a:t>Transcript</a:t>
            </a:r>
          </a:p>
          <a:p>
            <a:pPr>
              <a:lnSpc>
                <a:spcPct val="125000"/>
              </a:lnSpc>
              <a:spcBef>
                <a:spcPts val="2000"/>
              </a:spcBef>
            </a:pPr>
            <a:endParaRPr lang="en-US"/>
          </a:p>
          <a:p>
            <a:pPr>
              <a:lnSpc>
                <a:spcPct val="125000"/>
              </a:lnSpc>
              <a:spcBef>
                <a:spcPts val="2000"/>
              </a:spcBef>
            </a:pPr>
            <a:r>
              <a:rPr lang="en-US"/>
              <a:t>Gill is 65 and works part-time in a shop and cares for her 78-year-old husband John, who has dementia. She has a heart condition herself and needs to take regular medication. </a:t>
            </a:r>
          </a:p>
          <a:p>
            <a:pPr>
              <a:lnSpc>
                <a:spcPct val="125000"/>
              </a:lnSpc>
              <a:spcBef>
                <a:spcPts val="2000"/>
              </a:spcBef>
            </a:pPr>
            <a:endParaRPr lang="en-US"/>
          </a:p>
          <a:p>
            <a:pPr>
              <a:lnSpc>
                <a:spcPct val="125000"/>
              </a:lnSpc>
              <a:spcBef>
                <a:spcPts val="2000"/>
              </a:spcBef>
            </a:pPr>
            <a:r>
              <a:rPr lang="en-US"/>
              <a:t>Gill has told her GP she is caring for her husband but she downplayed the problems as she is worried he will get taken into a home if she does. She pays a cleaner to come and help with the house but she does all the personal caring herself. </a:t>
            </a:r>
          </a:p>
          <a:p>
            <a:pPr>
              <a:lnSpc>
                <a:spcPct val="125000"/>
              </a:lnSpc>
              <a:spcBef>
                <a:spcPts val="2000"/>
              </a:spcBef>
            </a:pPr>
            <a:endParaRPr lang="en-US"/>
          </a:p>
          <a:p>
            <a:pPr>
              <a:lnSpc>
                <a:spcPct val="125000"/>
              </a:lnSpc>
              <a:spcBef>
                <a:spcPts val="2000"/>
              </a:spcBef>
            </a:pPr>
            <a:r>
              <a:rPr lang="en-US"/>
              <a:t>John is becoming increasingly agitated and lashes out at her while she tries to help him. He also forgets whether or not he has eaten, and accuses her of trying to harm him. </a:t>
            </a:r>
          </a:p>
          <a:p>
            <a:pPr>
              <a:lnSpc>
                <a:spcPct val="125000"/>
              </a:lnSpc>
              <a:spcBef>
                <a:spcPts val="2000"/>
              </a:spcBef>
            </a:pPr>
            <a:endParaRPr lang="en-US"/>
          </a:p>
          <a:p>
            <a:pPr>
              <a:lnSpc>
                <a:spcPct val="125000"/>
              </a:lnSpc>
              <a:spcBef>
                <a:spcPts val="2000"/>
              </a:spcBef>
            </a:pPr>
            <a:r>
              <a:rPr lang="en-US"/>
              <a:t>The GP is part of a wider Primary Care Network, which includes a Care Officer, working as part of adult social care and linked into the place-based health system. He raises Gill's case with the Care Officer as he has concerns and she seemed anxious. </a:t>
            </a:r>
          </a:p>
          <a:p>
            <a:pPr>
              <a:lnSpc>
                <a:spcPct val="125000"/>
              </a:lnSpc>
              <a:spcBef>
                <a:spcPts val="2000"/>
              </a:spcBef>
            </a:pPr>
            <a:endParaRPr lang="en-US"/>
          </a:p>
          <a:p>
            <a:pPr>
              <a:lnSpc>
                <a:spcPct val="125000"/>
              </a:lnSpc>
              <a:spcBef>
                <a:spcPts val="2000"/>
              </a:spcBef>
            </a:pPr>
            <a:r>
              <a:rPr lang="en-US"/>
              <a:t>The Care Officer visits Gill and can see immediately that she needs some home support as well as some adaptations to make the environment safer for John. She explains to Gill all the support that is available and that she doesn't need to continue paying privately for expensive help. </a:t>
            </a:r>
          </a:p>
          <a:p>
            <a:pPr>
              <a:lnSpc>
                <a:spcPct val="125000"/>
              </a:lnSpc>
              <a:spcBef>
                <a:spcPts val="2000"/>
              </a:spcBef>
            </a:pPr>
            <a:endParaRPr lang="en-US"/>
          </a:p>
          <a:p>
            <a:pPr>
              <a:lnSpc>
                <a:spcPct val="125000"/>
              </a:lnSpc>
              <a:spcBef>
                <a:spcPts val="2000"/>
              </a:spcBef>
            </a:pPr>
            <a:r>
              <a:rPr lang="en-US"/>
              <a:t>The Care Officer makes all the calls and referrals into all the necessary health, care and support services, to take the pressure off Gill, and follows up with everything to make sure it happens. They also make sure Gill is seen by her GP for her own needs, to get her health back on track.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25</a:t>
            </a:fld>
            <a:endParaRPr lang="en-GB"/>
          </a:p>
        </p:txBody>
      </p:sp>
    </p:spTree>
    <p:extLst>
      <p:ext uri="{BB962C8B-B14F-4D97-AF65-F5344CB8AC3E}">
        <p14:creationId xmlns:p14="http://schemas.microsoft.com/office/powerpoint/2010/main" val="108905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Bef>
                <a:spcPts val="2000"/>
              </a:spcBef>
            </a:pPr>
            <a:r>
              <a:rPr lang="en-US" b="1"/>
              <a:t>Transcript</a:t>
            </a:r>
            <a:br>
              <a:rPr lang="en-US"/>
            </a:br>
            <a:br>
              <a:rPr lang="en-US"/>
            </a:br>
            <a:r>
              <a:rPr lang="en-US"/>
              <a:t>Gill is 65 and works part-time in a shop and cares for her 78-year-old husband John, who has dementia. She has a heart condition herself and needs to take regular medication. </a:t>
            </a:r>
          </a:p>
          <a:p>
            <a:pPr>
              <a:lnSpc>
                <a:spcPct val="125000"/>
              </a:lnSpc>
              <a:spcBef>
                <a:spcPts val="2000"/>
              </a:spcBef>
            </a:pPr>
            <a:endParaRPr lang="en-US"/>
          </a:p>
          <a:p>
            <a:pPr>
              <a:lnSpc>
                <a:spcPct val="125000"/>
              </a:lnSpc>
              <a:spcBef>
                <a:spcPts val="2000"/>
              </a:spcBef>
            </a:pPr>
            <a:r>
              <a:rPr lang="en-US"/>
              <a:t>Gill has told her GP she is caring for her husband but she downplayed the problems as she is worried he will get taken into a home if she does. She pays a cleaner to come and help with the house but she does all the personal caring herself. </a:t>
            </a:r>
          </a:p>
          <a:p>
            <a:pPr>
              <a:lnSpc>
                <a:spcPct val="125000"/>
              </a:lnSpc>
              <a:spcBef>
                <a:spcPts val="2000"/>
              </a:spcBef>
            </a:pPr>
            <a:endParaRPr lang="en-US"/>
          </a:p>
          <a:p>
            <a:pPr>
              <a:lnSpc>
                <a:spcPct val="125000"/>
              </a:lnSpc>
              <a:spcBef>
                <a:spcPts val="2000"/>
              </a:spcBef>
            </a:pPr>
            <a:r>
              <a:rPr lang="en-US"/>
              <a:t>John is becoming increasingly agitated and lashes out at her while she tries to help him. He also forgets whether or not he has eaten, and accuses her of trying to harm him. </a:t>
            </a:r>
            <a:endParaRPr lang="en-US">
              <a:cs typeface="Calibri" panose="020F0502020204030204"/>
            </a:endParaRPr>
          </a:p>
          <a:p>
            <a:pPr>
              <a:lnSpc>
                <a:spcPct val="125000"/>
              </a:lnSpc>
              <a:spcBef>
                <a:spcPts val="2000"/>
              </a:spcBef>
            </a:pPr>
            <a:endParaRPr lang="en-US"/>
          </a:p>
          <a:p>
            <a:pPr>
              <a:lnSpc>
                <a:spcPct val="125000"/>
              </a:lnSpc>
              <a:spcBef>
                <a:spcPts val="2000"/>
              </a:spcBef>
            </a:pPr>
            <a:r>
              <a:rPr lang="en-US"/>
              <a:t>John often wanders off down to the shops or into the town and then has to be brought back by friends, or is picked up by the police. They live in a two-</a:t>
            </a:r>
            <a:r>
              <a:rPr lang="en-US" err="1"/>
              <a:t>storey</a:t>
            </a:r>
            <a:r>
              <a:rPr lang="en-US"/>
              <a:t> house and he has had several falls down the stairs and ended up in a and e. </a:t>
            </a:r>
          </a:p>
          <a:p>
            <a:pPr>
              <a:lnSpc>
                <a:spcPct val="125000"/>
              </a:lnSpc>
              <a:spcBef>
                <a:spcPts val="2000"/>
              </a:spcBef>
            </a:pPr>
            <a:endParaRPr lang="en-US"/>
          </a:p>
          <a:p>
            <a:pPr>
              <a:lnSpc>
                <a:spcPct val="125000"/>
              </a:lnSpc>
              <a:spcBef>
                <a:spcPts val="2000"/>
              </a:spcBef>
            </a:pPr>
            <a:r>
              <a:rPr lang="en-US"/>
              <a:t>Gill has tried speaking to a private care company for help but is waiting for them to get back to her and is worried it will be too expensive.  She hasn't been looking after herself and is suffering from anxiety. </a:t>
            </a:r>
          </a:p>
          <a:p>
            <a:endParaRPr lang="en-US"/>
          </a:p>
          <a:p>
            <a:pPr>
              <a:lnSpc>
                <a:spcPct val="125000"/>
              </a:lnSpc>
              <a:spcBef>
                <a:spcPts val="2000"/>
              </a:spcBef>
            </a:pPr>
            <a:r>
              <a:rPr lang="en-US"/>
              <a:t>Gill and John have a number of issues which need addressing, from unsuitable housing, to support with cleaning and care, to help with nutrition. </a:t>
            </a:r>
          </a:p>
          <a:p>
            <a:pPr>
              <a:lnSpc>
                <a:spcPct val="125000"/>
              </a:lnSpc>
              <a:spcBef>
                <a:spcPts val="2000"/>
              </a:spcBef>
            </a:pPr>
            <a:endParaRPr lang="en-US"/>
          </a:p>
          <a:p>
            <a:pPr>
              <a:lnSpc>
                <a:spcPct val="125000"/>
              </a:lnSpc>
              <a:spcBef>
                <a:spcPts val="2000"/>
              </a:spcBef>
            </a:pPr>
            <a:r>
              <a:rPr lang="en-US"/>
              <a:t>None of these are issues which fall under the NHS, but they are all affecting this couple's health. </a:t>
            </a:r>
          </a:p>
          <a:p>
            <a:pPr>
              <a:lnSpc>
                <a:spcPct val="125000"/>
              </a:lnSpc>
              <a:spcBef>
                <a:spcPts val="2000"/>
              </a:spcBef>
            </a:pPr>
            <a:endParaRPr lang="en-US"/>
          </a:p>
          <a:p>
            <a:pPr>
              <a:lnSpc>
                <a:spcPct val="125000"/>
              </a:lnSpc>
              <a:spcBef>
                <a:spcPts val="2000"/>
              </a:spcBef>
            </a:pPr>
            <a:r>
              <a:rPr lang="en-US"/>
              <a:t>In fact, many of their problems would be better dealt with by their local council. Local councils have a long history of working to improve population health.</a:t>
            </a:r>
          </a:p>
          <a:p>
            <a:endParaRPr lang="en-US"/>
          </a:p>
          <a:p>
            <a:pPr>
              <a:lnSpc>
                <a:spcPct val="107000"/>
              </a:lnSpc>
              <a:spcBef>
                <a:spcPts val="2000"/>
              </a:spcBef>
              <a:spcAft>
                <a:spcPts val="800"/>
              </a:spcAft>
            </a:pPr>
            <a:endParaRPr lang="en-US"/>
          </a:p>
          <a:p>
            <a:pPr>
              <a:lnSpc>
                <a:spcPct val="125000"/>
              </a:lnSpc>
              <a:spcBef>
                <a:spcPts val="2000"/>
              </a:spcBef>
            </a:pPr>
            <a:endParaRPr lang="en-US">
              <a:cs typeface="Calibri" panose="020F0502020204030204"/>
            </a:endParaRPr>
          </a:p>
          <a:p>
            <a:pPr>
              <a:lnSpc>
                <a:spcPct val="125000"/>
              </a:lnSpc>
              <a:spcBef>
                <a:spcPts val="2000"/>
              </a:spcBef>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10</a:t>
            </a:fld>
            <a:endParaRPr lang="en-GB"/>
          </a:p>
        </p:txBody>
      </p:sp>
    </p:spTree>
    <p:extLst>
      <p:ext uri="{BB962C8B-B14F-4D97-AF65-F5344CB8AC3E}">
        <p14:creationId xmlns:p14="http://schemas.microsoft.com/office/powerpoint/2010/main" val="378485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effectLst/>
                <a:latin typeface="Calibri" panose="020F0502020204030204" pitchFamily="34" charset="0"/>
                <a:ea typeface="Calibri" panose="020F0502020204030204" pitchFamily="34" charset="0"/>
                <a:cs typeface="Times New Roman" panose="02020603050405020304" pitchFamily="18" charset="0"/>
              </a:rPr>
              <a:t>Upper tier councils such as County Councils, have always held considerable statutory duties related to health, for example: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alibri" panose="020F050202020403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Public health – keeping the public healthy and well – sits within councils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alibri" panose="020F050202020403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Health and wellbeing boards and Health Overview and Scrutiny Committees have always been run by local councils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alibri" panose="020F050202020403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duty to produce joint strategic needs assessments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alibri" panose="020F050202020403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duty to produce joint health and wellbeing strategies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alibri" panose="020F050202020403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duty to promote integration and address health inequalities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b="1" dirty="0">
                <a:effectLst/>
                <a:latin typeface="Calibri" panose="020F0502020204030204" pitchFamily="34" charset="0"/>
                <a:ea typeface="Calibri" panose="020F0502020204030204" pitchFamily="34" charset="0"/>
                <a:cs typeface="Times New Roman" panose="02020603050405020304" pitchFamily="18" charset="0"/>
              </a:rPr>
              <a:t>While district councils have always had responsibilities for health in terms of providing good housing, leisure and recreational facilities which all contribute to health.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12</a:t>
            </a:fld>
            <a:endParaRPr lang="en-GB"/>
          </a:p>
        </p:txBody>
      </p:sp>
    </p:spTree>
    <p:extLst>
      <p:ext uri="{BB962C8B-B14F-4D97-AF65-F5344CB8AC3E}">
        <p14:creationId xmlns:p14="http://schemas.microsoft.com/office/powerpoint/2010/main" val="364853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Calibri" panose="020F0502020204030204" pitchFamily="34" charset="0"/>
              <a:buChar char="•"/>
              <a:tabLst>
                <a:tab pos="914400" algn="l"/>
              </a:tabLs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Leader/ elected mayor – key role as a place leader to promote better health and wellbeing of their communities. Likely to have a key leadership role in the ICS and ICP</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alibri" panose="020F0502020204030204" pitchFamily="34" charset="0"/>
              <a:buChar char="•"/>
              <a:tabLst>
                <a:tab pos="914400" algn="l"/>
              </a:tabLs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Cabinet member for social care/public health/health and wellbeing/people – key partnership role in working with ICS and ICB on commissioning adult social care services and driving integration.</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alibri" panose="020F0502020204030204" pitchFamily="34" charset="0"/>
              <a:buChar char="•"/>
              <a:tabLst>
                <a:tab pos="914400" algn="l"/>
              </a:tabLs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Health and Wellbeing Board Chair and members – leaders of existing place-based forums and key in working with ICS place-based partnerships.</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alibri" panose="020F0502020204030204" pitchFamily="34" charset="0"/>
              <a:buChar char="•"/>
              <a:tabLst>
                <a:tab pos="914400" algn="l"/>
              </a:tabLs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Health overview and scrutiny chair and member – key role in local accountability of NHS services, including ICS. An important partner in developing ICS plans and in proposed service reconfigurations.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alibri" panose="020F0502020204030204" pitchFamily="34" charset="0"/>
              <a:buChar char="•"/>
              <a:tabLst>
                <a:tab pos="914400" algn="l"/>
              </a:tabLs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Representatives on regional and national bodies – combined authorities, strategic partnerships etc.</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alibri" panose="020F0502020204030204" pitchFamily="34" charset="0"/>
              <a:buChar char="•"/>
              <a:tabLst>
                <a:tab pos="914400" algn="l"/>
              </a:tabLs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Ward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councillors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 all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councillors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are first and foremost ward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councillors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with a strong link to their ward constituents.</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13</a:t>
            </a:fld>
            <a:endParaRPr lang="en-GB"/>
          </a:p>
        </p:txBody>
      </p:sp>
    </p:spTree>
    <p:extLst>
      <p:ext uri="{BB962C8B-B14F-4D97-AF65-F5344CB8AC3E}">
        <p14:creationId xmlns:p14="http://schemas.microsoft.com/office/powerpoint/2010/main" val="162535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aim of this new integrated way of working is to build on all the good ideas  and great ways of working that already exist, and make sure they are being used across the country.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new way of working won’t end any existing positive partnerships between health services and councils, it will help them to grow.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But what will that look like?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16</a:t>
            </a:fld>
            <a:endParaRPr lang="en-GB"/>
          </a:p>
        </p:txBody>
      </p:sp>
    </p:spTree>
    <p:extLst>
      <p:ext uri="{BB962C8B-B14F-4D97-AF65-F5344CB8AC3E}">
        <p14:creationId xmlns:p14="http://schemas.microsoft.com/office/powerpoint/2010/main" val="258103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0"/>
              </a:spcBef>
              <a:spcAft>
                <a:spcPts val="800"/>
              </a:spcAft>
            </a:pPr>
            <a:endParaRPr lang="en-GB">
              <a:cs typeface="Arial"/>
            </a:endParaRPr>
          </a:p>
          <a:p>
            <a:endParaRPr lang="en-GB"/>
          </a:p>
        </p:txBody>
      </p:sp>
      <p:sp>
        <p:nvSpPr>
          <p:cNvPr id="4" name="Slide Number Placeholder 3"/>
          <p:cNvSpPr>
            <a:spLocks noGrp="1"/>
          </p:cNvSpPr>
          <p:nvPr>
            <p:ph type="sldNum" sz="quarter" idx="5"/>
          </p:nvPr>
        </p:nvSpPr>
        <p:spPr/>
        <p:txBody>
          <a:bodyPr/>
          <a:lstStyle/>
          <a:p>
            <a:fld id="{19B7F609-35CC-324D-947E-26771886CC4D}" type="slidenum">
              <a:rPr lang="en-GB" smtClean="0"/>
              <a:t>18</a:t>
            </a:fld>
            <a:endParaRPr lang="en-GB"/>
          </a:p>
        </p:txBody>
      </p:sp>
    </p:spTree>
    <p:extLst>
      <p:ext uri="{BB962C8B-B14F-4D97-AF65-F5344CB8AC3E}">
        <p14:creationId xmlns:p14="http://schemas.microsoft.com/office/powerpoint/2010/main" val="346825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Bef>
                <a:spcPts val="2000"/>
              </a:spcBef>
            </a:pPr>
            <a:r>
              <a:rPr lang="en-US" dirty="0"/>
              <a:t>Most councils already have a health and wellbeing board and these will continue to work, within the place level, providing vital information. </a:t>
            </a:r>
          </a:p>
          <a:p>
            <a:pPr>
              <a:lnSpc>
                <a:spcPct val="125000"/>
              </a:lnSpc>
              <a:spcBef>
                <a:spcPts val="2000"/>
              </a:spcBef>
            </a:pPr>
            <a:endParaRPr lang="en-GB" dirty="0"/>
          </a:p>
          <a:p>
            <a:pPr>
              <a:lnSpc>
                <a:spcPct val="125000"/>
              </a:lnSpc>
              <a:spcBef>
                <a:spcPts val="2000"/>
              </a:spcBef>
            </a:pPr>
            <a:r>
              <a:rPr lang="en-GB" dirty="0"/>
              <a:t>Organisations which provide health services, such as hospital trusts, are known as providers. They will work together with other providers within their place area, to share resources and information to better support patients. These are known as provider collaboratives. </a:t>
            </a:r>
            <a:endParaRPr lang="en-US" dirty="0">
              <a:cs typeface="Calibri"/>
            </a:endParaRPr>
          </a:p>
          <a:p>
            <a:endParaRPr lang="en-US" dirty="0">
              <a:cs typeface="Calibri"/>
            </a:endParaRPr>
          </a:p>
          <a:p>
            <a:pPr>
              <a:lnSpc>
                <a:spcPct val="125000"/>
              </a:lnSpc>
              <a:spcBef>
                <a:spcPts val="2000"/>
              </a:spcBef>
            </a:pPr>
            <a:r>
              <a:rPr lang="en-US" dirty="0"/>
              <a:t>One of the key benefits of health and care services all working together at a place level, is all of those </a:t>
            </a:r>
            <a:r>
              <a:rPr lang="en-US" dirty="0" err="1"/>
              <a:t>organisations</a:t>
            </a:r>
            <a:r>
              <a:rPr lang="en-US" dirty="0"/>
              <a:t> will have good knowledge of the health problems in the area. </a:t>
            </a:r>
            <a:endParaRPr lang="en-US" dirty="0">
              <a:cs typeface="Calibri"/>
            </a:endParaRPr>
          </a:p>
          <a:p>
            <a:pPr>
              <a:lnSpc>
                <a:spcPct val="125000"/>
              </a:lnSpc>
              <a:spcBef>
                <a:spcPts val="2000"/>
              </a:spcBef>
            </a:pPr>
            <a:endParaRPr lang="en-US" dirty="0"/>
          </a:p>
          <a:p>
            <a:pPr>
              <a:lnSpc>
                <a:spcPct val="125000"/>
              </a:lnSpc>
              <a:spcBef>
                <a:spcPts val="2000"/>
              </a:spcBef>
            </a:pPr>
            <a:r>
              <a:rPr lang="en-US" dirty="0"/>
              <a:t>Local councils will be able to share their information about population health, public health issues, and all the other demographic information which has an impact on people’s health and care. </a:t>
            </a:r>
            <a:endParaRPr lang="en-US" dirty="0">
              <a:cs typeface="Calibri"/>
            </a:endParaRPr>
          </a:p>
          <a:p>
            <a:pPr>
              <a:lnSpc>
                <a:spcPct val="125000"/>
              </a:lnSpc>
              <a:spcBef>
                <a:spcPts val="2000"/>
              </a:spcBef>
            </a:pPr>
            <a:endParaRPr lang="en-US" dirty="0"/>
          </a:p>
          <a:p>
            <a:pPr>
              <a:lnSpc>
                <a:spcPct val="125000"/>
              </a:lnSpc>
              <a:spcBef>
                <a:spcPts val="2000"/>
              </a:spcBef>
            </a:pPr>
            <a:r>
              <a:rPr lang="en-US" dirty="0"/>
              <a:t>One of the roles of the place-based partnerships will be to look at what the people living in their area need, to help live more healthy lives, and they will pass this information up the ladder to the Integrated Care Partnership. </a:t>
            </a:r>
          </a:p>
        </p:txBody>
      </p:sp>
      <p:sp>
        <p:nvSpPr>
          <p:cNvPr id="4" name="Slide Number Placeholder 3"/>
          <p:cNvSpPr>
            <a:spLocks noGrp="1"/>
          </p:cNvSpPr>
          <p:nvPr>
            <p:ph type="sldNum" sz="quarter" idx="5"/>
          </p:nvPr>
        </p:nvSpPr>
        <p:spPr/>
        <p:txBody>
          <a:bodyPr/>
          <a:lstStyle/>
          <a:p>
            <a:fld id="{19B7F609-35CC-324D-947E-26771886CC4D}" type="slidenum">
              <a:rPr lang="en-GB" smtClean="0"/>
              <a:t>20</a:t>
            </a:fld>
            <a:endParaRPr lang="en-GB"/>
          </a:p>
        </p:txBody>
      </p:sp>
    </p:spTree>
    <p:extLst>
      <p:ext uri="{BB962C8B-B14F-4D97-AF65-F5344CB8AC3E}">
        <p14:creationId xmlns:p14="http://schemas.microsoft.com/office/powerpoint/2010/main" val="343892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integrated care partnership</a:t>
            </a:r>
            <a:r>
              <a:rPr lang="en-US" dirty="0"/>
              <a:t> </a:t>
            </a:r>
          </a:p>
          <a:p>
            <a:r>
              <a:rPr lang="en-US" dirty="0"/>
              <a:t>This is a committee made up of representatives from all the different health and care </a:t>
            </a:r>
            <a:r>
              <a:rPr lang="en-US" dirty="0" err="1"/>
              <a:t>organisations</a:t>
            </a:r>
            <a:r>
              <a:rPr lang="en-US" dirty="0"/>
              <a:t> across the wider system area. They will meet together to discuss the big issues affecting the health of people and come up with ways to improve health and care in their area. </a:t>
            </a:r>
            <a:endParaRPr lang="en-US" b="1" dirty="0"/>
          </a:p>
          <a:p>
            <a:endParaRPr lang="en-US" b="1" dirty="0"/>
          </a:p>
          <a:p>
            <a:r>
              <a:rPr lang="en-US" b="1" dirty="0"/>
              <a:t>The integrated care board</a:t>
            </a:r>
            <a:r>
              <a:rPr lang="en-US" dirty="0"/>
              <a:t> </a:t>
            </a:r>
          </a:p>
          <a:p>
            <a:r>
              <a:rPr lang="en-US" dirty="0"/>
              <a:t>This is an </a:t>
            </a:r>
            <a:r>
              <a:rPr lang="en-US" dirty="0" err="1"/>
              <a:t>organisation</a:t>
            </a:r>
            <a:r>
              <a:rPr lang="en-US" dirty="0"/>
              <a:t> made up of representatives from the NHS and the local council and they will be responsible for the budget and making decisions about health services in their system area. They have to make sure the services match the ideas put forward by the partnership.   </a:t>
            </a:r>
          </a:p>
          <a:p>
            <a:endParaRPr lang="en-US" dirty="0">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21</a:t>
            </a:fld>
            <a:endParaRPr lang="en-GB"/>
          </a:p>
        </p:txBody>
      </p:sp>
    </p:spTree>
    <p:extLst>
      <p:ext uri="{BB962C8B-B14F-4D97-AF65-F5344CB8AC3E}">
        <p14:creationId xmlns:p14="http://schemas.microsoft.com/office/powerpoint/2010/main" val="262209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0"/>
              </a:spcBef>
              <a:spcAft>
                <a:spcPts val="800"/>
              </a:spcAft>
            </a:pPr>
            <a:r>
              <a:rPr lang="en-US" b="1"/>
              <a:t>Transcript</a:t>
            </a:r>
          </a:p>
          <a:p>
            <a:pPr>
              <a:lnSpc>
                <a:spcPct val="107000"/>
              </a:lnSpc>
              <a:spcBef>
                <a:spcPts val="2000"/>
              </a:spcBef>
              <a:spcAft>
                <a:spcPts val="800"/>
              </a:spcAft>
            </a:pPr>
            <a:endParaRPr lang="en-US"/>
          </a:p>
          <a:p>
            <a:pPr>
              <a:lnSpc>
                <a:spcPct val="107000"/>
              </a:lnSpc>
              <a:spcBef>
                <a:spcPts val="2000"/>
              </a:spcBef>
              <a:spcAft>
                <a:spcPts val="800"/>
              </a:spcAft>
            </a:pPr>
            <a:r>
              <a:rPr lang="en-US"/>
              <a:t>Steven age 47, went through a long divorce, ended up with big solicitor bills and debts, then lost his job during the pandemic, couldn’t afford to pay, he developed a drinking problem and depression and it ended with bailiffs repossessing his house and car and he ended up living on the streets.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He had high blood pressure, depression, health conditions due to his drinking problem, all made worse by the fact he is now living on the streets. </a:t>
            </a:r>
          </a:p>
          <a:p>
            <a:pPr>
              <a:lnSpc>
                <a:spcPct val="107000"/>
              </a:lnSpc>
              <a:spcBef>
                <a:spcPts val="2000"/>
              </a:spcBef>
              <a:spcAft>
                <a:spcPts val="800"/>
              </a:spcAft>
            </a:pPr>
            <a:endParaRPr lang="en-US"/>
          </a:p>
          <a:p>
            <a:pPr>
              <a:lnSpc>
                <a:spcPct val="107000"/>
              </a:lnSpc>
              <a:spcBef>
                <a:spcPts val="2000"/>
              </a:spcBef>
              <a:spcAft>
                <a:spcPts val="800"/>
              </a:spcAft>
            </a:pPr>
            <a:r>
              <a:rPr lang="en-US"/>
              <a:t>A homelessness care worker is alerted to Steven after he is taken to hospital by ambulance. The care worker works jointly with the other agencies at place level to set up a plan for Steven. </a:t>
            </a:r>
          </a:p>
          <a:p>
            <a:pPr>
              <a:lnSpc>
                <a:spcPct val="107000"/>
              </a:lnSpc>
              <a:spcBef>
                <a:spcPts val="2000"/>
              </a:spcBef>
              <a:spcAft>
                <a:spcPts val="800"/>
              </a:spcAft>
            </a:pPr>
            <a:endParaRPr lang="en-GB"/>
          </a:p>
          <a:p>
            <a:pPr>
              <a:lnSpc>
                <a:spcPct val="107000"/>
              </a:lnSpc>
              <a:spcBef>
                <a:spcPts val="2000"/>
              </a:spcBef>
              <a:spcAft>
                <a:spcPts val="800"/>
              </a:spcAft>
            </a:pPr>
            <a:r>
              <a:rPr lang="en-GB"/>
              <a:t>Steven now has a contact he can call if he gets into problems. The care worker liaises with housing to get Steven into better accommodation. He works to get him the right financial benefits in place and makes sure he is registered with a local GP. </a:t>
            </a:r>
          </a:p>
          <a:p>
            <a:pPr>
              <a:lnSpc>
                <a:spcPct val="107000"/>
              </a:lnSpc>
              <a:spcBef>
                <a:spcPts val="2000"/>
              </a:spcBef>
              <a:spcAft>
                <a:spcPts val="800"/>
              </a:spcAft>
            </a:pPr>
            <a:endParaRPr lang="en-GB"/>
          </a:p>
          <a:p>
            <a:pPr>
              <a:lnSpc>
                <a:spcPct val="107000"/>
              </a:lnSpc>
              <a:spcBef>
                <a:spcPts val="2000"/>
              </a:spcBef>
              <a:spcAft>
                <a:spcPts val="800"/>
              </a:spcAft>
            </a:pPr>
            <a:r>
              <a:rPr lang="en-GB"/>
              <a:t>The GP works to get Steven’s blood pressure, depression and health issues under control and refers him to a local voluntary group which supports alcoholics. </a:t>
            </a:r>
            <a:endParaRPr lang="en-US"/>
          </a:p>
          <a:p>
            <a:pPr>
              <a:lnSpc>
                <a:spcPct val="107000"/>
              </a:lnSpc>
              <a:spcBef>
                <a:spcPts val="2000"/>
              </a:spcBef>
              <a:spcAft>
                <a:spcPts val="800"/>
              </a:spcAft>
            </a:pPr>
            <a:endParaRPr lang="en-GB"/>
          </a:p>
          <a:p>
            <a:pPr>
              <a:lnSpc>
                <a:spcPct val="107000"/>
              </a:lnSpc>
              <a:spcBef>
                <a:spcPts val="2000"/>
              </a:spcBef>
              <a:spcAft>
                <a:spcPts val="800"/>
              </a:spcAft>
            </a:pPr>
            <a:r>
              <a:rPr lang="en-GB"/>
              <a:t>Steven is supported to get back on his feet by a team that work together to ensure he gets all the care he needs.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23</a:t>
            </a:fld>
            <a:endParaRPr lang="en-GB"/>
          </a:p>
        </p:txBody>
      </p:sp>
    </p:spTree>
    <p:extLst>
      <p:ext uri="{BB962C8B-B14F-4D97-AF65-F5344CB8AC3E}">
        <p14:creationId xmlns:p14="http://schemas.microsoft.com/office/powerpoint/2010/main" val="350654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6CCB8"/>
          </a:solidFill>
          <a:ln w="12700" cap="flat">
            <a:solidFill>
              <a:srgbClr val="26CCB8"/>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a:p>
        </p:txBody>
      </p:sp>
      <p:grpSp>
        <p:nvGrpSpPr>
          <p:cNvPr id="30" name="Group 29">
            <a:extLst>
              <a:ext uri="{FF2B5EF4-FFF2-40B4-BE49-F238E27FC236}">
                <a16:creationId xmlns:a16="http://schemas.microsoft.com/office/drawing/2014/main" id="{A53EAE36-D6D4-AB44-AE91-B039070BBF2E}"/>
              </a:ext>
            </a:extLst>
          </p:cNvPr>
          <p:cNvGrpSpPr>
            <a:grpSpLocks noChangeAspect="1"/>
          </p:cNvGrpSpPr>
          <p:nvPr userDrawn="1"/>
        </p:nvGrpSpPr>
        <p:grpSpPr>
          <a:xfrm>
            <a:off x="8859788" y="468313"/>
            <a:ext cx="2851200" cy="402766"/>
            <a:chOff x="5336421" y="2111701"/>
            <a:chExt cx="3045311" cy="430187"/>
          </a:xfrm>
        </p:grpSpPr>
        <p:grpSp>
          <p:nvGrpSpPr>
            <p:cNvPr id="10" name="Graphic 8">
              <a:extLst>
                <a:ext uri="{FF2B5EF4-FFF2-40B4-BE49-F238E27FC236}">
                  <a16:creationId xmlns:a16="http://schemas.microsoft.com/office/drawing/2014/main" id="{F468096E-CE2E-2B44-BF34-03A56FE1E118}"/>
                </a:ext>
              </a:extLst>
            </p:cNvPr>
            <p:cNvGrpSpPr/>
            <p:nvPr/>
          </p:nvGrpSpPr>
          <p:grpSpPr>
            <a:xfrm>
              <a:off x="5336421" y="2111701"/>
              <a:ext cx="529619" cy="430187"/>
              <a:chOff x="5336421" y="2111701"/>
              <a:chExt cx="529619" cy="430187"/>
            </a:xfrm>
          </p:grpSpPr>
          <p:sp>
            <p:nvSpPr>
              <p:cNvPr id="11" name="Graphic 8">
                <a:extLst>
                  <a:ext uri="{FF2B5EF4-FFF2-40B4-BE49-F238E27FC236}">
                    <a16:creationId xmlns:a16="http://schemas.microsoft.com/office/drawing/2014/main" id="{71293D48-3D25-324C-8D45-CAEAF56B5E4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B39A51DA-90F5-FB41-B1E0-A26FC86FE55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3" name="Graphic 8">
              <a:extLst>
                <a:ext uri="{FF2B5EF4-FFF2-40B4-BE49-F238E27FC236}">
                  <a16:creationId xmlns:a16="http://schemas.microsoft.com/office/drawing/2014/main" id="{D28EF34A-F0C3-7547-B770-C7C7FBC69EBC}"/>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6EEBBD83-0EB9-C847-BF46-729BC4A36137}"/>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5" name="Graphic 8">
              <a:extLst>
                <a:ext uri="{FF2B5EF4-FFF2-40B4-BE49-F238E27FC236}">
                  <a16:creationId xmlns:a16="http://schemas.microsoft.com/office/drawing/2014/main" id="{22D9254C-410A-B744-A985-6BB10A9BD60D}"/>
                </a:ext>
              </a:extLst>
            </p:cNvPr>
            <p:cNvGrpSpPr/>
            <p:nvPr/>
          </p:nvGrpSpPr>
          <p:grpSpPr>
            <a:xfrm>
              <a:off x="6375799" y="2229226"/>
              <a:ext cx="2005933" cy="199571"/>
              <a:chOff x="6375799" y="2229226"/>
              <a:chExt cx="2005933" cy="199571"/>
            </a:xfrm>
            <a:solidFill>
              <a:schemeClr val="bg1"/>
            </a:solidFill>
          </p:grpSpPr>
          <p:sp>
            <p:nvSpPr>
              <p:cNvPr id="16" name="Graphic 8">
                <a:extLst>
                  <a:ext uri="{FF2B5EF4-FFF2-40B4-BE49-F238E27FC236}">
                    <a16:creationId xmlns:a16="http://schemas.microsoft.com/office/drawing/2014/main" id="{EBEA0BD8-369C-4A4C-91F3-DC07E847000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DE786125-BC92-754A-B9DE-3D586CCEC74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102CC490-336E-2E4E-8522-55A348F40AD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3FFC3060-5C81-3143-B0B4-AAF36741922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58AFC310-34A7-8746-8465-ACEAEE16E90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333240E8-49D4-D042-B95B-A968A13D21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9A1E1189-5496-9845-9EAA-5EF976B456A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5CE5BC0D-9438-BC46-8CAB-C3D194D64CF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0E11D4CF-5A8F-1A45-B0C6-B0E6F0FAEC6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BEC1D1E0-EE54-D840-BF9E-B53CE45339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F8F5D221-F8C6-6444-8A17-3C36A117EFD1}"/>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0D10C17D-E014-1D46-8346-DC39DFD10D1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C568974E-D1D4-134D-B632-17CC001A8C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EF130A9C-064C-8544-93CA-FC9F94DB5CB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v1]</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p:nvPr>
        </p:nvSpPr>
        <p:spPr>
          <a:xfrm>
            <a:off x="10486988" y="5470125"/>
            <a:ext cx="1224000" cy="864000"/>
          </a:xfrm>
        </p:spPr>
        <p:txBody>
          <a:bodyPr bIns="540000" anchor="ctr" anchorCtr="1"/>
          <a:lstStyle>
            <a:lvl1pPr>
              <a:defRPr sz="1000" b="0">
                <a:solidFill>
                  <a:schemeClr val="bg1"/>
                </a:solidFill>
              </a:defRPr>
            </a:lvl1pPr>
          </a:lstStyle>
          <a:p>
            <a:r>
              <a:rPr lang="en-US"/>
              <a:t>Click icon to add picture</a:t>
            </a:r>
            <a:endParaRPr lang="en-GB"/>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p:nvPr>
        </p:nvSpPr>
        <p:spPr>
          <a:xfrm>
            <a:off x="9067585" y="5470125"/>
            <a:ext cx="1224000" cy="864000"/>
          </a:xfrm>
        </p:spPr>
        <p:txBody>
          <a:bodyPr bIns="540000" anchor="ctr" anchorCtr="1"/>
          <a:lstStyle>
            <a:lvl1pPr>
              <a:defRPr sz="1000" b="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2667378626"/>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[Content: 4 up]</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9" name="Content Placeholder 8">
            <a:extLst>
              <a:ext uri="{FF2B5EF4-FFF2-40B4-BE49-F238E27FC236}">
                <a16:creationId xmlns:a16="http://schemas.microsoft.com/office/drawing/2014/main" id="{AB63A01F-3862-E044-AE21-AF64A94B7643}"/>
              </a:ext>
            </a:extLst>
          </p:cNvPr>
          <p:cNvSpPr>
            <a:spLocks noGrp="1"/>
          </p:cNvSpPr>
          <p:nvPr>
            <p:ph sz="quarter" idx="13" hasCustomPrompt="1"/>
          </p:nvPr>
        </p:nvSpPr>
        <p:spPr>
          <a:xfrm>
            <a:off x="479425" y="2038350"/>
            <a:ext cx="2696400" cy="1695450"/>
          </a:xfrm>
        </p:spPr>
        <p:txBody>
          <a:bodyPr anchor="ctr" anchorCtr="1"/>
          <a:lstStyle>
            <a:lvl1pPr algn="ctr">
              <a:defRPr sz="1200" b="0"/>
            </a:lvl1pPr>
          </a:lstStyle>
          <a:p>
            <a:pPr lvl="0"/>
            <a:r>
              <a:rPr lang="en-GB"/>
              <a:t>Only use for a table, chart, Smart Art graphic, picture or movie by simply clicking on the relevant icon within the placeholder.</a:t>
            </a:r>
            <a:br>
              <a:rPr lang="en-GB"/>
            </a:br>
            <a:r>
              <a:rPr lang="en-GB"/>
              <a:t>STRICTLY NO BODY COPY.</a:t>
            </a:r>
          </a:p>
        </p:txBody>
      </p:sp>
      <p:sp>
        <p:nvSpPr>
          <p:cNvPr id="10" name="Content Placeholder 2">
            <a:extLst>
              <a:ext uri="{FF2B5EF4-FFF2-40B4-BE49-F238E27FC236}">
                <a16:creationId xmlns:a16="http://schemas.microsoft.com/office/drawing/2014/main" id="{AD5703A9-ECC4-BA41-A90D-0D45A32C79EF}"/>
              </a:ext>
            </a:extLst>
          </p:cNvPr>
          <p:cNvSpPr>
            <a:spLocks noGrp="1"/>
          </p:cNvSpPr>
          <p:nvPr>
            <p:ph idx="14" hasCustomPrompt="1"/>
          </p:nvPr>
        </p:nvSpPr>
        <p:spPr>
          <a:xfrm>
            <a:off x="3325008"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11" name="Content Placeholder 8">
            <a:extLst>
              <a:ext uri="{FF2B5EF4-FFF2-40B4-BE49-F238E27FC236}">
                <a16:creationId xmlns:a16="http://schemas.microsoft.com/office/drawing/2014/main" id="{00B9724E-1CCC-3A48-A5D3-644568A57741}"/>
              </a:ext>
            </a:extLst>
          </p:cNvPr>
          <p:cNvSpPr>
            <a:spLocks noGrp="1"/>
          </p:cNvSpPr>
          <p:nvPr>
            <p:ph sz="quarter" idx="15" hasCustomPrompt="1"/>
          </p:nvPr>
        </p:nvSpPr>
        <p:spPr>
          <a:xfrm>
            <a:off x="3325008" y="2038350"/>
            <a:ext cx="2696400" cy="1695450"/>
          </a:xfrm>
        </p:spPr>
        <p:txBody>
          <a:bodyPr anchor="ctr" anchorCtr="1"/>
          <a:lstStyle>
            <a:lvl1pPr algn="ctr">
              <a:defRPr sz="1200" b="0"/>
            </a:lvl1pPr>
          </a:lstStyle>
          <a:p>
            <a:pPr lvl="0"/>
            <a:r>
              <a:rPr lang="en-GB"/>
              <a:t>Only use for a table, chart, Smart Art graphic, picture or movie by simply clicking on the relevant icon within the placeholder.</a:t>
            </a:r>
            <a:br>
              <a:rPr lang="en-GB"/>
            </a:br>
            <a:r>
              <a:rPr lang="en-GB"/>
              <a:t>STRICTLY NO BODY COPY.</a:t>
            </a:r>
          </a:p>
        </p:txBody>
      </p:sp>
      <p:sp>
        <p:nvSpPr>
          <p:cNvPr id="12" name="Content Placeholder 2">
            <a:extLst>
              <a:ext uri="{FF2B5EF4-FFF2-40B4-BE49-F238E27FC236}">
                <a16:creationId xmlns:a16="http://schemas.microsoft.com/office/drawing/2014/main" id="{21B21249-2195-934B-B697-CF2E8CA4C357}"/>
              </a:ext>
            </a:extLst>
          </p:cNvPr>
          <p:cNvSpPr>
            <a:spLocks noGrp="1"/>
          </p:cNvSpPr>
          <p:nvPr>
            <p:ph idx="16" hasCustomPrompt="1"/>
          </p:nvPr>
        </p:nvSpPr>
        <p:spPr>
          <a:xfrm>
            <a:off x="6170591"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13" name="Content Placeholder 8">
            <a:extLst>
              <a:ext uri="{FF2B5EF4-FFF2-40B4-BE49-F238E27FC236}">
                <a16:creationId xmlns:a16="http://schemas.microsoft.com/office/drawing/2014/main" id="{2D5041F6-CE68-BA49-B331-CEADE4D13171}"/>
              </a:ext>
            </a:extLst>
          </p:cNvPr>
          <p:cNvSpPr>
            <a:spLocks noGrp="1"/>
          </p:cNvSpPr>
          <p:nvPr>
            <p:ph sz="quarter" idx="17" hasCustomPrompt="1"/>
          </p:nvPr>
        </p:nvSpPr>
        <p:spPr>
          <a:xfrm>
            <a:off x="6170591" y="2038350"/>
            <a:ext cx="2696400" cy="1695450"/>
          </a:xfrm>
        </p:spPr>
        <p:txBody>
          <a:bodyPr anchor="ctr" anchorCtr="1"/>
          <a:lstStyle>
            <a:lvl1pPr algn="ctr">
              <a:defRPr sz="1200" b="0"/>
            </a:lvl1pPr>
          </a:lstStyle>
          <a:p>
            <a:pPr lvl="0"/>
            <a:r>
              <a:rPr lang="en-GB"/>
              <a:t>Only use for a table, chart, Smart Art graphic, picture or movie by simply clicking on the relevant icon within the placeholder.</a:t>
            </a:r>
            <a:br>
              <a:rPr lang="en-GB"/>
            </a:br>
            <a:r>
              <a:rPr lang="en-GB"/>
              <a:t>STRICTLY NO BODY COPY.</a:t>
            </a:r>
          </a:p>
        </p:txBody>
      </p:sp>
      <p:sp>
        <p:nvSpPr>
          <p:cNvPr id="14" name="Content Placeholder 2">
            <a:extLst>
              <a:ext uri="{FF2B5EF4-FFF2-40B4-BE49-F238E27FC236}">
                <a16:creationId xmlns:a16="http://schemas.microsoft.com/office/drawing/2014/main" id="{2801663A-AD0C-734A-8CA6-2C6862B9E1B1}"/>
              </a:ext>
            </a:extLst>
          </p:cNvPr>
          <p:cNvSpPr>
            <a:spLocks noGrp="1"/>
          </p:cNvSpPr>
          <p:nvPr>
            <p:ph idx="18" hasCustomPrompt="1"/>
          </p:nvPr>
        </p:nvSpPr>
        <p:spPr>
          <a:xfrm>
            <a:off x="901617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15" name="Content Placeholder 8">
            <a:extLst>
              <a:ext uri="{FF2B5EF4-FFF2-40B4-BE49-F238E27FC236}">
                <a16:creationId xmlns:a16="http://schemas.microsoft.com/office/drawing/2014/main" id="{D73DA775-A26D-2B41-9F7D-1CECA0A3C2D6}"/>
              </a:ext>
            </a:extLst>
          </p:cNvPr>
          <p:cNvSpPr>
            <a:spLocks noGrp="1"/>
          </p:cNvSpPr>
          <p:nvPr>
            <p:ph sz="quarter" idx="19" hasCustomPrompt="1"/>
          </p:nvPr>
        </p:nvSpPr>
        <p:spPr>
          <a:xfrm>
            <a:off x="9016175" y="2038350"/>
            <a:ext cx="2696400" cy="1695450"/>
          </a:xfrm>
        </p:spPr>
        <p:txBody>
          <a:bodyPr anchor="ctr" anchorCtr="1"/>
          <a:lstStyle>
            <a:lvl1pPr algn="ctr">
              <a:defRPr sz="1200" b="0"/>
            </a:lvl1pPr>
          </a:lstStyle>
          <a:p>
            <a:pPr lvl="0"/>
            <a:r>
              <a:rPr lang="en-GB"/>
              <a:t>Only use for a table, chart, Smart Art graphic, picture or movie by simply clicking on the relevant icon within the placeholder.</a:t>
            </a:r>
            <a:br>
              <a:rPr lang="en-GB"/>
            </a:br>
            <a:r>
              <a:rPr lang="en-GB"/>
              <a:t>STRICTLY NO BODY COPY.</a:t>
            </a:r>
          </a:p>
        </p:txBody>
      </p:sp>
      <p:grpSp>
        <p:nvGrpSpPr>
          <p:cNvPr id="16" name="Group 15">
            <a:extLst>
              <a:ext uri="{FF2B5EF4-FFF2-40B4-BE49-F238E27FC236}">
                <a16:creationId xmlns:a16="http://schemas.microsoft.com/office/drawing/2014/main" id="{7C2EF3A6-DDE8-4112-BEF9-FEF7E1B182C5}"/>
              </a:ext>
            </a:extLst>
          </p:cNvPr>
          <p:cNvGrpSpPr/>
          <p:nvPr userDrawn="1"/>
        </p:nvGrpSpPr>
        <p:grpSpPr>
          <a:xfrm>
            <a:off x="8859788" y="468313"/>
            <a:ext cx="2851200" cy="402766"/>
            <a:chOff x="8859788" y="468313"/>
            <a:chExt cx="2851200" cy="402766"/>
          </a:xfrm>
        </p:grpSpPr>
        <p:grpSp>
          <p:nvGrpSpPr>
            <p:cNvPr id="17" name="Graphic 8">
              <a:extLst>
                <a:ext uri="{FF2B5EF4-FFF2-40B4-BE49-F238E27FC236}">
                  <a16:creationId xmlns:a16="http://schemas.microsoft.com/office/drawing/2014/main" id="{356A1B68-EDC5-40C9-88E0-DE8E60642BBD}"/>
                </a:ext>
              </a:extLst>
            </p:cNvPr>
            <p:cNvGrpSpPr/>
            <p:nvPr/>
          </p:nvGrpSpPr>
          <p:grpSpPr>
            <a:xfrm>
              <a:off x="8859788" y="468313"/>
              <a:ext cx="495861" cy="402766"/>
              <a:chOff x="5336421" y="2111701"/>
              <a:chExt cx="529619" cy="430187"/>
            </a:xfrm>
          </p:grpSpPr>
          <p:sp>
            <p:nvSpPr>
              <p:cNvPr id="35" name="Graphic 8">
                <a:extLst>
                  <a:ext uri="{FF2B5EF4-FFF2-40B4-BE49-F238E27FC236}">
                    <a16:creationId xmlns:a16="http://schemas.microsoft.com/office/drawing/2014/main" id="{57F2F0A0-95A0-4395-8825-AC992390DEF8}"/>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36" name="Graphic 8">
                <a:extLst>
                  <a:ext uri="{FF2B5EF4-FFF2-40B4-BE49-F238E27FC236}">
                    <a16:creationId xmlns:a16="http://schemas.microsoft.com/office/drawing/2014/main" id="{BBEC0FB8-0DC8-4857-A0E6-8BBD2B2303C9}"/>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8" name="Graphic 8">
              <a:extLst>
                <a:ext uri="{FF2B5EF4-FFF2-40B4-BE49-F238E27FC236}">
                  <a16:creationId xmlns:a16="http://schemas.microsoft.com/office/drawing/2014/main" id="{EC6AABE9-233B-44C6-8517-AF7D303D9327}"/>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1E3844BD-44E4-4907-89B5-8D2170BA43B5}"/>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20" name="Graphic 8">
              <a:extLst>
                <a:ext uri="{FF2B5EF4-FFF2-40B4-BE49-F238E27FC236}">
                  <a16:creationId xmlns:a16="http://schemas.microsoft.com/office/drawing/2014/main" id="{FB935B69-C52B-4122-8D6E-8F241E4F5669}"/>
                </a:ext>
              </a:extLst>
            </p:cNvPr>
            <p:cNvGrpSpPr/>
            <p:nvPr/>
          </p:nvGrpSpPr>
          <p:grpSpPr>
            <a:xfrm>
              <a:off x="9832915" y="578347"/>
              <a:ext cx="1878073" cy="186850"/>
              <a:chOff x="6375799" y="2229226"/>
              <a:chExt cx="2005933" cy="199571"/>
            </a:xfrm>
            <a:solidFill>
              <a:schemeClr val="tx1"/>
            </a:solidFill>
          </p:grpSpPr>
          <p:sp>
            <p:nvSpPr>
              <p:cNvPr id="21" name="Graphic 8">
                <a:extLst>
                  <a:ext uri="{FF2B5EF4-FFF2-40B4-BE49-F238E27FC236}">
                    <a16:creationId xmlns:a16="http://schemas.microsoft.com/office/drawing/2014/main" id="{0EAC38E3-6338-46BA-8D9A-CB381247A9C0}"/>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39FFF1FA-B5F8-49A5-A56A-7B522834068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403E5D5D-142F-47D1-9A56-705CEB0ED291}"/>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CE756BF6-315B-41FC-B8E5-050E6866C194}"/>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25457617-9A3C-4255-A16F-E4E924E3FBA0}"/>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E055C3ED-9A0C-4E32-89A6-8F012228006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41B328BD-B1CF-42A7-96D0-640527810B24}"/>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4CFD987F-326B-45AF-B86F-CC2DCA144269}"/>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620FDEA7-2550-4152-8177-BF7AFACE225B}"/>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30" name="Graphic 8">
                <a:extLst>
                  <a:ext uri="{FF2B5EF4-FFF2-40B4-BE49-F238E27FC236}">
                    <a16:creationId xmlns:a16="http://schemas.microsoft.com/office/drawing/2014/main" id="{214971E8-450B-4A08-A6BD-062BBB8A4428}"/>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31" name="Graphic 8">
                <a:extLst>
                  <a:ext uri="{FF2B5EF4-FFF2-40B4-BE49-F238E27FC236}">
                    <a16:creationId xmlns:a16="http://schemas.microsoft.com/office/drawing/2014/main" id="{1496B893-DB9C-48C9-9E58-837562C7C4EA}"/>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32" name="Graphic 8">
                <a:extLst>
                  <a:ext uri="{FF2B5EF4-FFF2-40B4-BE49-F238E27FC236}">
                    <a16:creationId xmlns:a16="http://schemas.microsoft.com/office/drawing/2014/main" id="{31D48F9F-3AFE-4D9F-8508-B62D7B668DD6}"/>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33" name="Graphic 8">
                <a:extLst>
                  <a:ext uri="{FF2B5EF4-FFF2-40B4-BE49-F238E27FC236}">
                    <a16:creationId xmlns:a16="http://schemas.microsoft.com/office/drawing/2014/main" id="{6F41DF30-FDE5-4526-B782-73CC329F890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34" name="Graphic 8">
                <a:extLst>
                  <a:ext uri="{FF2B5EF4-FFF2-40B4-BE49-F238E27FC236}">
                    <a16:creationId xmlns:a16="http://schemas.microsoft.com/office/drawing/2014/main" id="{8C9199AE-5246-48F2-93D5-772FDEAB0AF6}"/>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435294150"/>
      </p:ext>
    </p:extLst>
  </p:cSld>
  <p:clrMapOvr>
    <a:masterClrMapping/>
  </p:clrMapOvr>
  <p:extLst>
    <p:ext uri="{DCECCB84-F9BA-43D5-87BE-67443E8EF086}">
      <p15:sldGuideLst xmlns:p15="http://schemas.microsoft.com/office/powerpoint/2012/main">
        <p15:guide id="1" orient="horz" pos="4080" userDrawn="1">
          <p15:clr>
            <a:srgbClr val="FBAE40"/>
          </p15:clr>
        </p15:guide>
        <p15:guide id="3" orient="horz" pos="12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content: v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479425" y="468313"/>
            <a:ext cx="11233150" cy="5132387"/>
          </a:xfrm>
        </p:spPr>
        <p:txBody>
          <a:bodyPr lIns="2520000" rIns="2520000" bIns="2340000" anchor="ctr" anchorCtr="1"/>
          <a:lstStyle>
            <a:lvl1pPr algn="ctr">
              <a:defRPr sz="1400" b="0"/>
            </a:lvl1pPr>
          </a:lstStyle>
          <a:p>
            <a:pPr lvl="0"/>
            <a:r>
              <a:rPr lang="en-GB"/>
              <a:t>[Full page content: v1]</a:t>
            </a:r>
            <a:br>
              <a:rPr lang="en-GB"/>
            </a:br>
            <a:r>
              <a:rPr lang="en-GB"/>
              <a:t>Only use this placeholder for a table, chart, Smart Art graphic, picture or movie by simply clicking on the relevant icon within the placeholder.</a:t>
            </a:r>
            <a:br>
              <a:rPr lang="en-GB"/>
            </a:br>
            <a:br>
              <a:rPr lang="en-GB"/>
            </a:br>
            <a:r>
              <a:rPr lang="en-GB"/>
              <a:t>STRICTLY NO BODY COPY.</a:t>
            </a:r>
          </a:p>
        </p:txBody>
      </p:sp>
      <p:grpSp>
        <p:nvGrpSpPr>
          <p:cNvPr id="7" name="Group 6">
            <a:extLst>
              <a:ext uri="{FF2B5EF4-FFF2-40B4-BE49-F238E27FC236}">
                <a16:creationId xmlns:a16="http://schemas.microsoft.com/office/drawing/2014/main" id="{4D2C6B61-A7F4-491F-B691-DF5BBF698500}"/>
              </a:ext>
            </a:extLst>
          </p:cNvPr>
          <p:cNvGrpSpPr/>
          <p:nvPr userDrawn="1"/>
        </p:nvGrpSpPr>
        <p:grpSpPr>
          <a:xfrm>
            <a:off x="8859788" y="468313"/>
            <a:ext cx="2851200" cy="402766"/>
            <a:chOff x="8859788" y="468313"/>
            <a:chExt cx="2851200" cy="402766"/>
          </a:xfrm>
        </p:grpSpPr>
        <p:grpSp>
          <p:nvGrpSpPr>
            <p:cNvPr id="9" name="Graphic 8">
              <a:extLst>
                <a:ext uri="{FF2B5EF4-FFF2-40B4-BE49-F238E27FC236}">
                  <a16:creationId xmlns:a16="http://schemas.microsoft.com/office/drawing/2014/main" id="{DA284B1E-B761-4B73-8ADD-0419600F2E40}"/>
                </a:ext>
              </a:extLst>
            </p:cNvPr>
            <p:cNvGrpSpPr/>
            <p:nvPr/>
          </p:nvGrpSpPr>
          <p:grpSpPr>
            <a:xfrm>
              <a:off x="8859788" y="468313"/>
              <a:ext cx="495861" cy="402766"/>
              <a:chOff x="5336421" y="2111701"/>
              <a:chExt cx="529619" cy="430187"/>
            </a:xfrm>
          </p:grpSpPr>
          <p:sp>
            <p:nvSpPr>
              <p:cNvPr id="27" name="Graphic 8">
                <a:extLst>
                  <a:ext uri="{FF2B5EF4-FFF2-40B4-BE49-F238E27FC236}">
                    <a16:creationId xmlns:a16="http://schemas.microsoft.com/office/drawing/2014/main" id="{5640BB96-7B62-40C8-B1EA-27A403751105}"/>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7ECC1FF7-062A-448D-89C8-2EB956637E37}"/>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88624111-230D-4EF3-B268-C1C42A57577C}"/>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E92F77A3-DDD2-4E06-B8DA-32127197C186}"/>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0DFB14DF-5D05-4AF6-B0A5-DE30A2D20F12}"/>
                </a:ext>
              </a:extLst>
            </p:cNvPr>
            <p:cNvGrpSpPr/>
            <p:nvPr/>
          </p:nvGrpSpPr>
          <p:grpSpPr>
            <a:xfrm>
              <a:off x="9832915" y="578347"/>
              <a:ext cx="1878073" cy="186850"/>
              <a:chOff x="6375799" y="2229226"/>
              <a:chExt cx="2005933" cy="199571"/>
            </a:xfrm>
            <a:solidFill>
              <a:schemeClr val="tx1"/>
            </a:solidFill>
          </p:grpSpPr>
          <p:sp>
            <p:nvSpPr>
              <p:cNvPr id="13" name="Graphic 8">
                <a:extLst>
                  <a:ext uri="{FF2B5EF4-FFF2-40B4-BE49-F238E27FC236}">
                    <a16:creationId xmlns:a16="http://schemas.microsoft.com/office/drawing/2014/main" id="{34E9B841-0C7C-4FA0-98D0-02157D16DEA1}"/>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CDE09742-7A77-4D28-81FC-B5C5CABC6ED6}"/>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04F0B72F-C7FB-4994-B98A-5351DC15E2FC}"/>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3E5F0E41-7DDF-41B3-BFFF-BB404D59E348}"/>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AF7C5F7A-A2A7-4107-83D4-229EDED3021F}"/>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0A85E067-1279-41E7-9DC9-D3C5E4EAEAC9}"/>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55B19A98-81BD-44F4-A6A4-034D1C2EE810}"/>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BD160155-B538-484A-B4E0-5D1A4FC30EF7}"/>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E266B56F-1929-4C9C-B7B6-648B8C66C313}"/>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F95C4A13-0EDE-441C-9D5F-49AEB0C71209}"/>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CB939418-7AE2-4960-96AD-AD28D37FD5E7}"/>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72FA2B80-C4EA-4D47-A367-4F8744A2D2F8}"/>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84335F04-DA64-4A12-83F2-5BE645D5D4FC}"/>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DF7E7ABE-63C1-432E-A72B-D6EFE3B0319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659687417"/>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content: v2">
    <p:bg>
      <p:bgPr>
        <a:solidFill>
          <a:srgbClr val="121A3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lvl1pPr>
              <a:defRPr>
                <a:solidFill>
                  <a:schemeClr val="bg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479425" y="468313"/>
            <a:ext cx="11233150" cy="5132387"/>
          </a:xfrm>
        </p:spPr>
        <p:txBody>
          <a:bodyPr lIns="2520000" rIns="2520000" bIns="2340000" anchor="ctr" anchorCtr="1"/>
          <a:lstStyle>
            <a:lvl1pPr algn="ctr">
              <a:defRPr sz="1400" b="0">
                <a:solidFill>
                  <a:schemeClr val="bg1"/>
                </a:solidFill>
              </a:defRPr>
            </a:lvl1pPr>
          </a:lstStyle>
          <a:p>
            <a:pPr lvl="0"/>
            <a:r>
              <a:rPr lang="en-GB"/>
              <a:t>[Full page content: v2]</a:t>
            </a:r>
            <a:br>
              <a:rPr lang="en-GB"/>
            </a:br>
            <a:r>
              <a:rPr lang="en-GB"/>
              <a:t>Only use this placeholder for a table, chart, Smart Art graphic, picture or movie by simply clicking on the relevant icon within the placeholder.</a:t>
            </a:r>
            <a:br>
              <a:rPr lang="en-GB"/>
            </a:br>
            <a:br>
              <a:rPr lang="en-GB"/>
            </a:br>
            <a:r>
              <a:rPr lang="en-GB"/>
              <a:t>STRICTLY NO BODY COPY.</a:t>
            </a:r>
          </a:p>
        </p:txBody>
      </p:sp>
      <p:grpSp>
        <p:nvGrpSpPr>
          <p:cNvPr id="7" name="Group 6">
            <a:extLst>
              <a:ext uri="{FF2B5EF4-FFF2-40B4-BE49-F238E27FC236}">
                <a16:creationId xmlns:a16="http://schemas.microsoft.com/office/drawing/2014/main" id="{7F0966CD-D217-4742-9BEA-59E2B4C5BB44}"/>
              </a:ext>
            </a:extLst>
          </p:cNvPr>
          <p:cNvGrpSpPr>
            <a:grpSpLocks noChangeAspect="1"/>
          </p:cNvGrpSpPr>
          <p:nvPr userDrawn="1"/>
        </p:nvGrpSpPr>
        <p:grpSpPr>
          <a:xfrm>
            <a:off x="8859788" y="468313"/>
            <a:ext cx="2851200" cy="402766"/>
            <a:chOff x="5336421" y="2111701"/>
            <a:chExt cx="3045311" cy="430187"/>
          </a:xfrm>
        </p:grpSpPr>
        <p:grpSp>
          <p:nvGrpSpPr>
            <p:cNvPr id="9" name="Graphic 8">
              <a:extLst>
                <a:ext uri="{FF2B5EF4-FFF2-40B4-BE49-F238E27FC236}">
                  <a16:creationId xmlns:a16="http://schemas.microsoft.com/office/drawing/2014/main" id="{2783FC65-5C16-4B5D-8594-CE16C5E47F9A}"/>
                </a:ext>
              </a:extLst>
            </p:cNvPr>
            <p:cNvGrpSpPr/>
            <p:nvPr/>
          </p:nvGrpSpPr>
          <p:grpSpPr>
            <a:xfrm>
              <a:off x="5336421" y="2111701"/>
              <a:ext cx="529619" cy="430187"/>
              <a:chOff x="5336421" y="2111701"/>
              <a:chExt cx="529619" cy="430187"/>
            </a:xfrm>
          </p:grpSpPr>
          <p:sp>
            <p:nvSpPr>
              <p:cNvPr id="27" name="Graphic 8">
                <a:extLst>
                  <a:ext uri="{FF2B5EF4-FFF2-40B4-BE49-F238E27FC236}">
                    <a16:creationId xmlns:a16="http://schemas.microsoft.com/office/drawing/2014/main" id="{F167A46D-2701-408E-A0F1-C3E7F35BABA1}"/>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55E76406-1306-43D7-BC28-70621124C05D}"/>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C9D82EA0-5F89-4225-A420-5D157D731D94}"/>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5D69CF7F-37F5-48E9-B261-0CD5ED8655F7}"/>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65738999-CA57-4F2A-85E4-71645B7127B3}"/>
                </a:ext>
              </a:extLst>
            </p:cNvPr>
            <p:cNvGrpSpPr/>
            <p:nvPr/>
          </p:nvGrpSpPr>
          <p:grpSpPr>
            <a:xfrm>
              <a:off x="6375799" y="2229226"/>
              <a:ext cx="2005933" cy="199571"/>
              <a:chOff x="6375799" y="2229226"/>
              <a:chExt cx="2005933" cy="199571"/>
            </a:xfrm>
            <a:solidFill>
              <a:schemeClr val="bg1"/>
            </a:solidFill>
          </p:grpSpPr>
          <p:sp>
            <p:nvSpPr>
              <p:cNvPr id="13" name="Graphic 8">
                <a:extLst>
                  <a:ext uri="{FF2B5EF4-FFF2-40B4-BE49-F238E27FC236}">
                    <a16:creationId xmlns:a16="http://schemas.microsoft.com/office/drawing/2014/main" id="{A183B3D8-8CC2-48BF-98DA-8AC111EB7465}"/>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73A378E2-D944-4436-9DCA-72BC17F22EA9}"/>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D93C76C4-AA92-455A-88EA-2D39FD877CFD}"/>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A3886B96-A3CB-4F5F-91F6-ED01C59A9690}"/>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F6D09B02-078D-463D-99D6-D99DC69E806B}"/>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45DD9D3C-74F6-4EF0-A478-6DF911A146C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F679B740-5BE2-4101-80F6-15F628FB54EC}"/>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8D8A7C71-D5C3-4790-A9DB-BB6933621E55}"/>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B096BF8C-466F-4BC5-B56A-FC0311A67FBC}"/>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9B723F2D-5C8F-4A5B-B51F-0282349D8CF9}"/>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D8A2D582-204B-43E3-8CAD-D4A218D45993}"/>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FC04F2AF-9BF2-4D94-ACD7-02D1D0E214AA}"/>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97E66DF8-34EF-41C0-9026-AEAACA15623D}"/>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5AB2BA4B-1A44-4341-AE78-51029A86B65F}"/>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9273426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v1]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sp>
        <p:nvSpPr>
          <p:cNvPr id="7" name="Graphic 2">
            <a:extLst>
              <a:ext uri="{FF2B5EF4-FFF2-40B4-BE49-F238E27FC236}">
                <a16:creationId xmlns:a16="http://schemas.microsoft.com/office/drawing/2014/main" id="{BB84DE62-907D-D246-B815-3D81FAB92EFD}"/>
              </a:ext>
            </a:extLst>
          </p:cNvPr>
          <p:cNvSpPr/>
          <p:nvPr userDrawn="1"/>
        </p:nvSpPr>
        <p:spPr>
          <a:xfrm>
            <a:off x="5566891" y="-9000"/>
            <a:ext cx="6627507" cy="6876000"/>
          </a:xfrm>
          <a:custGeom>
            <a:avLst/>
            <a:gdLst>
              <a:gd name="connsiteX0" fmla="*/ 0 w 4969192"/>
              <a:gd name="connsiteY0" fmla="*/ 0 h 5143500"/>
              <a:gd name="connsiteX1" fmla="*/ 0 w 4969192"/>
              <a:gd name="connsiteY1" fmla="*/ 1905 h 5143500"/>
              <a:gd name="connsiteX2" fmla="*/ 2483167 w 4969192"/>
              <a:gd name="connsiteY2" fmla="*/ 2571750 h 5143500"/>
              <a:gd name="connsiteX3" fmla="*/ 0 w 4969192"/>
              <a:gd name="connsiteY3" fmla="*/ 5141595 h 5143500"/>
              <a:gd name="connsiteX4" fmla="*/ 0 w 4969192"/>
              <a:gd name="connsiteY4" fmla="*/ 5143500 h 5143500"/>
              <a:gd name="connsiteX5" fmla="*/ 4969193 w 4969192"/>
              <a:gd name="connsiteY5" fmla="*/ 5143500 h 5143500"/>
              <a:gd name="connsiteX6" fmla="*/ 4969193 w 4969192"/>
              <a:gd name="connsiteY6" fmla="*/ 0 h 5143500"/>
              <a:gd name="connsiteX7" fmla="*/ 0 w 4969192"/>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192" h="5143500">
                <a:moveTo>
                  <a:pt x="0" y="0"/>
                </a:moveTo>
                <a:lnTo>
                  <a:pt x="0" y="1905"/>
                </a:lnTo>
                <a:cubicBezTo>
                  <a:pt x="1379220" y="48578"/>
                  <a:pt x="2483167" y="1181100"/>
                  <a:pt x="2483167" y="2571750"/>
                </a:cubicBezTo>
                <a:cubicBezTo>
                  <a:pt x="2483167" y="3962400"/>
                  <a:pt x="1379220" y="5094923"/>
                  <a:pt x="0" y="5141595"/>
                </a:cubicBezTo>
                <a:lnTo>
                  <a:pt x="0" y="5143500"/>
                </a:lnTo>
                <a:lnTo>
                  <a:pt x="4969193" y="5143500"/>
                </a:lnTo>
                <a:lnTo>
                  <a:pt x="4969193" y="0"/>
                </a:lnTo>
                <a:lnTo>
                  <a:pt x="0" y="0"/>
                </a:lnTo>
                <a:close/>
              </a:path>
            </a:pathLst>
          </a:custGeom>
          <a:solidFill>
            <a:srgbClr val="88F2DD"/>
          </a:solidFill>
          <a:ln w="12700" cap="flat">
            <a:solidFill>
              <a:srgbClr val="88F2DD"/>
            </a:solidFill>
            <a:prstDash val="solid"/>
            <a:miter/>
          </a:ln>
        </p:spPr>
        <p:txBody>
          <a:bodyPr rtlCol="0" anchor="ctr"/>
          <a:lstStyle/>
          <a:p>
            <a:endParaRPr lang="en-GB"/>
          </a:p>
        </p:txBody>
      </p:sp>
      <p:grpSp>
        <p:nvGrpSpPr>
          <p:cNvPr id="8" name="Group 7">
            <a:extLst>
              <a:ext uri="{FF2B5EF4-FFF2-40B4-BE49-F238E27FC236}">
                <a16:creationId xmlns:a16="http://schemas.microsoft.com/office/drawing/2014/main" id="{70F5C16E-D18B-4815-9444-0067E0886787}"/>
              </a:ext>
            </a:extLst>
          </p:cNvPr>
          <p:cNvGrpSpPr/>
          <p:nvPr userDrawn="1"/>
        </p:nvGrpSpPr>
        <p:grpSpPr>
          <a:xfrm>
            <a:off x="8859788" y="468313"/>
            <a:ext cx="2851200" cy="402766"/>
            <a:chOff x="8859788" y="468313"/>
            <a:chExt cx="2851200" cy="402766"/>
          </a:xfrm>
        </p:grpSpPr>
        <p:grpSp>
          <p:nvGrpSpPr>
            <p:cNvPr id="9" name="Graphic 8">
              <a:extLst>
                <a:ext uri="{FF2B5EF4-FFF2-40B4-BE49-F238E27FC236}">
                  <a16:creationId xmlns:a16="http://schemas.microsoft.com/office/drawing/2014/main" id="{8779A406-79DD-41B1-BDDD-4AB3C0849565}"/>
                </a:ext>
              </a:extLst>
            </p:cNvPr>
            <p:cNvGrpSpPr/>
            <p:nvPr/>
          </p:nvGrpSpPr>
          <p:grpSpPr>
            <a:xfrm>
              <a:off x="8859788" y="468313"/>
              <a:ext cx="495861" cy="402766"/>
              <a:chOff x="5336421" y="2111701"/>
              <a:chExt cx="529619" cy="430187"/>
            </a:xfrm>
          </p:grpSpPr>
          <p:sp>
            <p:nvSpPr>
              <p:cNvPr id="28" name="Graphic 8">
                <a:extLst>
                  <a:ext uri="{FF2B5EF4-FFF2-40B4-BE49-F238E27FC236}">
                    <a16:creationId xmlns:a16="http://schemas.microsoft.com/office/drawing/2014/main" id="{D83E385A-7C61-4840-BB9F-E97B3DB8EFC0}"/>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9C740101-3FFF-4242-BB65-EA7861868BE8}"/>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1" name="Graphic 8">
              <a:extLst>
                <a:ext uri="{FF2B5EF4-FFF2-40B4-BE49-F238E27FC236}">
                  <a16:creationId xmlns:a16="http://schemas.microsoft.com/office/drawing/2014/main" id="{70ABBD2A-0DD5-401E-93E4-1FB44C9DD64F}"/>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71ED603A-82AC-4787-99AE-9D7EF0F0BCA4}"/>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3" name="Graphic 8">
              <a:extLst>
                <a:ext uri="{FF2B5EF4-FFF2-40B4-BE49-F238E27FC236}">
                  <a16:creationId xmlns:a16="http://schemas.microsoft.com/office/drawing/2014/main" id="{7BD0C58E-B0E1-4537-B660-8B813D87FBAC}"/>
                </a:ext>
              </a:extLst>
            </p:cNvPr>
            <p:cNvGrpSpPr/>
            <p:nvPr/>
          </p:nvGrpSpPr>
          <p:grpSpPr>
            <a:xfrm>
              <a:off x="9832915" y="578347"/>
              <a:ext cx="1878073" cy="186850"/>
              <a:chOff x="6375799" y="2229226"/>
              <a:chExt cx="2005933" cy="199571"/>
            </a:xfrm>
            <a:solidFill>
              <a:schemeClr val="tx1"/>
            </a:solidFill>
          </p:grpSpPr>
          <p:sp>
            <p:nvSpPr>
              <p:cNvPr id="14" name="Graphic 8">
                <a:extLst>
                  <a:ext uri="{FF2B5EF4-FFF2-40B4-BE49-F238E27FC236}">
                    <a16:creationId xmlns:a16="http://schemas.microsoft.com/office/drawing/2014/main" id="{C9C706F2-3FCF-4A50-8E1F-A54BF9B9FB14}"/>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B2343237-4B19-4EB3-8D5F-94265A20E2E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D1C84914-F345-4188-BDC7-B30BD41E9074}"/>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FC9C21E1-B7AD-4F01-B98F-300C60F2F6EF}"/>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EA4EE637-C74C-4CB1-B2E2-44FB33AA2DDB}"/>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3DBDD4E8-99F1-4544-BFF4-03BF334990BB}"/>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425A58AE-8330-4D52-A008-FC514E0461E0}"/>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B442129E-FC92-4FA8-B140-27CDCDF77DFB}"/>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61D1E511-ED76-40A7-B30A-88CEFCB1F8D0}"/>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5A2CC632-8FA7-4DE0-9F8E-272B158B32A7}"/>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C857E4AC-805D-4CFB-9883-657C57706F7A}"/>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1AFDC0E4-CC7C-4DDA-B6D6-02A4915B7AA3}"/>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CBDF73DE-0FDF-4AE7-8886-1FF2970A628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F2A60E7E-2643-4BC7-90AA-19980224E169}"/>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559338488"/>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4" name="Graphic 11">
            <a:extLst>
              <a:ext uri="{FF2B5EF4-FFF2-40B4-BE49-F238E27FC236}">
                <a16:creationId xmlns:a16="http://schemas.microsoft.com/office/drawing/2014/main" id="{C382491B-48AF-814A-A04B-E0A3FA2C8CEA}"/>
              </a:ext>
            </a:extLst>
          </p:cNvPr>
          <p:cNvSpPr/>
          <p:nvPr/>
        </p:nvSpPr>
        <p:spPr>
          <a:xfrm>
            <a:off x="7099300" y="2019300"/>
            <a:ext cx="5092700" cy="4838700"/>
          </a:xfrm>
          <a:custGeom>
            <a:avLst/>
            <a:gdLst>
              <a:gd name="connsiteX0" fmla="*/ 3849371 w 5092700"/>
              <a:gd name="connsiteY0" fmla="*/ 0 h 4838700"/>
              <a:gd name="connsiteX1" fmla="*/ 2540 w 5092700"/>
              <a:gd name="connsiteY1" fmla="*/ 3716020 h 4838700"/>
              <a:gd name="connsiteX2" fmla="*/ 0 w 5092700"/>
              <a:gd name="connsiteY2" fmla="*/ 3716020 h 4838700"/>
              <a:gd name="connsiteX3" fmla="*/ 0 w 5092700"/>
              <a:gd name="connsiteY3" fmla="*/ 4838700 h 4838700"/>
              <a:gd name="connsiteX4" fmla="*/ 5092700 w 5092700"/>
              <a:gd name="connsiteY4" fmla="*/ 4838700 h 4838700"/>
              <a:gd name="connsiteX5" fmla="*/ 5092700 w 5092700"/>
              <a:gd name="connsiteY5" fmla="*/ 205740 h 4838700"/>
              <a:gd name="connsiteX6" fmla="*/ 3849371 w 5092700"/>
              <a:gd name="connsiteY6" fmla="*/ 0 h 483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2700" h="4838700">
                <a:moveTo>
                  <a:pt x="3849371" y="0"/>
                </a:moveTo>
                <a:cubicBezTo>
                  <a:pt x="1767840" y="0"/>
                  <a:pt x="72390" y="1652270"/>
                  <a:pt x="2540" y="3716020"/>
                </a:cubicBezTo>
                <a:lnTo>
                  <a:pt x="0" y="3716020"/>
                </a:lnTo>
                <a:lnTo>
                  <a:pt x="0" y="4838700"/>
                </a:lnTo>
                <a:lnTo>
                  <a:pt x="5092700" y="4838700"/>
                </a:lnTo>
                <a:lnTo>
                  <a:pt x="5092700" y="205740"/>
                </a:lnTo>
                <a:cubicBezTo>
                  <a:pt x="4702811" y="72390"/>
                  <a:pt x="4284981" y="0"/>
                  <a:pt x="3849371" y="0"/>
                </a:cubicBezTo>
                <a:close/>
              </a:path>
            </a:pathLst>
          </a:custGeom>
          <a:solidFill>
            <a:srgbClr val="88F2DD"/>
          </a:solidFill>
          <a:ln w="12700" cap="flat">
            <a:solidFill>
              <a:srgbClr val="88F2DD"/>
            </a:solidFill>
            <a:prstDash val="solid"/>
            <a:miter/>
          </a:ln>
        </p:spPr>
        <p:txBody>
          <a:bodyPr rtlCol="0" anchor="ctr"/>
          <a:lstStyle/>
          <a:p>
            <a:endParaRPr lang="en-GB"/>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v2]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oup 6">
            <a:extLst>
              <a:ext uri="{FF2B5EF4-FFF2-40B4-BE49-F238E27FC236}">
                <a16:creationId xmlns:a16="http://schemas.microsoft.com/office/drawing/2014/main" id="{D36B595B-67F8-4996-B7AD-F14156BE7C13}"/>
              </a:ext>
            </a:extLst>
          </p:cNvPr>
          <p:cNvGrpSpPr>
            <a:grpSpLocks noChangeAspect="1"/>
          </p:cNvGrpSpPr>
          <p:nvPr userDrawn="1"/>
        </p:nvGrpSpPr>
        <p:grpSpPr>
          <a:xfrm>
            <a:off x="8859788" y="468313"/>
            <a:ext cx="2851200" cy="402766"/>
            <a:chOff x="5336421" y="2111701"/>
            <a:chExt cx="3045311" cy="430187"/>
          </a:xfrm>
        </p:grpSpPr>
        <p:grpSp>
          <p:nvGrpSpPr>
            <p:cNvPr id="8" name="Graphic 8">
              <a:extLst>
                <a:ext uri="{FF2B5EF4-FFF2-40B4-BE49-F238E27FC236}">
                  <a16:creationId xmlns:a16="http://schemas.microsoft.com/office/drawing/2014/main" id="{BFB18EAA-8C1B-4C19-BB04-AA02EEB8FA03}"/>
                </a:ext>
              </a:extLst>
            </p:cNvPr>
            <p:cNvGrpSpPr/>
            <p:nvPr/>
          </p:nvGrpSpPr>
          <p:grpSpPr>
            <a:xfrm>
              <a:off x="5336421" y="2111701"/>
              <a:ext cx="529619" cy="430187"/>
              <a:chOff x="5336421" y="2111701"/>
              <a:chExt cx="529619" cy="430187"/>
            </a:xfrm>
          </p:grpSpPr>
          <p:sp>
            <p:nvSpPr>
              <p:cNvPr id="28" name="Graphic 8">
                <a:extLst>
                  <a:ext uri="{FF2B5EF4-FFF2-40B4-BE49-F238E27FC236}">
                    <a16:creationId xmlns:a16="http://schemas.microsoft.com/office/drawing/2014/main" id="{C353D73C-5F9E-452F-AD67-F63A2EF3B288}"/>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D58CF128-D693-4159-9342-9D7750FC18CE}"/>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9" name="Graphic 8">
              <a:extLst>
                <a:ext uri="{FF2B5EF4-FFF2-40B4-BE49-F238E27FC236}">
                  <a16:creationId xmlns:a16="http://schemas.microsoft.com/office/drawing/2014/main" id="{9990A22B-6903-43F7-8419-FE97155FFC1E}"/>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D63D7996-4833-4ED8-9C9F-7C132547AE05}"/>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3252B680-17BE-4ECE-BA31-3BE738BA929C}"/>
                </a:ext>
              </a:extLst>
            </p:cNvPr>
            <p:cNvGrpSpPr/>
            <p:nvPr/>
          </p:nvGrpSpPr>
          <p:grpSpPr>
            <a:xfrm>
              <a:off x="6375799" y="2229226"/>
              <a:ext cx="2005933" cy="199571"/>
              <a:chOff x="6375799" y="2229226"/>
              <a:chExt cx="2005933" cy="199571"/>
            </a:xfrm>
            <a:solidFill>
              <a:schemeClr val="bg1"/>
            </a:solidFill>
          </p:grpSpPr>
          <p:sp>
            <p:nvSpPr>
              <p:cNvPr id="13" name="Graphic 8">
                <a:extLst>
                  <a:ext uri="{FF2B5EF4-FFF2-40B4-BE49-F238E27FC236}">
                    <a16:creationId xmlns:a16="http://schemas.microsoft.com/office/drawing/2014/main" id="{A1287111-0EB1-477E-AAA5-E51505D3EAC7}"/>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CA0434F1-AE0A-442D-9A3F-35B725637D1D}"/>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8C331B02-D576-4D53-B5DA-0F0665D23431}"/>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E186E36E-28E6-43E2-BEB3-13B1D0403FE0}"/>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3876D6AD-5D70-48AD-A62E-7C1FC29B947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E846EFE0-1154-41D0-A27D-F2F4B4B6159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B943562F-2FBA-4C9C-901D-7D0F0BA21072}"/>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BBE7DE55-8BC1-4BC2-AF6F-DEF1D037B8DC}"/>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C6BDE7A8-8862-4AD6-8A47-B1143F448EBF}"/>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B7B92B42-D212-433F-8999-8ACBEF8208AD}"/>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E7C3894B-89AC-437E-80B1-7107C282FFB4}"/>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7F02469A-AAD8-436C-B3A3-1920C0DAFC37}"/>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0BE0889F-0A8A-4720-98B4-7E9A38B2AF3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A03C0A67-3A3B-458A-AAE8-418948A1C2EC}"/>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475379238"/>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88F2DD"/>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v3]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sp>
        <p:nvSpPr>
          <p:cNvPr id="7" name="Graphic 2">
            <a:extLst>
              <a:ext uri="{FF2B5EF4-FFF2-40B4-BE49-F238E27FC236}">
                <a16:creationId xmlns:a16="http://schemas.microsoft.com/office/drawing/2014/main" id="{17E418ED-8E69-6740-9A50-5D5616AEAF4B}"/>
              </a:ext>
            </a:extLst>
          </p:cNvPr>
          <p:cNvSpPr/>
          <p:nvPr/>
        </p:nvSpPr>
        <p:spPr>
          <a:xfrm>
            <a:off x="8785228" y="3449433"/>
            <a:ext cx="3429337" cy="3429337"/>
          </a:xfrm>
          <a:custGeom>
            <a:avLst/>
            <a:gdLst>
              <a:gd name="connsiteX0" fmla="*/ 0 w 3429337"/>
              <a:gd name="connsiteY0" fmla="*/ 3429338 h 3429337"/>
              <a:gd name="connsiteX1" fmla="*/ 0 w 3429337"/>
              <a:gd name="connsiteY1" fmla="*/ 3429338 h 3429337"/>
              <a:gd name="connsiteX2" fmla="*/ 3429338 w 3429337"/>
              <a:gd name="connsiteY2" fmla="*/ 3429338 h 3429337"/>
              <a:gd name="connsiteX3" fmla="*/ 3429338 w 3429337"/>
              <a:gd name="connsiteY3" fmla="*/ 0 h 3429337"/>
              <a:gd name="connsiteX4" fmla="*/ 3429338 w 3429337"/>
              <a:gd name="connsiteY4" fmla="*/ 0 h 3429337"/>
              <a:gd name="connsiteX5" fmla="*/ 0 w 3429337"/>
              <a:gd name="connsiteY5" fmla="*/ 3429338 h 342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337" h="3429337">
                <a:moveTo>
                  <a:pt x="0" y="3429338"/>
                </a:moveTo>
                <a:lnTo>
                  <a:pt x="0" y="3429338"/>
                </a:lnTo>
                <a:lnTo>
                  <a:pt x="3429338" y="3429338"/>
                </a:lnTo>
                <a:lnTo>
                  <a:pt x="3429338" y="0"/>
                </a:lnTo>
                <a:lnTo>
                  <a:pt x="3429338" y="0"/>
                </a:lnTo>
                <a:cubicBezTo>
                  <a:pt x="3429338" y="1893757"/>
                  <a:pt x="1893757" y="3429338"/>
                  <a:pt x="0" y="3429338"/>
                </a:cubicBezTo>
                <a:close/>
              </a:path>
            </a:pathLst>
          </a:custGeom>
          <a:solidFill>
            <a:srgbClr val="121A3C"/>
          </a:solidFill>
          <a:ln w="12700" cap="flat">
            <a:solidFill>
              <a:srgbClr val="121A3C"/>
            </a:solidFill>
            <a:prstDash val="solid"/>
            <a:miter/>
          </a:ln>
        </p:spPr>
        <p:txBody>
          <a:bodyPr rtlCol="0" anchor="ctr"/>
          <a:lstStyle/>
          <a:p>
            <a:endParaRPr lang="en-GB"/>
          </a:p>
        </p:txBody>
      </p:sp>
      <p:grpSp>
        <p:nvGrpSpPr>
          <p:cNvPr id="8" name="Group 7">
            <a:extLst>
              <a:ext uri="{FF2B5EF4-FFF2-40B4-BE49-F238E27FC236}">
                <a16:creationId xmlns:a16="http://schemas.microsoft.com/office/drawing/2014/main" id="{909A46CF-67F5-4692-AAD0-B45389B285F9}"/>
              </a:ext>
            </a:extLst>
          </p:cNvPr>
          <p:cNvGrpSpPr/>
          <p:nvPr userDrawn="1"/>
        </p:nvGrpSpPr>
        <p:grpSpPr>
          <a:xfrm>
            <a:off x="8859788" y="468313"/>
            <a:ext cx="2851200" cy="402766"/>
            <a:chOff x="8859788" y="468313"/>
            <a:chExt cx="2851200" cy="402766"/>
          </a:xfrm>
        </p:grpSpPr>
        <p:grpSp>
          <p:nvGrpSpPr>
            <p:cNvPr id="9" name="Graphic 8">
              <a:extLst>
                <a:ext uri="{FF2B5EF4-FFF2-40B4-BE49-F238E27FC236}">
                  <a16:creationId xmlns:a16="http://schemas.microsoft.com/office/drawing/2014/main" id="{304A1F79-15CA-4579-9870-7DBA7C021D12}"/>
                </a:ext>
              </a:extLst>
            </p:cNvPr>
            <p:cNvGrpSpPr/>
            <p:nvPr/>
          </p:nvGrpSpPr>
          <p:grpSpPr>
            <a:xfrm>
              <a:off x="8859788" y="468313"/>
              <a:ext cx="495861" cy="402766"/>
              <a:chOff x="5336421" y="2111701"/>
              <a:chExt cx="529619" cy="430187"/>
            </a:xfrm>
          </p:grpSpPr>
          <p:sp>
            <p:nvSpPr>
              <p:cNvPr id="28" name="Graphic 8">
                <a:extLst>
                  <a:ext uri="{FF2B5EF4-FFF2-40B4-BE49-F238E27FC236}">
                    <a16:creationId xmlns:a16="http://schemas.microsoft.com/office/drawing/2014/main" id="{389FC9D8-D300-4CD8-B26D-C56311505F38}"/>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FC58A2D8-B7A1-4AA3-9787-D6E60F135A40}"/>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1" name="Graphic 8">
              <a:extLst>
                <a:ext uri="{FF2B5EF4-FFF2-40B4-BE49-F238E27FC236}">
                  <a16:creationId xmlns:a16="http://schemas.microsoft.com/office/drawing/2014/main" id="{C53A32DA-7512-48C5-BAD4-41131F9501EF}"/>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DE0A125E-7C68-43AB-BD4D-748461CC6657}"/>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3" name="Graphic 8">
              <a:extLst>
                <a:ext uri="{FF2B5EF4-FFF2-40B4-BE49-F238E27FC236}">
                  <a16:creationId xmlns:a16="http://schemas.microsoft.com/office/drawing/2014/main" id="{FDBD91DE-B4EF-4A30-8F4D-03128C19EBF7}"/>
                </a:ext>
              </a:extLst>
            </p:cNvPr>
            <p:cNvGrpSpPr/>
            <p:nvPr/>
          </p:nvGrpSpPr>
          <p:grpSpPr>
            <a:xfrm>
              <a:off x="9832915" y="578347"/>
              <a:ext cx="1878073" cy="186850"/>
              <a:chOff x="6375799" y="2229226"/>
              <a:chExt cx="2005933" cy="199571"/>
            </a:xfrm>
            <a:solidFill>
              <a:schemeClr val="tx1"/>
            </a:solidFill>
          </p:grpSpPr>
          <p:sp>
            <p:nvSpPr>
              <p:cNvPr id="14" name="Graphic 8">
                <a:extLst>
                  <a:ext uri="{FF2B5EF4-FFF2-40B4-BE49-F238E27FC236}">
                    <a16:creationId xmlns:a16="http://schemas.microsoft.com/office/drawing/2014/main" id="{DC9A0A6D-6984-4DA1-95E2-54D667D4DD61}"/>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34B6D710-EF52-46A3-8D83-6F6304121D7B}"/>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BA53B151-BBB0-4F48-BD34-75717F61C794}"/>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164201C2-5D98-44AB-AC80-2DFFBA3204E8}"/>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58D7C402-F3E1-4BD3-B77B-8D8D8F0DB9ED}"/>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A8CCE1B6-BED1-4DE5-B7D6-961A0764BDC2}"/>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90A95DDA-F314-4050-B3C6-958395EB89CB}"/>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7386CD0A-9980-4944-8107-7FD9705729B5}"/>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FA08B089-4EDB-45CA-9BF8-C60F2D249993}"/>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D8DDE6A0-8B5B-4427-A9B4-31AB52A0603A}"/>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66B07A3F-0BE9-44C6-8056-B1975EB9DA06}"/>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C64BA4BF-2BC0-4245-80A1-61BBCA911251}"/>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75973AEB-088C-4EE1-A841-42371D889F80}"/>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C485B9DD-5E26-492B-9053-8C571798622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179024907"/>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[Title only: v1]</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grpSp>
        <p:nvGrpSpPr>
          <p:cNvPr id="7" name="Group 6">
            <a:extLst>
              <a:ext uri="{FF2B5EF4-FFF2-40B4-BE49-F238E27FC236}">
                <a16:creationId xmlns:a16="http://schemas.microsoft.com/office/drawing/2014/main" id="{801F7410-C405-4831-84D4-42E1B074021F}"/>
              </a:ext>
            </a:extLst>
          </p:cNvPr>
          <p:cNvGrpSpPr/>
          <p:nvPr userDrawn="1"/>
        </p:nvGrpSpPr>
        <p:grpSpPr>
          <a:xfrm>
            <a:off x="8859788" y="468313"/>
            <a:ext cx="2851200" cy="402766"/>
            <a:chOff x="8859788" y="468313"/>
            <a:chExt cx="2851200" cy="402766"/>
          </a:xfrm>
        </p:grpSpPr>
        <p:grpSp>
          <p:nvGrpSpPr>
            <p:cNvPr id="8" name="Graphic 8">
              <a:extLst>
                <a:ext uri="{FF2B5EF4-FFF2-40B4-BE49-F238E27FC236}">
                  <a16:creationId xmlns:a16="http://schemas.microsoft.com/office/drawing/2014/main" id="{F3082DED-32AA-4F81-8CE3-14C88751A38D}"/>
                </a:ext>
              </a:extLst>
            </p:cNvPr>
            <p:cNvGrpSpPr/>
            <p:nvPr/>
          </p:nvGrpSpPr>
          <p:grpSpPr>
            <a:xfrm>
              <a:off x="8859788" y="468313"/>
              <a:ext cx="495861" cy="402766"/>
              <a:chOff x="5336421" y="2111701"/>
              <a:chExt cx="529619" cy="430187"/>
            </a:xfrm>
          </p:grpSpPr>
          <p:sp>
            <p:nvSpPr>
              <p:cNvPr id="26" name="Graphic 8">
                <a:extLst>
                  <a:ext uri="{FF2B5EF4-FFF2-40B4-BE49-F238E27FC236}">
                    <a16:creationId xmlns:a16="http://schemas.microsoft.com/office/drawing/2014/main" id="{83BE3EEF-C465-4AFC-B207-E0DD6D45093F}"/>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33245DC6-0745-4CB2-A00C-EE729186AFBD}"/>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9" name="Graphic 8">
              <a:extLst>
                <a:ext uri="{FF2B5EF4-FFF2-40B4-BE49-F238E27FC236}">
                  <a16:creationId xmlns:a16="http://schemas.microsoft.com/office/drawing/2014/main" id="{5E60B7DD-0043-45FA-AEF5-DA20F8C9B0CE}"/>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0" name="Graphic 8">
              <a:extLst>
                <a:ext uri="{FF2B5EF4-FFF2-40B4-BE49-F238E27FC236}">
                  <a16:creationId xmlns:a16="http://schemas.microsoft.com/office/drawing/2014/main" id="{BC01CA25-C939-4249-8D36-050D132B1241}"/>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1" name="Graphic 8">
              <a:extLst>
                <a:ext uri="{FF2B5EF4-FFF2-40B4-BE49-F238E27FC236}">
                  <a16:creationId xmlns:a16="http://schemas.microsoft.com/office/drawing/2014/main" id="{B4389121-0E04-4A73-9173-44F8FD162C5C}"/>
                </a:ext>
              </a:extLst>
            </p:cNvPr>
            <p:cNvGrpSpPr/>
            <p:nvPr/>
          </p:nvGrpSpPr>
          <p:grpSpPr>
            <a:xfrm>
              <a:off x="9832915" y="578347"/>
              <a:ext cx="1878073" cy="186850"/>
              <a:chOff x="6375799" y="2229226"/>
              <a:chExt cx="2005933" cy="199571"/>
            </a:xfrm>
            <a:solidFill>
              <a:schemeClr val="tx1"/>
            </a:solidFill>
          </p:grpSpPr>
          <p:sp>
            <p:nvSpPr>
              <p:cNvPr id="12" name="Graphic 8">
                <a:extLst>
                  <a:ext uri="{FF2B5EF4-FFF2-40B4-BE49-F238E27FC236}">
                    <a16:creationId xmlns:a16="http://schemas.microsoft.com/office/drawing/2014/main" id="{F5355629-28F9-4745-83DB-5A7609C49A88}"/>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EAE96018-12D4-4292-A548-D72782BFC77B}"/>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14BDDA65-F0A8-45CB-9FCA-15E811E2053D}"/>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AB25B405-0EC9-4C43-BA8B-89D31BF1261A}"/>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48889BCA-87C1-4431-A2D0-EA1D6FCB22BD}"/>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1BE12734-039B-408F-B9A9-FD9F1659E681}"/>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2954D5DD-8FF1-4D07-BEB8-D3CA6B066711}"/>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D356AB48-2B68-4B91-86E7-20B05648CBC3}"/>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355258D7-B610-4F30-A85F-BA86EFAC4A4C}"/>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474C9817-BE33-4B05-B406-83BA3CC2C329}"/>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21050F2B-384C-4C7D-81A1-8B66D6A33458}"/>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AFD1018A-6927-41B6-9B87-E6252B81A290}"/>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35E6F129-029C-4BC5-B8E0-3592A8DE61C8}"/>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9367CFC5-0117-4CF0-9C1D-2414CA0D2A75}"/>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68155835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accent1"/>
                </a:solidFill>
              </a:defRPr>
            </a:lvl1pPr>
          </a:lstStyle>
          <a:p>
            <a:r>
              <a:rPr lang="en-GB"/>
              <a:t>[Title only: v2]</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grpSp>
        <p:nvGrpSpPr>
          <p:cNvPr id="7" name="Group 6">
            <a:extLst>
              <a:ext uri="{FF2B5EF4-FFF2-40B4-BE49-F238E27FC236}">
                <a16:creationId xmlns:a16="http://schemas.microsoft.com/office/drawing/2014/main" id="{B983652A-73CF-4922-A2C1-1435A3D171DD}"/>
              </a:ext>
            </a:extLst>
          </p:cNvPr>
          <p:cNvGrpSpPr>
            <a:grpSpLocks noChangeAspect="1"/>
          </p:cNvGrpSpPr>
          <p:nvPr userDrawn="1"/>
        </p:nvGrpSpPr>
        <p:grpSpPr>
          <a:xfrm>
            <a:off x="8859788" y="468313"/>
            <a:ext cx="2851200" cy="402766"/>
            <a:chOff x="5336421" y="2111701"/>
            <a:chExt cx="3045311" cy="430187"/>
          </a:xfrm>
        </p:grpSpPr>
        <p:grpSp>
          <p:nvGrpSpPr>
            <p:cNvPr id="8" name="Graphic 8">
              <a:extLst>
                <a:ext uri="{FF2B5EF4-FFF2-40B4-BE49-F238E27FC236}">
                  <a16:creationId xmlns:a16="http://schemas.microsoft.com/office/drawing/2014/main" id="{55BFF057-FBEC-4D9A-AEEC-EFED7FF9F0FA}"/>
                </a:ext>
              </a:extLst>
            </p:cNvPr>
            <p:cNvGrpSpPr/>
            <p:nvPr/>
          </p:nvGrpSpPr>
          <p:grpSpPr>
            <a:xfrm>
              <a:off x="5336421" y="2111701"/>
              <a:ext cx="529619" cy="430187"/>
              <a:chOff x="5336421" y="2111701"/>
              <a:chExt cx="529619" cy="430187"/>
            </a:xfrm>
          </p:grpSpPr>
          <p:sp>
            <p:nvSpPr>
              <p:cNvPr id="26" name="Graphic 8">
                <a:extLst>
                  <a:ext uri="{FF2B5EF4-FFF2-40B4-BE49-F238E27FC236}">
                    <a16:creationId xmlns:a16="http://schemas.microsoft.com/office/drawing/2014/main" id="{6FA24AA1-AA52-4900-A1FD-622DE9701DF7}"/>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E92F1A45-D8AE-4468-B9C7-729F96D50966}"/>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9" name="Graphic 8">
              <a:extLst>
                <a:ext uri="{FF2B5EF4-FFF2-40B4-BE49-F238E27FC236}">
                  <a16:creationId xmlns:a16="http://schemas.microsoft.com/office/drawing/2014/main" id="{AC03BB5D-876D-49D4-8D59-9C50E5165E23}"/>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0" name="Graphic 8">
              <a:extLst>
                <a:ext uri="{FF2B5EF4-FFF2-40B4-BE49-F238E27FC236}">
                  <a16:creationId xmlns:a16="http://schemas.microsoft.com/office/drawing/2014/main" id="{88E56FE9-9B4D-4647-8570-9600EA5AC082}"/>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1" name="Graphic 8">
              <a:extLst>
                <a:ext uri="{FF2B5EF4-FFF2-40B4-BE49-F238E27FC236}">
                  <a16:creationId xmlns:a16="http://schemas.microsoft.com/office/drawing/2014/main" id="{34364583-C120-4474-AF79-DE8186AD0D24}"/>
                </a:ext>
              </a:extLst>
            </p:cNvPr>
            <p:cNvGrpSpPr/>
            <p:nvPr/>
          </p:nvGrpSpPr>
          <p:grpSpPr>
            <a:xfrm>
              <a:off x="6375799" y="2229226"/>
              <a:ext cx="2005933" cy="199571"/>
              <a:chOff x="6375799" y="2229226"/>
              <a:chExt cx="2005933" cy="199571"/>
            </a:xfrm>
            <a:solidFill>
              <a:schemeClr val="bg1"/>
            </a:solidFill>
          </p:grpSpPr>
          <p:sp>
            <p:nvSpPr>
              <p:cNvPr id="12" name="Graphic 8">
                <a:extLst>
                  <a:ext uri="{FF2B5EF4-FFF2-40B4-BE49-F238E27FC236}">
                    <a16:creationId xmlns:a16="http://schemas.microsoft.com/office/drawing/2014/main" id="{89272DCE-3378-4505-948D-984A7DEC5EB1}"/>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55B96EBB-ACF1-417C-893B-86AE9177ACBC}"/>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328A276E-8C32-436F-90D5-CE19545ED80F}"/>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CB9F043E-6117-4BC4-9E64-814BC37AEBB9}"/>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B7A66797-77C0-41ED-8B06-AF60523320F0}"/>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9944F600-3D08-43D9-98E6-10B5FA5441FE}"/>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21F7BD37-10CD-40A8-AEE0-4883667C623B}"/>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615F2276-6EAA-4D70-94CC-1ED87584704C}"/>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4839B9A3-16A1-4822-8003-DCD7915D4582}"/>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6EB5EAC6-824E-4BAB-8533-8EF3D32E9602}"/>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A3398AB0-63E4-4C6B-AE81-E615391C8AD3}"/>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46A477B0-62C0-41E0-8917-04D24BFCF9C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FAD483C9-833F-4D1C-BA12-D8B0AFEA8C3A}"/>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C64C7733-328C-454A-AB47-0CE937CB7EF0}"/>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721584403"/>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v3">
    <p:bg>
      <p:bgPr>
        <a:solidFill>
          <a:srgbClr val="88F2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[Title only: v3]</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F97F5CB-301C-42B3-B822-F73D4879DFBD}"/>
              </a:ext>
            </a:extLst>
          </p:cNvPr>
          <p:cNvGrpSpPr/>
          <p:nvPr userDrawn="1"/>
        </p:nvGrpSpPr>
        <p:grpSpPr>
          <a:xfrm>
            <a:off x="8859788" y="468313"/>
            <a:ext cx="2851200" cy="402766"/>
            <a:chOff x="8859788" y="468313"/>
            <a:chExt cx="2851200" cy="402766"/>
          </a:xfrm>
        </p:grpSpPr>
        <p:grpSp>
          <p:nvGrpSpPr>
            <p:cNvPr id="9" name="Graphic 8">
              <a:extLst>
                <a:ext uri="{FF2B5EF4-FFF2-40B4-BE49-F238E27FC236}">
                  <a16:creationId xmlns:a16="http://schemas.microsoft.com/office/drawing/2014/main" id="{E73DB3DD-64F5-4BD2-AD6F-590E07AAE0E3}"/>
                </a:ext>
              </a:extLst>
            </p:cNvPr>
            <p:cNvGrpSpPr/>
            <p:nvPr/>
          </p:nvGrpSpPr>
          <p:grpSpPr>
            <a:xfrm>
              <a:off x="8859788" y="468313"/>
              <a:ext cx="495861" cy="402766"/>
              <a:chOff x="5336421" y="2111701"/>
              <a:chExt cx="529619" cy="430187"/>
            </a:xfrm>
          </p:grpSpPr>
          <p:sp>
            <p:nvSpPr>
              <p:cNvPr id="27" name="Graphic 8">
                <a:extLst>
                  <a:ext uri="{FF2B5EF4-FFF2-40B4-BE49-F238E27FC236}">
                    <a16:creationId xmlns:a16="http://schemas.microsoft.com/office/drawing/2014/main" id="{026A36F8-D5FB-416B-92C6-0F11AE3513C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FB6AC169-6C64-47FC-96A4-1878041ADABE}"/>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585C31E9-C011-4CC1-982A-D8E5139989C9}"/>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E5CAF894-58DA-44E0-A976-ABB4808937B3}"/>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BD8F65A8-60AB-4E42-910D-81165B36B74C}"/>
                </a:ext>
              </a:extLst>
            </p:cNvPr>
            <p:cNvGrpSpPr/>
            <p:nvPr/>
          </p:nvGrpSpPr>
          <p:grpSpPr>
            <a:xfrm>
              <a:off x="9832915" y="578347"/>
              <a:ext cx="1878073" cy="186850"/>
              <a:chOff x="6375799" y="2229226"/>
              <a:chExt cx="2005933" cy="199571"/>
            </a:xfrm>
            <a:solidFill>
              <a:schemeClr val="tx1"/>
            </a:solidFill>
          </p:grpSpPr>
          <p:sp>
            <p:nvSpPr>
              <p:cNvPr id="13" name="Graphic 8">
                <a:extLst>
                  <a:ext uri="{FF2B5EF4-FFF2-40B4-BE49-F238E27FC236}">
                    <a16:creationId xmlns:a16="http://schemas.microsoft.com/office/drawing/2014/main" id="{637C3733-AC8B-48D3-A7F8-10DAA2CC688B}"/>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A0E629D4-3115-4E2C-B524-42AFFEBB6125}"/>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15F0C034-04E9-4DD1-AB7B-0D94D583B2CC}"/>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84ECDC46-C3CD-4617-A490-ECA940F8DE81}"/>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5EA10E3A-4986-4E7C-9359-8965D0D53A17}"/>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CD1F7923-CFA8-4421-A79B-D1BB1802E974}"/>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70F13889-22D5-47C2-AD39-8BEC3166C264}"/>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F78D658E-64EA-4D47-8B86-9C4FCAD1061A}"/>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D769892D-3A87-4414-9EB1-466E98DD6E16}"/>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0CED2190-5F2B-4D88-A2D8-589FA774CE85}"/>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775E947B-9F6F-4CDD-96FE-9C6296B3FB93}"/>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0002DB76-5E29-4527-91F5-293293AE6948}"/>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D731B291-4312-4D5C-99C0-880F82E5F1ED}"/>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2D065C74-E372-4EB4-A76A-D3BF8553A45C}"/>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5396163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1">
    <p:bg>
      <p:bgPr>
        <a:solidFill>
          <a:srgbClr val="121A3C"/>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bg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[Thank you/End slide: v1]</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a:t>&lt;Address line 1&gt;</a:t>
            </a:r>
          </a:p>
          <a:p>
            <a:pPr lvl="2"/>
            <a:r>
              <a:rPr lang="en-GB"/>
              <a:t>&lt;Address line 2&gt;</a:t>
            </a:r>
          </a:p>
          <a:p>
            <a:pPr lvl="3"/>
            <a:r>
              <a:rPr lang="en-GB"/>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a:t>&lt;Telephone No.&gt;</a:t>
            </a:r>
          </a:p>
          <a:p>
            <a:pPr lvl="2"/>
            <a:r>
              <a:rPr lang="en-GB"/>
              <a:t>&lt;Website&gt;</a:t>
            </a:r>
          </a:p>
          <a:p>
            <a:pPr lvl="3"/>
            <a:r>
              <a:rPr lang="en-GB"/>
              <a:t>&lt;Email&gt;</a:t>
            </a:r>
          </a:p>
        </p:txBody>
      </p:sp>
      <p:grpSp>
        <p:nvGrpSpPr>
          <p:cNvPr id="12" name="Group 11">
            <a:extLst>
              <a:ext uri="{FF2B5EF4-FFF2-40B4-BE49-F238E27FC236}">
                <a16:creationId xmlns:a16="http://schemas.microsoft.com/office/drawing/2014/main" id="{41DD92FC-BDAA-CB40-9B49-F4E18A30EE9B}"/>
              </a:ext>
            </a:extLst>
          </p:cNvPr>
          <p:cNvGrpSpPr>
            <a:grpSpLocks noChangeAspect="1"/>
          </p:cNvGrpSpPr>
          <p:nvPr userDrawn="1"/>
        </p:nvGrpSpPr>
        <p:grpSpPr>
          <a:xfrm>
            <a:off x="473025" y="5977403"/>
            <a:ext cx="2851200" cy="402766"/>
            <a:chOff x="5336421" y="2111701"/>
            <a:chExt cx="3045311" cy="430187"/>
          </a:xfrm>
        </p:grpSpPr>
        <p:grpSp>
          <p:nvGrpSpPr>
            <p:cNvPr id="13" name="Graphic 8">
              <a:extLst>
                <a:ext uri="{FF2B5EF4-FFF2-40B4-BE49-F238E27FC236}">
                  <a16:creationId xmlns:a16="http://schemas.microsoft.com/office/drawing/2014/main" id="{7163335F-F166-FF46-AD0D-DA1FC33041E3}"/>
                </a:ext>
              </a:extLst>
            </p:cNvPr>
            <p:cNvGrpSpPr/>
            <p:nvPr/>
          </p:nvGrpSpPr>
          <p:grpSpPr>
            <a:xfrm>
              <a:off x="5336421" y="2111701"/>
              <a:ext cx="529619" cy="430187"/>
              <a:chOff x="5336421" y="2111701"/>
              <a:chExt cx="529619" cy="430187"/>
            </a:xfrm>
          </p:grpSpPr>
          <p:sp>
            <p:nvSpPr>
              <p:cNvPr id="31" name="Graphic 8">
                <a:extLst>
                  <a:ext uri="{FF2B5EF4-FFF2-40B4-BE49-F238E27FC236}">
                    <a16:creationId xmlns:a16="http://schemas.microsoft.com/office/drawing/2014/main" id="{1116BD05-A5A3-7041-ABE5-1247AD0EB620}"/>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32" name="Graphic 8">
                <a:extLst>
                  <a:ext uri="{FF2B5EF4-FFF2-40B4-BE49-F238E27FC236}">
                    <a16:creationId xmlns:a16="http://schemas.microsoft.com/office/drawing/2014/main" id="{279BF34C-AE90-0B42-8FAE-2F44DFC95072}"/>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4" name="Graphic 8">
              <a:extLst>
                <a:ext uri="{FF2B5EF4-FFF2-40B4-BE49-F238E27FC236}">
                  <a16:creationId xmlns:a16="http://schemas.microsoft.com/office/drawing/2014/main" id="{956EF2FA-9A71-D847-AC48-27C2185DCB0A}"/>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3C76BCBB-43ED-C24D-949C-FA6245FBEEC9}"/>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6" name="Graphic 8">
              <a:extLst>
                <a:ext uri="{FF2B5EF4-FFF2-40B4-BE49-F238E27FC236}">
                  <a16:creationId xmlns:a16="http://schemas.microsoft.com/office/drawing/2014/main" id="{6031A51F-8CD8-0C47-8001-05D7B909B080}"/>
                </a:ext>
              </a:extLst>
            </p:cNvPr>
            <p:cNvGrpSpPr/>
            <p:nvPr/>
          </p:nvGrpSpPr>
          <p:grpSpPr>
            <a:xfrm>
              <a:off x="6375799" y="2229226"/>
              <a:ext cx="2005933" cy="199571"/>
              <a:chOff x="6375799" y="2229226"/>
              <a:chExt cx="2005933" cy="199571"/>
            </a:xfrm>
            <a:solidFill>
              <a:schemeClr val="bg1"/>
            </a:solidFill>
          </p:grpSpPr>
          <p:sp>
            <p:nvSpPr>
              <p:cNvPr id="17" name="Graphic 8">
                <a:extLst>
                  <a:ext uri="{FF2B5EF4-FFF2-40B4-BE49-F238E27FC236}">
                    <a16:creationId xmlns:a16="http://schemas.microsoft.com/office/drawing/2014/main" id="{70D903B3-1F8F-6446-B533-FDD010A2BD57}"/>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54A679BC-88EC-B249-B787-8FD4608B71FA}"/>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F7D9CDFA-91AC-754E-8FCD-62C0EF38055A}"/>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E94E9444-9628-3942-B2CD-2808B0560F41}"/>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1C8AD260-F333-D34E-9FA6-2451EBE158F9}"/>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362578CE-6209-5941-AD92-75C485B27725}"/>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1ADBDF34-3B98-F54F-A1A8-5AE7BEC6977E}"/>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16539468-855F-8041-98D8-A28A000E241A}"/>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D7F7C5AA-64B1-8D4A-8CA8-E284A2DAF72F}"/>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CB3AFA0C-4F09-6F48-A002-7F70C4AEA196}"/>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AC3E1165-2781-0449-ADE2-8D357383790D}"/>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03FCAA1D-FC58-8D4A-A4DA-37329BEAB5BF}"/>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E16CB6DB-ACEC-F34C-A32D-362EE246FDE3}"/>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30" name="Graphic 8">
                <a:extLst>
                  <a:ext uri="{FF2B5EF4-FFF2-40B4-BE49-F238E27FC236}">
                    <a16:creationId xmlns:a16="http://schemas.microsoft.com/office/drawing/2014/main" id="{927ED89B-5CE2-CC42-BBC1-54900444F696}"/>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60657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35" name="Graphic 2">
            <a:extLst>
              <a:ext uri="{FF2B5EF4-FFF2-40B4-BE49-F238E27FC236}">
                <a16:creationId xmlns:a16="http://schemas.microsoft.com/office/drawing/2014/main" id="{C69A0FE1-A499-FD4D-A427-CB7AE62BF2D7}"/>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6CCB8"/>
          </a:solidFill>
          <a:ln w="12700" cap="flat">
            <a:solidFill>
              <a:srgbClr val="26CCB8"/>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3276A145-86EC-C44F-8FA4-800406391D4B}"/>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a:p>
        </p:txBody>
      </p:sp>
      <p:grpSp>
        <p:nvGrpSpPr>
          <p:cNvPr id="4" name="Group 3">
            <a:extLst>
              <a:ext uri="{FF2B5EF4-FFF2-40B4-BE49-F238E27FC236}">
                <a16:creationId xmlns:a16="http://schemas.microsoft.com/office/drawing/2014/main" id="{C694D71C-78A3-1B4C-8ED5-916B8F56728D}"/>
              </a:ext>
            </a:extLst>
          </p:cNvPr>
          <p:cNvGrpSpPr/>
          <p:nvPr userDrawn="1"/>
        </p:nvGrpSpPr>
        <p:grpSpPr>
          <a:xfrm>
            <a:off x="8859788" y="468313"/>
            <a:ext cx="2851200" cy="402766"/>
            <a:chOff x="8859788" y="468313"/>
            <a:chExt cx="2851200" cy="402766"/>
          </a:xfrm>
        </p:grpSpPr>
        <p:grpSp>
          <p:nvGrpSpPr>
            <p:cNvPr id="10" name="Graphic 8">
              <a:extLst>
                <a:ext uri="{FF2B5EF4-FFF2-40B4-BE49-F238E27FC236}">
                  <a16:creationId xmlns:a16="http://schemas.microsoft.com/office/drawing/2014/main" id="{F468096E-CE2E-2B44-BF34-03A56FE1E118}"/>
                </a:ext>
              </a:extLst>
            </p:cNvPr>
            <p:cNvGrpSpPr/>
            <p:nvPr/>
          </p:nvGrpSpPr>
          <p:grpSpPr>
            <a:xfrm>
              <a:off x="8859788" y="468313"/>
              <a:ext cx="495861" cy="402766"/>
              <a:chOff x="5336421" y="2111701"/>
              <a:chExt cx="529619" cy="430187"/>
            </a:xfrm>
          </p:grpSpPr>
          <p:sp>
            <p:nvSpPr>
              <p:cNvPr id="11" name="Graphic 8">
                <a:extLst>
                  <a:ext uri="{FF2B5EF4-FFF2-40B4-BE49-F238E27FC236}">
                    <a16:creationId xmlns:a16="http://schemas.microsoft.com/office/drawing/2014/main" id="{71293D48-3D25-324C-8D45-CAEAF56B5E4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B39A51DA-90F5-FB41-B1E0-A26FC86FE55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3" name="Graphic 8">
              <a:extLst>
                <a:ext uri="{FF2B5EF4-FFF2-40B4-BE49-F238E27FC236}">
                  <a16:creationId xmlns:a16="http://schemas.microsoft.com/office/drawing/2014/main" id="{D28EF34A-F0C3-7547-B770-C7C7FBC69EBC}"/>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6EEBBD83-0EB9-C847-BF46-729BC4A36137}"/>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5" name="Graphic 8">
              <a:extLst>
                <a:ext uri="{FF2B5EF4-FFF2-40B4-BE49-F238E27FC236}">
                  <a16:creationId xmlns:a16="http://schemas.microsoft.com/office/drawing/2014/main" id="{22D9254C-410A-B744-A985-6BB10A9BD60D}"/>
                </a:ext>
              </a:extLst>
            </p:cNvPr>
            <p:cNvGrpSpPr/>
            <p:nvPr/>
          </p:nvGrpSpPr>
          <p:grpSpPr>
            <a:xfrm>
              <a:off x="9832915" y="578347"/>
              <a:ext cx="1878073" cy="186850"/>
              <a:chOff x="6375799" y="2229226"/>
              <a:chExt cx="2005933" cy="199571"/>
            </a:xfrm>
            <a:solidFill>
              <a:schemeClr val="tx1"/>
            </a:solidFill>
          </p:grpSpPr>
          <p:sp>
            <p:nvSpPr>
              <p:cNvPr id="16" name="Graphic 8">
                <a:extLst>
                  <a:ext uri="{FF2B5EF4-FFF2-40B4-BE49-F238E27FC236}">
                    <a16:creationId xmlns:a16="http://schemas.microsoft.com/office/drawing/2014/main" id="{EBEA0BD8-369C-4A4C-91F3-DC07E847000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DE786125-BC92-754A-B9DE-3D586CCEC74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102CC490-336E-2E4E-8522-55A348F40AD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3FFC3060-5C81-3143-B0B4-AAF36741922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58AFC310-34A7-8746-8465-ACEAEE16E90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333240E8-49D4-D042-B95B-A968A13D21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9A1E1189-5496-9845-9EAA-5EF976B456A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5CE5BC0D-9438-BC46-8CAB-C3D194D64CF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0E11D4CF-5A8F-1A45-B0C6-B0E6F0FAEC6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BEC1D1E0-EE54-D840-BF9E-B53CE45339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F8F5D221-F8C6-6444-8A17-3C36A117EFD1}"/>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0D10C17D-E014-1D46-8346-DC39DFD10D1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C568974E-D1D4-134D-B632-17CC001A8C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EF130A9C-064C-8544-93CA-FC9F94DB5CB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5"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v2]</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p:nvPr>
        </p:nvSpPr>
        <p:spPr>
          <a:xfrm>
            <a:off x="10486988" y="5470125"/>
            <a:ext cx="1224000" cy="864000"/>
          </a:xfrm>
        </p:spPr>
        <p:txBody>
          <a:bodyPr bIns="540000" anchor="ctr" anchorCtr="1"/>
          <a:lstStyle>
            <a:lvl1pPr>
              <a:defRPr sz="1000" b="0">
                <a:solidFill>
                  <a:schemeClr val="tx1"/>
                </a:solidFill>
              </a:defRPr>
            </a:lvl1pPr>
          </a:lstStyle>
          <a:p>
            <a:r>
              <a:rPr lang="en-US"/>
              <a:t>Click icon to add picture</a:t>
            </a:r>
            <a:endParaRPr lang="en-GB"/>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p:nvPr>
        </p:nvSpPr>
        <p:spPr>
          <a:xfrm>
            <a:off x="9067585" y="5470125"/>
            <a:ext cx="1224000" cy="864000"/>
          </a:xfrm>
        </p:spPr>
        <p:txBody>
          <a:bodyPr bIns="540000" anchor="ctr" anchorCtr="1"/>
          <a:lstStyle>
            <a:lvl1pPr>
              <a:defRPr sz="1000" b="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891023693"/>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2">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tx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[Thank you/End slide: v2]</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a:t>&lt;Address line 1&gt;</a:t>
            </a:r>
          </a:p>
          <a:p>
            <a:pPr lvl="2"/>
            <a:r>
              <a:rPr lang="en-GB"/>
              <a:t>&lt;Address line 2&gt;</a:t>
            </a:r>
          </a:p>
          <a:p>
            <a:pPr lvl="3"/>
            <a:r>
              <a:rPr lang="en-GB"/>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a:t>&lt;Telephone No.&gt;</a:t>
            </a:r>
          </a:p>
          <a:p>
            <a:pPr lvl="2"/>
            <a:r>
              <a:rPr lang="en-GB"/>
              <a:t>&lt;Website&gt;</a:t>
            </a:r>
          </a:p>
          <a:p>
            <a:pPr lvl="3"/>
            <a:r>
              <a:rPr lang="en-GB"/>
              <a:t>&lt;Email&gt;</a:t>
            </a:r>
          </a:p>
        </p:txBody>
      </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43ED17A0-BC22-3048-AB31-4F03CD4D700E}"/>
              </a:ext>
            </a:extLst>
          </p:cNvPr>
          <p:cNvGrpSpPr/>
          <p:nvPr userDrawn="1"/>
        </p:nvGrpSpPr>
        <p:grpSpPr>
          <a:xfrm>
            <a:off x="473025" y="5977403"/>
            <a:ext cx="2851200" cy="402766"/>
            <a:chOff x="8859788" y="468313"/>
            <a:chExt cx="2851200" cy="402766"/>
          </a:xfrm>
        </p:grpSpPr>
        <p:grpSp>
          <p:nvGrpSpPr>
            <p:cNvPr id="56" name="Graphic 8">
              <a:extLst>
                <a:ext uri="{FF2B5EF4-FFF2-40B4-BE49-F238E27FC236}">
                  <a16:creationId xmlns:a16="http://schemas.microsoft.com/office/drawing/2014/main" id="{1C19FB58-F64D-1E47-B343-BA5F7F672462}"/>
                </a:ext>
              </a:extLst>
            </p:cNvPr>
            <p:cNvGrpSpPr/>
            <p:nvPr/>
          </p:nvGrpSpPr>
          <p:grpSpPr>
            <a:xfrm>
              <a:off x="8859788" y="468313"/>
              <a:ext cx="495861" cy="402766"/>
              <a:chOff x="5336421" y="2111701"/>
              <a:chExt cx="529619" cy="430187"/>
            </a:xfrm>
          </p:grpSpPr>
          <p:sp>
            <p:nvSpPr>
              <p:cNvPr id="74" name="Graphic 8">
                <a:extLst>
                  <a:ext uri="{FF2B5EF4-FFF2-40B4-BE49-F238E27FC236}">
                    <a16:creationId xmlns:a16="http://schemas.microsoft.com/office/drawing/2014/main" id="{AB4D8C9B-EBAE-DF40-962B-FE8640DD3135}"/>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75" name="Graphic 8">
                <a:extLst>
                  <a:ext uri="{FF2B5EF4-FFF2-40B4-BE49-F238E27FC236}">
                    <a16:creationId xmlns:a16="http://schemas.microsoft.com/office/drawing/2014/main" id="{3932045F-40FC-7D43-9891-1E3A477C0AD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57" name="Graphic 8">
              <a:extLst>
                <a:ext uri="{FF2B5EF4-FFF2-40B4-BE49-F238E27FC236}">
                  <a16:creationId xmlns:a16="http://schemas.microsoft.com/office/drawing/2014/main" id="{8D4C745D-B533-4E4E-8567-8A31F601ED6B}"/>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58" name="Graphic 8">
              <a:extLst>
                <a:ext uri="{FF2B5EF4-FFF2-40B4-BE49-F238E27FC236}">
                  <a16:creationId xmlns:a16="http://schemas.microsoft.com/office/drawing/2014/main" id="{DF368269-1B35-3348-8696-5E34DC8197FB}"/>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59" name="Graphic 8">
              <a:extLst>
                <a:ext uri="{FF2B5EF4-FFF2-40B4-BE49-F238E27FC236}">
                  <a16:creationId xmlns:a16="http://schemas.microsoft.com/office/drawing/2014/main" id="{464F8A38-8C92-A042-831A-556DAB6D3AFB}"/>
                </a:ext>
              </a:extLst>
            </p:cNvPr>
            <p:cNvGrpSpPr/>
            <p:nvPr/>
          </p:nvGrpSpPr>
          <p:grpSpPr>
            <a:xfrm>
              <a:off x="9832915" y="578347"/>
              <a:ext cx="1878073" cy="186850"/>
              <a:chOff x="6375799" y="2229226"/>
              <a:chExt cx="2005933" cy="199571"/>
            </a:xfrm>
            <a:solidFill>
              <a:schemeClr val="tx1"/>
            </a:solidFill>
          </p:grpSpPr>
          <p:sp>
            <p:nvSpPr>
              <p:cNvPr id="60" name="Graphic 8">
                <a:extLst>
                  <a:ext uri="{FF2B5EF4-FFF2-40B4-BE49-F238E27FC236}">
                    <a16:creationId xmlns:a16="http://schemas.microsoft.com/office/drawing/2014/main" id="{6112E8DE-809E-7942-8968-A6EE4A2DABFE}"/>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61" name="Graphic 8">
                <a:extLst>
                  <a:ext uri="{FF2B5EF4-FFF2-40B4-BE49-F238E27FC236}">
                    <a16:creationId xmlns:a16="http://schemas.microsoft.com/office/drawing/2014/main" id="{6A169971-220E-334B-B069-DDFE25B1EB84}"/>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62" name="Graphic 8">
                <a:extLst>
                  <a:ext uri="{FF2B5EF4-FFF2-40B4-BE49-F238E27FC236}">
                    <a16:creationId xmlns:a16="http://schemas.microsoft.com/office/drawing/2014/main" id="{03B8D5AA-20C5-E045-9834-AAB2EDEA7C42}"/>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63" name="Graphic 8">
                <a:extLst>
                  <a:ext uri="{FF2B5EF4-FFF2-40B4-BE49-F238E27FC236}">
                    <a16:creationId xmlns:a16="http://schemas.microsoft.com/office/drawing/2014/main" id="{D7C1B910-5D4D-CF4C-9405-346042DB4A72}"/>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64" name="Graphic 8">
                <a:extLst>
                  <a:ext uri="{FF2B5EF4-FFF2-40B4-BE49-F238E27FC236}">
                    <a16:creationId xmlns:a16="http://schemas.microsoft.com/office/drawing/2014/main" id="{B1A6668A-0DE5-5546-A2A2-B0F9DC44E9C1}"/>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65" name="Graphic 8">
                <a:extLst>
                  <a:ext uri="{FF2B5EF4-FFF2-40B4-BE49-F238E27FC236}">
                    <a16:creationId xmlns:a16="http://schemas.microsoft.com/office/drawing/2014/main" id="{3F9B8F8A-A79B-934B-919D-64DCDC0898F6}"/>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66" name="Graphic 8">
                <a:extLst>
                  <a:ext uri="{FF2B5EF4-FFF2-40B4-BE49-F238E27FC236}">
                    <a16:creationId xmlns:a16="http://schemas.microsoft.com/office/drawing/2014/main" id="{C394DFF9-1EF1-FC41-AFF3-51C419F3D6C5}"/>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67" name="Graphic 8">
                <a:extLst>
                  <a:ext uri="{FF2B5EF4-FFF2-40B4-BE49-F238E27FC236}">
                    <a16:creationId xmlns:a16="http://schemas.microsoft.com/office/drawing/2014/main" id="{35DA6A0A-F1CB-DD4D-BD5F-52E918391F20}"/>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68" name="Graphic 8">
                <a:extLst>
                  <a:ext uri="{FF2B5EF4-FFF2-40B4-BE49-F238E27FC236}">
                    <a16:creationId xmlns:a16="http://schemas.microsoft.com/office/drawing/2014/main" id="{0356B6CD-30F9-1444-9891-6E542A30E172}"/>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69" name="Graphic 8">
                <a:extLst>
                  <a:ext uri="{FF2B5EF4-FFF2-40B4-BE49-F238E27FC236}">
                    <a16:creationId xmlns:a16="http://schemas.microsoft.com/office/drawing/2014/main" id="{483BA60E-6710-1343-9FBB-6B1615D2C435}"/>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70" name="Graphic 8">
                <a:extLst>
                  <a:ext uri="{FF2B5EF4-FFF2-40B4-BE49-F238E27FC236}">
                    <a16:creationId xmlns:a16="http://schemas.microsoft.com/office/drawing/2014/main" id="{BE274C69-B249-8745-842E-10F4934141DC}"/>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71" name="Graphic 8">
                <a:extLst>
                  <a:ext uri="{FF2B5EF4-FFF2-40B4-BE49-F238E27FC236}">
                    <a16:creationId xmlns:a16="http://schemas.microsoft.com/office/drawing/2014/main" id="{F8142A58-0FC0-9648-B5FD-BC6837C7EBA2}"/>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72" name="Graphic 8">
                <a:extLst>
                  <a:ext uri="{FF2B5EF4-FFF2-40B4-BE49-F238E27FC236}">
                    <a16:creationId xmlns:a16="http://schemas.microsoft.com/office/drawing/2014/main" id="{4703BC5A-796B-1E45-8B96-2EBB8A7E994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73" name="Graphic 8">
                <a:extLst>
                  <a:ext uri="{FF2B5EF4-FFF2-40B4-BE49-F238E27FC236}">
                    <a16:creationId xmlns:a16="http://schemas.microsoft.com/office/drawing/2014/main" id="{0A9E869C-EB04-9742-AC82-DD9078A9F23F}"/>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17868908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B43F-ACAA-4E9B-B2C6-EE6215487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65DCF7-FD8F-4D18-A62C-0BAEF7043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3ED779-D3A4-4A72-98F8-4F9DB9DA0CD7}"/>
              </a:ext>
            </a:extLst>
          </p:cNvPr>
          <p:cNvSpPr>
            <a:spLocks noGrp="1"/>
          </p:cNvSpPr>
          <p:nvPr>
            <p:ph type="dt" sz="half" idx="10"/>
          </p:nvPr>
        </p:nvSpPr>
        <p:spPr/>
        <p:txBody>
          <a:bodyPr/>
          <a:lstStyle/>
          <a:p>
            <a:fld id="{951DB9C1-F9C9-4AF5-8863-55B99255B444}" type="datetimeFigureOut">
              <a:rPr lang="en-GB" smtClean="0"/>
              <a:t>28/03/2022</a:t>
            </a:fld>
            <a:endParaRPr lang="en-GB"/>
          </a:p>
        </p:txBody>
      </p:sp>
      <p:sp>
        <p:nvSpPr>
          <p:cNvPr id="5" name="Footer Placeholder 4">
            <a:extLst>
              <a:ext uri="{FF2B5EF4-FFF2-40B4-BE49-F238E27FC236}">
                <a16:creationId xmlns:a16="http://schemas.microsoft.com/office/drawing/2014/main" id="{B31B0143-B240-4C1B-98C5-BA798B46D8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7EB677-B113-41C7-87E1-8B3FC13BFE0D}"/>
              </a:ext>
            </a:extLst>
          </p:cNvPr>
          <p:cNvSpPr>
            <a:spLocks noGrp="1"/>
          </p:cNvSpPr>
          <p:nvPr>
            <p:ph type="sldNum" sz="quarter" idx="12"/>
          </p:nvPr>
        </p:nvSpPr>
        <p:spPr/>
        <p:txBody>
          <a:bodyPr/>
          <a:lstStyle/>
          <a:p>
            <a:fld id="{909A7FDE-18CA-4F2E-BEF7-C0FC2825AEFA}" type="slidenum">
              <a:rPr lang="en-GB" smtClean="0"/>
              <a:t>‹#›</a:t>
            </a:fld>
            <a:endParaRPr lang="en-GB"/>
          </a:p>
        </p:txBody>
      </p:sp>
    </p:spTree>
    <p:extLst>
      <p:ext uri="{BB962C8B-B14F-4D97-AF65-F5344CB8AC3E}">
        <p14:creationId xmlns:p14="http://schemas.microsoft.com/office/powerpoint/2010/main" val="89543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BA4A2EAB-BCCD-8B47-A9D1-9C5C625FDA31}"/>
              </a:ext>
            </a:extLst>
          </p:cNvPr>
          <p:cNvSpPr/>
          <p:nvPr/>
        </p:nvSpPr>
        <p:spPr>
          <a:xfrm>
            <a:off x="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4152916"/>
          </a:xfrm>
        </p:spPr>
        <p:txBody>
          <a:bodyPr/>
          <a:lstStyle>
            <a:lvl1pPr>
              <a:lnSpc>
                <a:spcPct val="90000"/>
              </a:lnSpc>
              <a:defRPr sz="5400">
                <a:solidFill>
                  <a:schemeClr val="tx1"/>
                </a:solidFill>
              </a:defRPr>
            </a:lvl1pPr>
          </a:lstStyle>
          <a:p>
            <a:r>
              <a:rPr lang="en-GB"/>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702630"/>
            <a:ext cx="4594225" cy="1403142"/>
          </a:xfrm>
        </p:spPr>
        <p:txBody>
          <a:bodyPr anchor="b" anchorCtr="0"/>
          <a:lstStyle>
            <a:lvl1pPr>
              <a:lnSpc>
                <a:spcPct val="125000"/>
              </a:lnSpc>
              <a:spcBef>
                <a:spcPts val="0"/>
              </a:spcBef>
              <a:defRPr sz="2250" b="0">
                <a:solidFill>
                  <a:schemeClr val="tx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5" name="Group 4">
            <a:extLst>
              <a:ext uri="{FF2B5EF4-FFF2-40B4-BE49-F238E27FC236}">
                <a16:creationId xmlns:a16="http://schemas.microsoft.com/office/drawing/2014/main" id="{82D2F8E3-F2E9-4E38-AFAA-750DE8C91B9D}"/>
              </a:ext>
            </a:extLst>
          </p:cNvPr>
          <p:cNvGrpSpPr>
            <a:grpSpLocks noChangeAspect="1"/>
          </p:cNvGrpSpPr>
          <p:nvPr userDrawn="1"/>
        </p:nvGrpSpPr>
        <p:grpSpPr>
          <a:xfrm>
            <a:off x="8859788" y="468313"/>
            <a:ext cx="2851200" cy="402766"/>
            <a:chOff x="5336421" y="2111701"/>
            <a:chExt cx="3045311" cy="430187"/>
          </a:xfrm>
        </p:grpSpPr>
        <p:grpSp>
          <p:nvGrpSpPr>
            <p:cNvPr id="6" name="Graphic 8">
              <a:extLst>
                <a:ext uri="{FF2B5EF4-FFF2-40B4-BE49-F238E27FC236}">
                  <a16:creationId xmlns:a16="http://schemas.microsoft.com/office/drawing/2014/main" id="{2162A779-28D7-4110-9E9C-2E3088CA4B41}"/>
                </a:ext>
              </a:extLst>
            </p:cNvPr>
            <p:cNvGrpSpPr/>
            <p:nvPr/>
          </p:nvGrpSpPr>
          <p:grpSpPr>
            <a:xfrm>
              <a:off x="5336421" y="2111701"/>
              <a:ext cx="529619" cy="430187"/>
              <a:chOff x="5336421" y="2111701"/>
              <a:chExt cx="529619" cy="430187"/>
            </a:xfrm>
          </p:grpSpPr>
          <p:sp>
            <p:nvSpPr>
              <p:cNvPr id="25" name="Graphic 8">
                <a:extLst>
                  <a:ext uri="{FF2B5EF4-FFF2-40B4-BE49-F238E27FC236}">
                    <a16:creationId xmlns:a16="http://schemas.microsoft.com/office/drawing/2014/main" id="{D7448695-3CA4-46B8-BC3C-24528A44CB2E}"/>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D129337A-9660-4A06-9899-24C65976E1A7}"/>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7" name="Graphic 8">
              <a:extLst>
                <a:ext uri="{FF2B5EF4-FFF2-40B4-BE49-F238E27FC236}">
                  <a16:creationId xmlns:a16="http://schemas.microsoft.com/office/drawing/2014/main" id="{5650A2EF-091A-4B9F-9B4D-4A0287B1D986}"/>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8" name="Graphic 8">
              <a:extLst>
                <a:ext uri="{FF2B5EF4-FFF2-40B4-BE49-F238E27FC236}">
                  <a16:creationId xmlns:a16="http://schemas.microsoft.com/office/drawing/2014/main" id="{4C70AF13-D693-439E-A4C6-CDB953B9C047}"/>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0" name="Graphic 8">
              <a:extLst>
                <a:ext uri="{FF2B5EF4-FFF2-40B4-BE49-F238E27FC236}">
                  <a16:creationId xmlns:a16="http://schemas.microsoft.com/office/drawing/2014/main" id="{C030979A-741E-4AAF-AC4D-A1861C67FF4E}"/>
                </a:ext>
              </a:extLst>
            </p:cNvPr>
            <p:cNvGrpSpPr/>
            <p:nvPr/>
          </p:nvGrpSpPr>
          <p:grpSpPr>
            <a:xfrm>
              <a:off x="6375799" y="2229226"/>
              <a:ext cx="2005933" cy="199571"/>
              <a:chOff x="6375799" y="2229226"/>
              <a:chExt cx="2005933" cy="199571"/>
            </a:xfrm>
            <a:solidFill>
              <a:schemeClr val="bg1"/>
            </a:solidFill>
          </p:grpSpPr>
          <p:sp>
            <p:nvSpPr>
              <p:cNvPr id="11" name="Graphic 8">
                <a:extLst>
                  <a:ext uri="{FF2B5EF4-FFF2-40B4-BE49-F238E27FC236}">
                    <a16:creationId xmlns:a16="http://schemas.microsoft.com/office/drawing/2014/main" id="{3BED70F1-F61E-4EE2-A098-15F7AAC13CB8}"/>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877A080E-1254-4622-BDAF-DDA136FF23A1}"/>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0A83BB29-D289-4C25-97BA-243C05F9C0B3}"/>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7CE101C4-8394-4376-8309-84DC681816F2}"/>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1703453E-6FA9-4BA5-BE25-90DCB51AF1B9}"/>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6CEE027B-42F3-4DF3-980E-2FA0F272B3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F537A696-9ECF-4172-8769-591DC2668195}"/>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BF8B296B-38FE-41A8-8D46-FCA824B18A1E}"/>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0DDE6497-1C8E-45B3-8BC2-CFF6E3FDD132}"/>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F0C6FFB3-925D-4953-B579-FD2B17BDBBD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EF20500A-FC29-4C8E-92CD-76AED6E76C3B}"/>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AE8D63E0-E965-49A5-8C50-4F963440E13E}"/>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506190B8-13D9-4381-ACDE-CDE88382F31D}"/>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F1462D55-2F8C-4F09-8B25-7E1509A9C355}"/>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255011689"/>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v2">
    <p:bg>
      <p:bgPr>
        <a:solidFill>
          <a:srgbClr val="88F2DD"/>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C29FBFAD-A9CE-2C45-BBC2-645AA5480EEA}"/>
              </a:ext>
            </a:extLst>
          </p:cNvPr>
          <p:cNvSpPr/>
          <p:nvPr/>
        </p:nvSpPr>
        <p:spPr>
          <a:xfrm>
            <a:off x="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121A3C"/>
          </a:solidFill>
          <a:ln w="12700" cap="flat">
            <a:solidFill>
              <a:srgbClr val="121A3C"/>
            </a:solidFill>
            <a:prstDash val="solid"/>
            <a:miter/>
          </a:ln>
        </p:spPr>
        <p:txBody>
          <a:bodyPr rtlCol="0" anchor="ctr"/>
          <a:lstStyle/>
          <a:p>
            <a:endParaRPr lang="en-GB"/>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4152916"/>
          </a:xfrm>
        </p:spPr>
        <p:txBody>
          <a:bodyPr/>
          <a:lstStyle>
            <a:lvl1pPr>
              <a:lnSpc>
                <a:spcPct val="90000"/>
              </a:lnSpc>
              <a:defRPr sz="5400">
                <a:solidFill>
                  <a:schemeClr val="bg1"/>
                </a:solidFill>
              </a:defRPr>
            </a:lvl1pPr>
          </a:lstStyle>
          <a:p>
            <a:r>
              <a:rPr lang="en-GB"/>
              <a:t>[Divider slide: v2]</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702630"/>
            <a:ext cx="4594225" cy="1403142"/>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5" name="Group 4">
            <a:extLst>
              <a:ext uri="{FF2B5EF4-FFF2-40B4-BE49-F238E27FC236}">
                <a16:creationId xmlns:a16="http://schemas.microsoft.com/office/drawing/2014/main" id="{B9DFF072-57EE-44A8-9D84-5680B482F0C1}"/>
              </a:ext>
            </a:extLst>
          </p:cNvPr>
          <p:cNvGrpSpPr/>
          <p:nvPr userDrawn="1"/>
        </p:nvGrpSpPr>
        <p:grpSpPr>
          <a:xfrm>
            <a:off x="8859788" y="468313"/>
            <a:ext cx="2851200" cy="402766"/>
            <a:chOff x="8859788" y="468313"/>
            <a:chExt cx="2851200" cy="402766"/>
          </a:xfrm>
        </p:grpSpPr>
        <p:grpSp>
          <p:nvGrpSpPr>
            <p:cNvPr id="6" name="Graphic 8">
              <a:extLst>
                <a:ext uri="{FF2B5EF4-FFF2-40B4-BE49-F238E27FC236}">
                  <a16:creationId xmlns:a16="http://schemas.microsoft.com/office/drawing/2014/main" id="{3771B59F-AEE0-4341-B29D-C699CA087672}"/>
                </a:ext>
              </a:extLst>
            </p:cNvPr>
            <p:cNvGrpSpPr/>
            <p:nvPr/>
          </p:nvGrpSpPr>
          <p:grpSpPr>
            <a:xfrm>
              <a:off x="8859788" y="468313"/>
              <a:ext cx="495861" cy="402766"/>
              <a:chOff x="5336421" y="2111701"/>
              <a:chExt cx="529619" cy="430187"/>
            </a:xfrm>
          </p:grpSpPr>
          <p:sp>
            <p:nvSpPr>
              <p:cNvPr id="25" name="Graphic 8">
                <a:extLst>
                  <a:ext uri="{FF2B5EF4-FFF2-40B4-BE49-F238E27FC236}">
                    <a16:creationId xmlns:a16="http://schemas.microsoft.com/office/drawing/2014/main" id="{92567EB4-4D17-4CD6-83E6-81BAEB3562AF}"/>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8A037D51-E98E-4AE3-BF6D-B8B662C7EF3A}"/>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7" name="Graphic 8">
              <a:extLst>
                <a:ext uri="{FF2B5EF4-FFF2-40B4-BE49-F238E27FC236}">
                  <a16:creationId xmlns:a16="http://schemas.microsoft.com/office/drawing/2014/main" id="{B28D248D-C67F-48F2-95BC-B84F4686701B}"/>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8" name="Graphic 8">
              <a:extLst>
                <a:ext uri="{FF2B5EF4-FFF2-40B4-BE49-F238E27FC236}">
                  <a16:creationId xmlns:a16="http://schemas.microsoft.com/office/drawing/2014/main" id="{BF3793E4-10BD-4F5C-BEB8-02BC54D48F25}"/>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0" name="Graphic 8">
              <a:extLst>
                <a:ext uri="{FF2B5EF4-FFF2-40B4-BE49-F238E27FC236}">
                  <a16:creationId xmlns:a16="http://schemas.microsoft.com/office/drawing/2014/main" id="{16069FDB-EAB1-43A3-B084-3431885FDD98}"/>
                </a:ext>
              </a:extLst>
            </p:cNvPr>
            <p:cNvGrpSpPr/>
            <p:nvPr/>
          </p:nvGrpSpPr>
          <p:grpSpPr>
            <a:xfrm>
              <a:off x="9832915" y="578347"/>
              <a:ext cx="1878073" cy="186850"/>
              <a:chOff x="6375799" y="2229226"/>
              <a:chExt cx="2005933" cy="199571"/>
            </a:xfrm>
            <a:solidFill>
              <a:schemeClr val="tx1"/>
            </a:solidFill>
          </p:grpSpPr>
          <p:sp>
            <p:nvSpPr>
              <p:cNvPr id="11" name="Graphic 8">
                <a:extLst>
                  <a:ext uri="{FF2B5EF4-FFF2-40B4-BE49-F238E27FC236}">
                    <a16:creationId xmlns:a16="http://schemas.microsoft.com/office/drawing/2014/main" id="{969FE2B1-EB3B-4D47-946A-D7CB374173B3}"/>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9371E1E1-22B2-47AF-A01A-EE2D8E9E434D}"/>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EEC7CF7D-45AD-4B76-8607-FEF1F62F90C5}"/>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45E80A81-18DB-46DC-A16A-3F7DC208F529}"/>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C01B4E12-94E6-4CBB-90F9-C5C6A4B0014E}"/>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D0110234-0270-4485-B73E-F19DEFB5A781}"/>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6C6BE90E-F18E-4F7C-8F07-E9834168BFCE}"/>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A2D7C791-FB8C-4EF3-A9A6-7A01F49C21D9}"/>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740AFC38-9EDE-4369-81E0-CF608172500F}"/>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E8C79A65-760A-4198-85BE-A5B7862A3946}"/>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866AA1F7-B360-41C9-B653-DE64D7935E2C}"/>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B7615386-2BB2-49E5-B4E2-0DFC64EC0AC1}"/>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C1094D06-02B3-4DD1-8288-FEB43BF8E332}"/>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080BAFA6-4909-40C4-9830-D4E7E4C659AC}"/>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326477688"/>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p:txBody>
          <a:bodyPr/>
          <a:lstStyle/>
          <a:p>
            <a:r>
              <a:rPr lang="en-GB"/>
              <a:t>[Title and content]</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11233150" cy="3564000"/>
          </a:xfrm>
        </p:spPr>
        <p:txBody>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grpSp>
        <p:nvGrpSpPr>
          <p:cNvPr id="7" name="Group 6">
            <a:extLst>
              <a:ext uri="{FF2B5EF4-FFF2-40B4-BE49-F238E27FC236}">
                <a16:creationId xmlns:a16="http://schemas.microsoft.com/office/drawing/2014/main" id="{1EDEB254-592F-48CA-95B0-8EA0B99DEA40}"/>
              </a:ext>
            </a:extLst>
          </p:cNvPr>
          <p:cNvGrpSpPr/>
          <p:nvPr userDrawn="1"/>
        </p:nvGrpSpPr>
        <p:grpSpPr>
          <a:xfrm>
            <a:off x="8859788" y="468313"/>
            <a:ext cx="2851200" cy="402766"/>
            <a:chOff x="8859788" y="468313"/>
            <a:chExt cx="2851200" cy="402766"/>
          </a:xfrm>
        </p:grpSpPr>
        <p:grpSp>
          <p:nvGrpSpPr>
            <p:cNvPr id="8" name="Graphic 8">
              <a:extLst>
                <a:ext uri="{FF2B5EF4-FFF2-40B4-BE49-F238E27FC236}">
                  <a16:creationId xmlns:a16="http://schemas.microsoft.com/office/drawing/2014/main" id="{7F0D421D-B294-48A4-BA2C-EF9653735A06}"/>
                </a:ext>
              </a:extLst>
            </p:cNvPr>
            <p:cNvGrpSpPr/>
            <p:nvPr/>
          </p:nvGrpSpPr>
          <p:grpSpPr>
            <a:xfrm>
              <a:off x="8859788" y="468313"/>
              <a:ext cx="495861" cy="402766"/>
              <a:chOff x="5336421" y="2111701"/>
              <a:chExt cx="529619" cy="430187"/>
            </a:xfrm>
          </p:grpSpPr>
          <p:sp>
            <p:nvSpPr>
              <p:cNvPr id="26" name="Graphic 8">
                <a:extLst>
                  <a:ext uri="{FF2B5EF4-FFF2-40B4-BE49-F238E27FC236}">
                    <a16:creationId xmlns:a16="http://schemas.microsoft.com/office/drawing/2014/main" id="{CD82FDB5-36DD-478F-B9C8-5C755FBD692D}"/>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493DC79B-DC90-4CEE-B07A-6D1F3C068B44}"/>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9" name="Graphic 8">
              <a:extLst>
                <a:ext uri="{FF2B5EF4-FFF2-40B4-BE49-F238E27FC236}">
                  <a16:creationId xmlns:a16="http://schemas.microsoft.com/office/drawing/2014/main" id="{97C84F16-95E3-47C9-AFE3-1BA75405BC0B}"/>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0" name="Graphic 8">
              <a:extLst>
                <a:ext uri="{FF2B5EF4-FFF2-40B4-BE49-F238E27FC236}">
                  <a16:creationId xmlns:a16="http://schemas.microsoft.com/office/drawing/2014/main" id="{467088AD-BC00-4704-BBF1-C97040719141}"/>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1" name="Graphic 8">
              <a:extLst>
                <a:ext uri="{FF2B5EF4-FFF2-40B4-BE49-F238E27FC236}">
                  <a16:creationId xmlns:a16="http://schemas.microsoft.com/office/drawing/2014/main" id="{20D6B9ED-FC0C-4761-88A9-789A43E5595B}"/>
                </a:ext>
              </a:extLst>
            </p:cNvPr>
            <p:cNvGrpSpPr/>
            <p:nvPr/>
          </p:nvGrpSpPr>
          <p:grpSpPr>
            <a:xfrm>
              <a:off x="9832915" y="578347"/>
              <a:ext cx="1878073" cy="186850"/>
              <a:chOff x="6375799" y="2229226"/>
              <a:chExt cx="2005933" cy="199571"/>
            </a:xfrm>
            <a:solidFill>
              <a:schemeClr val="tx1"/>
            </a:solidFill>
          </p:grpSpPr>
          <p:sp>
            <p:nvSpPr>
              <p:cNvPr id="12" name="Graphic 8">
                <a:extLst>
                  <a:ext uri="{FF2B5EF4-FFF2-40B4-BE49-F238E27FC236}">
                    <a16:creationId xmlns:a16="http://schemas.microsoft.com/office/drawing/2014/main" id="{CA99BB7F-B3D6-4092-A05D-6B981BF3F9AF}"/>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DEE526D1-E19B-4175-9B5C-9DB72153B72C}"/>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8A95836E-F93E-44BC-949B-9DE69A7FEE46}"/>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4E47051B-8475-4078-A2E6-CB435227BACA}"/>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12DECB2F-7DE1-4CAD-B485-34AE0D079EDD}"/>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FEC8E091-A916-405C-8515-1E06BFBFBBF7}"/>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892C7B6D-EB19-48ED-B825-BB26E0730F00}"/>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6EA28682-F6FD-4E1B-9BCD-9C958019A714}"/>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B371F9FD-A89C-49AF-ABBA-1BCE9868532D}"/>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8A8E5E63-0D95-4F2D-8F97-F3A1DA392F7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57F1215E-9D12-4F31-8CE8-DF8E6FEA9AA2}"/>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5EA1E645-DA5F-45CA-9911-7E732C0A7272}"/>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A286DCA8-A081-4536-BFBA-46A0772C6F94}"/>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4B0EA8AC-8E11-491D-9E1E-694432B442AC}"/>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686722529"/>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[Two column content: v1]</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grpSp>
        <p:nvGrpSpPr>
          <p:cNvPr id="7" name="Group 6">
            <a:extLst>
              <a:ext uri="{FF2B5EF4-FFF2-40B4-BE49-F238E27FC236}">
                <a16:creationId xmlns:a16="http://schemas.microsoft.com/office/drawing/2014/main" id="{E4ED36C4-60D9-4F7B-8371-F12C0E5EE72F}"/>
              </a:ext>
            </a:extLst>
          </p:cNvPr>
          <p:cNvGrpSpPr/>
          <p:nvPr userDrawn="1"/>
        </p:nvGrpSpPr>
        <p:grpSpPr>
          <a:xfrm>
            <a:off x="8859788" y="468313"/>
            <a:ext cx="2851200" cy="402766"/>
            <a:chOff x="8859788" y="468313"/>
            <a:chExt cx="2851200" cy="402766"/>
          </a:xfrm>
        </p:grpSpPr>
        <p:grpSp>
          <p:nvGrpSpPr>
            <p:cNvPr id="9" name="Graphic 8">
              <a:extLst>
                <a:ext uri="{FF2B5EF4-FFF2-40B4-BE49-F238E27FC236}">
                  <a16:creationId xmlns:a16="http://schemas.microsoft.com/office/drawing/2014/main" id="{DE960404-1123-47EC-A18F-11EB6C7543D3}"/>
                </a:ext>
              </a:extLst>
            </p:cNvPr>
            <p:cNvGrpSpPr/>
            <p:nvPr/>
          </p:nvGrpSpPr>
          <p:grpSpPr>
            <a:xfrm>
              <a:off x="8859788" y="468313"/>
              <a:ext cx="495861" cy="402766"/>
              <a:chOff x="5336421" y="2111701"/>
              <a:chExt cx="529619" cy="430187"/>
            </a:xfrm>
          </p:grpSpPr>
          <p:sp>
            <p:nvSpPr>
              <p:cNvPr id="27" name="Graphic 8">
                <a:extLst>
                  <a:ext uri="{FF2B5EF4-FFF2-40B4-BE49-F238E27FC236}">
                    <a16:creationId xmlns:a16="http://schemas.microsoft.com/office/drawing/2014/main" id="{D842C878-3ACB-4F43-A269-800337709C1B}"/>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CB316E61-8DA7-4C9E-B44B-F0479DAD6A60}"/>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2FD33350-3EC9-4542-92B1-9F49D7CC4569}"/>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D822B799-F3BC-43D7-A518-BA560E4F7C16}"/>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33B75F2B-E64C-4E1F-9D29-2D8A9F73FD0B}"/>
                </a:ext>
              </a:extLst>
            </p:cNvPr>
            <p:cNvGrpSpPr/>
            <p:nvPr/>
          </p:nvGrpSpPr>
          <p:grpSpPr>
            <a:xfrm>
              <a:off x="9832915" y="578347"/>
              <a:ext cx="1878073" cy="186850"/>
              <a:chOff x="6375799" y="2229226"/>
              <a:chExt cx="2005933" cy="199571"/>
            </a:xfrm>
            <a:solidFill>
              <a:schemeClr val="tx1"/>
            </a:solidFill>
          </p:grpSpPr>
          <p:sp>
            <p:nvSpPr>
              <p:cNvPr id="13" name="Graphic 8">
                <a:extLst>
                  <a:ext uri="{FF2B5EF4-FFF2-40B4-BE49-F238E27FC236}">
                    <a16:creationId xmlns:a16="http://schemas.microsoft.com/office/drawing/2014/main" id="{23B6CC8B-36D4-4659-8D14-828D7A6D7E4B}"/>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E1CA88C7-D0BD-4357-9615-D90BA7F9E99F}"/>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D496FAFA-12CB-41F9-9C81-B94C660016E5}"/>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DCBEBDDF-553E-4EAF-A131-067E3E3BDF0D}"/>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D5759446-132A-4C9E-9E49-B2B55BFC8A3E}"/>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A042E6D2-F008-40A4-8BFF-3AEA65AB7C26}"/>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8E41EAD2-B75B-4BB4-B98F-B233964457F2}"/>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52C6FFCA-3E7A-421A-8460-57F2C0ACF541}"/>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66596423-7E82-4D7C-BEFA-3A7DBBF9544C}"/>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C5D8CF8D-F150-47D3-B4C0-BE3C16700F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02CC0E11-1838-435D-BF5F-419C3BC2B3CE}"/>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0EDC5E6F-40F7-4766-9FB2-BC04226448DE}"/>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35667320-2F0D-4622-A67F-FD4EFF547968}"/>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EFBB04D6-23AA-48B5-93B9-5BCB2F3FB7D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6329788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accent1"/>
                </a:solidFill>
              </a:defRPr>
            </a:lvl1pPr>
          </a:lstStyle>
          <a:p>
            <a:r>
              <a:rPr lang="en-GB"/>
              <a:t>[Two column content: v2]</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grpSp>
        <p:nvGrpSpPr>
          <p:cNvPr id="7" name="Group 6">
            <a:extLst>
              <a:ext uri="{FF2B5EF4-FFF2-40B4-BE49-F238E27FC236}">
                <a16:creationId xmlns:a16="http://schemas.microsoft.com/office/drawing/2014/main" id="{0E68A4F7-6609-4F76-B915-A01CD5A81E14}"/>
              </a:ext>
            </a:extLst>
          </p:cNvPr>
          <p:cNvGrpSpPr>
            <a:grpSpLocks noChangeAspect="1"/>
          </p:cNvGrpSpPr>
          <p:nvPr userDrawn="1"/>
        </p:nvGrpSpPr>
        <p:grpSpPr>
          <a:xfrm>
            <a:off x="8859788" y="468313"/>
            <a:ext cx="2851200" cy="402766"/>
            <a:chOff x="5336421" y="2111701"/>
            <a:chExt cx="3045311" cy="430187"/>
          </a:xfrm>
        </p:grpSpPr>
        <p:grpSp>
          <p:nvGrpSpPr>
            <p:cNvPr id="9" name="Graphic 8">
              <a:extLst>
                <a:ext uri="{FF2B5EF4-FFF2-40B4-BE49-F238E27FC236}">
                  <a16:creationId xmlns:a16="http://schemas.microsoft.com/office/drawing/2014/main" id="{75445C44-E15A-473F-96CC-44160473BB32}"/>
                </a:ext>
              </a:extLst>
            </p:cNvPr>
            <p:cNvGrpSpPr/>
            <p:nvPr/>
          </p:nvGrpSpPr>
          <p:grpSpPr>
            <a:xfrm>
              <a:off x="5336421" y="2111701"/>
              <a:ext cx="529619" cy="430187"/>
              <a:chOff x="5336421" y="2111701"/>
              <a:chExt cx="529619" cy="430187"/>
            </a:xfrm>
          </p:grpSpPr>
          <p:sp>
            <p:nvSpPr>
              <p:cNvPr id="27" name="Graphic 8">
                <a:extLst>
                  <a:ext uri="{FF2B5EF4-FFF2-40B4-BE49-F238E27FC236}">
                    <a16:creationId xmlns:a16="http://schemas.microsoft.com/office/drawing/2014/main" id="{D366F825-8F48-46B5-BDCC-8A8942C45FEC}"/>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9ED33F6D-1AD2-49B7-BFEA-F1F18B5AF866}"/>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985E5D24-A8B7-4A75-A20D-2C4D04234694}"/>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E4E252C0-69D3-462F-8945-1705B47A411D}"/>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4BFEE0B8-55CE-4C30-922C-81F3FB7498A0}"/>
                </a:ext>
              </a:extLst>
            </p:cNvPr>
            <p:cNvGrpSpPr/>
            <p:nvPr/>
          </p:nvGrpSpPr>
          <p:grpSpPr>
            <a:xfrm>
              <a:off x="6375799" y="2229226"/>
              <a:ext cx="2005933" cy="199571"/>
              <a:chOff x="6375799" y="2229226"/>
              <a:chExt cx="2005933" cy="199571"/>
            </a:xfrm>
            <a:solidFill>
              <a:schemeClr val="bg1"/>
            </a:solidFill>
          </p:grpSpPr>
          <p:sp>
            <p:nvSpPr>
              <p:cNvPr id="13" name="Graphic 8">
                <a:extLst>
                  <a:ext uri="{FF2B5EF4-FFF2-40B4-BE49-F238E27FC236}">
                    <a16:creationId xmlns:a16="http://schemas.microsoft.com/office/drawing/2014/main" id="{69A29AC1-134C-4040-BA2B-039412A7E03C}"/>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FA015105-8832-4571-B8FE-086A2AA22538}"/>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D34E4E2B-5830-40F1-891B-E190FA820497}"/>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82D36317-8DE3-4C28-A498-497511722750}"/>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B85DDDA1-C456-428D-8957-7EF92813F998}"/>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C6E290D9-6365-40F9-BEF1-F496EC8129BD}"/>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327EC529-7E9B-4AAD-8B51-E2A13D821717}"/>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68DD5142-8913-44FE-932A-DD2860A8A404}"/>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13C3361D-D747-458C-A811-1E2EB33B3F96}"/>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BBD2E578-8F0F-4871-B51D-E853E9D053FC}"/>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F234E32A-5F42-4AA6-AD62-497D057EC62E}"/>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70FC89B3-DC3B-4867-9184-EC1D0DFEA4C0}"/>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7C9D6705-5217-4815-AEF0-87A9AD90CB84}"/>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B95842DB-F88A-4936-B21E-9FEA89C409B3}"/>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70338204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834EEE4-687C-4636-B8B7-454CC30A441C}"/>
              </a:ext>
            </a:extLst>
          </p:cNvPr>
          <p:cNvGrpSpPr/>
          <p:nvPr userDrawn="1"/>
        </p:nvGrpSpPr>
        <p:grpSpPr>
          <a:xfrm>
            <a:off x="8859788" y="468313"/>
            <a:ext cx="2851200" cy="402766"/>
            <a:chOff x="8859788" y="468313"/>
            <a:chExt cx="2851200" cy="402766"/>
          </a:xfrm>
        </p:grpSpPr>
        <p:grpSp>
          <p:nvGrpSpPr>
            <p:cNvPr id="10" name="Graphic 8">
              <a:extLst>
                <a:ext uri="{FF2B5EF4-FFF2-40B4-BE49-F238E27FC236}">
                  <a16:creationId xmlns:a16="http://schemas.microsoft.com/office/drawing/2014/main" id="{729C77A6-E1BE-49A5-8628-CE5B5D57C176}"/>
                </a:ext>
              </a:extLst>
            </p:cNvPr>
            <p:cNvGrpSpPr/>
            <p:nvPr/>
          </p:nvGrpSpPr>
          <p:grpSpPr>
            <a:xfrm>
              <a:off x="8859788" y="468313"/>
              <a:ext cx="495861" cy="402766"/>
              <a:chOff x="5336421" y="2111701"/>
              <a:chExt cx="529619" cy="430187"/>
            </a:xfrm>
          </p:grpSpPr>
          <p:sp>
            <p:nvSpPr>
              <p:cNvPr id="28" name="Graphic 8">
                <a:extLst>
                  <a:ext uri="{FF2B5EF4-FFF2-40B4-BE49-F238E27FC236}">
                    <a16:creationId xmlns:a16="http://schemas.microsoft.com/office/drawing/2014/main" id="{287DD24A-2D7B-4B03-A1BC-BF8674F33B5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9214D479-95EE-4A01-A0F6-66AE7E4CC6FA}"/>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1" name="Graphic 8">
              <a:extLst>
                <a:ext uri="{FF2B5EF4-FFF2-40B4-BE49-F238E27FC236}">
                  <a16:creationId xmlns:a16="http://schemas.microsoft.com/office/drawing/2014/main" id="{CF928941-5EA5-44AD-963A-EF55CDD44E4A}"/>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30DC861B-EFC2-4655-AC3B-10409BF1042D}"/>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3" name="Graphic 8">
              <a:extLst>
                <a:ext uri="{FF2B5EF4-FFF2-40B4-BE49-F238E27FC236}">
                  <a16:creationId xmlns:a16="http://schemas.microsoft.com/office/drawing/2014/main" id="{6D97E930-2632-4CFD-A565-589054918EC6}"/>
                </a:ext>
              </a:extLst>
            </p:cNvPr>
            <p:cNvGrpSpPr/>
            <p:nvPr/>
          </p:nvGrpSpPr>
          <p:grpSpPr>
            <a:xfrm>
              <a:off x="9832915" y="578347"/>
              <a:ext cx="1878073" cy="186850"/>
              <a:chOff x="6375799" y="2229226"/>
              <a:chExt cx="2005933" cy="199571"/>
            </a:xfrm>
            <a:solidFill>
              <a:schemeClr val="tx1"/>
            </a:solidFill>
          </p:grpSpPr>
          <p:sp>
            <p:nvSpPr>
              <p:cNvPr id="14" name="Graphic 8">
                <a:extLst>
                  <a:ext uri="{FF2B5EF4-FFF2-40B4-BE49-F238E27FC236}">
                    <a16:creationId xmlns:a16="http://schemas.microsoft.com/office/drawing/2014/main" id="{5B1D2122-336C-4DF7-87C3-D84F09DB09C4}"/>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753EEE17-6C6C-45E1-A6CF-37D84D2B8768}"/>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23B40448-2E89-421D-ACCC-6E0B6A6204A3}"/>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159A1100-547B-4AB4-981A-601AE6C7F602}"/>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67F180C9-7C34-439F-9225-CD165926961B}"/>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5BAA065D-33ED-4D2E-BEDF-CB2C88AB21B7}"/>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03F0D2BF-668E-4589-BAA7-A22D33170EC9}"/>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52C109A5-92D3-4723-8750-8313DC7969B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41294D65-73FF-485B-A93D-39B07F8CFF26}"/>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4E38E68B-2C76-488D-BBC3-3C1B0F94D492}"/>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3CDDAF18-529D-4760-AFCE-EBA2CEB47EF3}"/>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FA99076E-7268-42D8-BCA3-98D7A270E8EF}"/>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ED1C24A5-ADBE-418A-A775-C44A357E95F9}"/>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FF9F3145-46FB-4DE8-BAD8-7247AAFC793E}"/>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83954090"/>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4" y="372269"/>
            <a:ext cx="5540400" cy="1035804"/>
          </a:xfrm>
        </p:spPr>
        <p:txBody>
          <a:bodyPr/>
          <a:lstStyle/>
          <a:p>
            <a:r>
              <a:rPr lang="en-GB"/>
              <a:t>[Text and image]</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400" cy="3564000"/>
          </a:xfrm>
        </p:spPr>
        <p:txBody>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6172175" y="468313"/>
            <a:ext cx="5540400" cy="5132387"/>
          </a:xfrm>
        </p:spPr>
        <p:txBody>
          <a:bodyPr lIns="360000" rIns="360000" bIns="2340000" anchor="ctr" anchorCtr="1"/>
          <a:lstStyle>
            <a:lvl1pPr algn="ctr">
              <a:defRPr sz="1400" b="0"/>
            </a:lvl1pPr>
          </a:lstStyle>
          <a:p>
            <a:pPr lvl="0"/>
            <a:r>
              <a:rPr lang="en-GB"/>
              <a:t>Only use this placeholder for a table, chart, Smart Art graphic, picture or movie by simply clicking on the relevant icon within the placeholder.</a:t>
            </a:r>
            <a:br>
              <a:rPr lang="en-GB"/>
            </a:br>
            <a:br>
              <a:rPr lang="en-GB"/>
            </a:br>
            <a:r>
              <a:rPr lang="en-GB"/>
              <a:t>STRICTLY NO BODY COPY.</a:t>
            </a:r>
          </a:p>
        </p:txBody>
      </p:sp>
      <p:grpSp>
        <p:nvGrpSpPr>
          <p:cNvPr id="7" name="Group 6">
            <a:extLst>
              <a:ext uri="{FF2B5EF4-FFF2-40B4-BE49-F238E27FC236}">
                <a16:creationId xmlns:a16="http://schemas.microsoft.com/office/drawing/2014/main" id="{BE14C567-8490-40E8-86DD-10AD844D350C}"/>
              </a:ext>
            </a:extLst>
          </p:cNvPr>
          <p:cNvGrpSpPr/>
          <p:nvPr userDrawn="1"/>
        </p:nvGrpSpPr>
        <p:grpSpPr>
          <a:xfrm>
            <a:off x="8859788" y="468313"/>
            <a:ext cx="2851200" cy="402766"/>
            <a:chOff x="8859788" y="468313"/>
            <a:chExt cx="2851200" cy="402766"/>
          </a:xfrm>
        </p:grpSpPr>
        <p:grpSp>
          <p:nvGrpSpPr>
            <p:cNvPr id="9" name="Graphic 8">
              <a:extLst>
                <a:ext uri="{FF2B5EF4-FFF2-40B4-BE49-F238E27FC236}">
                  <a16:creationId xmlns:a16="http://schemas.microsoft.com/office/drawing/2014/main" id="{55A8AF00-64A3-491A-A4FB-05E5E091638B}"/>
                </a:ext>
              </a:extLst>
            </p:cNvPr>
            <p:cNvGrpSpPr/>
            <p:nvPr/>
          </p:nvGrpSpPr>
          <p:grpSpPr>
            <a:xfrm>
              <a:off x="8859788" y="468313"/>
              <a:ext cx="495861" cy="402766"/>
              <a:chOff x="5336421" y="2111701"/>
              <a:chExt cx="529619" cy="430187"/>
            </a:xfrm>
          </p:grpSpPr>
          <p:sp>
            <p:nvSpPr>
              <p:cNvPr id="27" name="Graphic 8">
                <a:extLst>
                  <a:ext uri="{FF2B5EF4-FFF2-40B4-BE49-F238E27FC236}">
                    <a16:creationId xmlns:a16="http://schemas.microsoft.com/office/drawing/2014/main" id="{B712BD3A-02B9-430D-ABFF-57A3E6060C9B}"/>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35C2FEA9-629E-427E-BF80-94909AD6B810}"/>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9F0B8DDE-BB5D-4D77-A82B-A1FC1919AE8C}"/>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A9977E87-BEF4-412C-A6F7-EB6DF4E67C89}"/>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37137FC3-04D7-497B-B93B-E223D06093C0}"/>
                </a:ext>
              </a:extLst>
            </p:cNvPr>
            <p:cNvGrpSpPr/>
            <p:nvPr/>
          </p:nvGrpSpPr>
          <p:grpSpPr>
            <a:xfrm>
              <a:off x="9832915" y="578347"/>
              <a:ext cx="1878073" cy="186850"/>
              <a:chOff x="6375799" y="2229226"/>
              <a:chExt cx="2005933" cy="199571"/>
            </a:xfrm>
            <a:solidFill>
              <a:schemeClr val="tx1"/>
            </a:solidFill>
          </p:grpSpPr>
          <p:sp>
            <p:nvSpPr>
              <p:cNvPr id="13" name="Graphic 8">
                <a:extLst>
                  <a:ext uri="{FF2B5EF4-FFF2-40B4-BE49-F238E27FC236}">
                    <a16:creationId xmlns:a16="http://schemas.microsoft.com/office/drawing/2014/main" id="{C2B8392F-82E7-4A88-BA7D-F24734A33B03}"/>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0291715D-3195-43CA-A3DE-56C19AE76D0A}"/>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1071FFE2-4C91-4C01-AA67-EB1D9607969D}"/>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94539F49-83E1-4D43-95E4-6CD7119D7699}"/>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44B0E474-D250-4F2B-BEB8-9B866FEACD3E}"/>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BD9B0086-8421-48CB-9627-4A8E6D73560B}"/>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759FEB9B-91B5-4DD1-967F-54ABFA4846B6}"/>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CD2D9CCA-FF72-49FF-B3EB-A7B834EE1F98}"/>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79AC47D2-4B3F-43E8-9739-5CC22645B9A5}"/>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860EC533-1153-484D-B0AE-9E56FA25709E}"/>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E7A0D5A0-7383-4333-8429-4436CD730E9F}"/>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8BB64884-3797-4B39-A587-D29863839229}"/>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C11311DD-8C9E-417B-A977-DB2ADC2496C0}"/>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91C5C6E8-1DE1-419C-96C8-4C9B293092EF}"/>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96962910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79425" y="6365876"/>
            <a:ext cx="3641726" cy="219651"/>
          </a:xfrm>
          <a:prstGeom prst="rect">
            <a:avLst/>
          </a:prstGeom>
        </p:spPr>
        <p:txBody>
          <a:bodyPr vert="horz" lIns="0" tIns="0" rIns="0" bIns="0" rtlCol="0" anchor="t" anchorCtr="0"/>
          <a:lstStyle>
            <a:lvl1pPr algn="l">
              <a:defRPr sz="900">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15617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8" r:id="rId4"/>
    <p:sldLayoutId id="2147483650" r:id="rId5"/>
    <p:sldLayoutId id="2147483656" r:id="rId6"/>
    <p:sldLayoutId id="2147483659" r:id="rId7"/>
    <p:sldLayoutId id="2147483660" r:id="rId8"/>
    <p:sldLayoutId id="2147483652" r:id="rId9"/>
    <p:sldLayoutId id="2147483653" r:id="rId10"/>
    <p:sldLayoutId id="2147483654" r:id="rId11"/>
    <p:sldLayoutId id="2147483655" r:id="rId12"/>
    <p:sldLayoutId id="2147483661" r:id="rId13"/>
    <p:sldLayoutId id="2147483662" r:id="rId14"/>
    <p:sldLayoutId id="2147483663" r:id="rId15"/>
    <p:sldLayoutId id="2147483666" r:id="rId16"/>
    <p:sldLayoutId id="2147483667" r:id="rId17"/>
    <p:sldLayoutId id="2147483668" r:id="rId18"/>
    <p:sldLayoutId id="2147483664" r:id="rId19"/>
    <p:sldLayoutId id="2147483665" r:id="rId20"/>
    <p:sldLayoutId id="2147483669" r:id="rId21"/>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ideo" Target="https://www.youtube.com/embed/SX-0okt30ZM?feature=oembed" TargetMode="Externa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nhsconfed.org/publications/explaining-integrated-care-systems-public" TargetMode="External"/><Relationship Id="rId2" Type="http://schemas.openxmlformats.org/officeDocument/2006/relationships/hyperlink" Target="https://www.nhsconfed.org/networks-countries/integrated-care-systems-network/integrated-care-communications-toolkit" TargetMode="External"/><Relationship Id="rId1" Type="http://schemas.openxmlformats.org/officeDocument/2006/relationships/slideLayout" Target="../slideLayouts/slideLayout5.xml"/><Relationship Id="rId5" Type="http://schemas.openxmlformats.org/officeDocument/2006/relationships/hyperlink" Target="https://www.nhsconfed.org/sites/default/files/2022-03/Copyright%20licence.docx" TargetMode="External"/><Relationship Id="rId4" Type="http://schemas.openxmlformats.org/officeDocument/2006/relationships/hyperlink" Target="https://www.nhsconfed.org/publications/explaining-integrated-care-systems-non-executive-director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ideo" Target="https://www.youtube.com/embed/bRWtWgUnejM?feature=oembed" TargetMode="Externa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https://www.youtube.com/embed/xiReBwHDlAY?feature=oembed" TargetMode="Externa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video" Target="https://www.youtube.com/embed/a7xZU8YhLJY?feature=oembed"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ADB4B5-989C-9B42-8805-452ED97F0897}"/>
              </a:ext>
            </a:extLst>
          </p:cNvPr>
          <p:cNvSpPr>
            <a:spLocks noGrp="1"/>
          </p:cNvSpPr>
          <p:nvPr>
            <p:ph type="body" sz="quarter" idx="11"/>
          </p:nvPr>
        </p:nvSpPr>
        <p:spPr>
          <a:xfrm>
            <a:off x="479426" y="385006"/>
            <a:ext cx="5616574" cy="4219651"/>
          </a:xfrm>
        </p:spPr>
        <p:txBody>
          <a:bodyPr vert="horz" lIns="0" tIns="0" rIns="0" bIns="0" rtlCol="0" anchor="t">
            <a:noAutofit/>
          </a:bodyPr>
          <a:lstStyle/>
          <a:p>
            <a:r>
              <a:rPr lang="en-GB" dirty="0"/>
              <a:t>Integrated care communications toolkit</a:t>
            </a:r>
          </a:p>
          <a:p>
            <a:endParaRPr lang="en-GB" dirty="0">
              <a:cs typeface="Arial" panose="020B0604020202020204"/>
            </a:endParaRPr>
          </a:p>
          <a:p>
            <a:r>
              <a:rPr lang="en-US" sz="4000" dirty="0">
                <a:cs typeface="Arial" panose="020B0604020202020204"/>
              </a:rPr>
              <a:t>Explaining integrated care systems to elected members and officers of councils</a:t>
            </a:r>
            <a:endParaRPr lang="en-GB" sz="4000" dirty="0">
              <a:cs typeface="Arial" panose="020B0604020202020204"/>
            </a:endParaRPr>
          </a:p>
        </p:txBody>
      </p:sp>
    </p:spTree>
    <p:extLst>
      <p:ext uri="{BB962C8B-B14F-4D97-AF65-F5344CB8AC3E}">
        <p14:creationId xmlns:p14="http://schemas.microsoft.com/office/powerpoint/2010/main" val="148399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A79A42-7382-9042-8BE3-CFE60D2CAE48}"/>
              </a:ext>
            </a:extLst>
          </p:cNvPr>
          <p:cNvSpPr>
            <a:spLocks noGrp="1"/>
          </p:cNvSpPr>
          <p:nvPr>
            <p:ph type="sldNum" sz="quarter" idx="12"/>
          </p:nvPr>
        </p:nvSpPr>
        <p:spPr/>
        <p:txBody>
          <a:bodyPr/>
          <a:lstStyle/>
          <a:p>
            <a:fld id="{FD15E2C3-2FDC-5443-A5D7-CEF7C1191BA7}" type="slidenum">
              <a:rPr lang="en-GB" smtClean="0"/>
              <a:t>10</a:t>
            </a:fld>
            <a:endParaRPr lang="en-GB"/>
          </a:p>
        </p:txBody>
      </p:sp>
      <p:pic>
        <p:nvPicPr>
          <p:cNvPr id="4" name="Online Media 3" title="Gill's story">
            <a:hlinkClick r:id="" action="ppaction://media"/>
            <a:extLst>
              <a:ext uri="{FF2B5EF4-FFF2-40B4-BE49-F238E27FC236}">
                <a16:creationId xmlns:a16="http://schemas.microsoft.com/office/drawing/2014/main" id="{1EA68596-DBA4-4C85-829B-67FFB6B7E793}"/>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0" y="0"/>
            <a:ext cx="12308412" cy="6954253"/>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76006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3EFF06-42DB-427D-9CB0-B89DB65157EB}"/>
              </a:ext>
            </a:extLst>
          </p:cNvPr>
          <p:cNvSpPr>
            <a:spLocks noGrp="1"/>
          </p:cNvSpPr>
          <p:nvPr>
            <p:ph type="title"/>
          </p:nvPr>
        </p:nvSpPr>
        <p:spPr/>
        <p:txBody>
          <a:bodyPr/>
          <a:lstStyle/>
          <a:p>
            <a:r>
              <a:rPr lang="en-GB" dirty="0"/>
              <a:t>What role do councils play in healthy populations? </a:t>
            </a:r>
            <a:br>
              <a:rPr lang="en-GB" dirty="0">
                <a:cs typeface="Arial"/>
              </a:rPr>
            </a:br>
            <a:endParaRPr lang="en-GB" dirty="0"/>
          </a:p>
        </p:txBody>
      </p:sp>
      <p:sp>
        <p:nvSpPr>
          <p:cNvPr id="4" name="Text Placeholder 3">
            <a:extLst>
              <a:ext uri="{FF2B5EF4-FFF2-40B4-BE49-F238E27FC236}">
                <a16:creationId xmlns:a16="http://schemas.microsoft.com/office/drawing/2014/main" id="{343DB480-CBEE-2A42-8DC7-343B491F7758}"/>
              </a:ext>
            </a:extLst>
          </p:cNvPr>
          <p:cNvSpPr>
            <a:spLocks noGrp="1"/>
          </p:cNvSpPr>
          <p:nvPr>
            <p:ph type="body" sz="quarter" idx="10"/>
          </p:nvPr>
        </p:nvSpPr>
        <p:spPr/>
        <p:txBody>
          <a:bodyPr vert="horz" lIns="0" tIns="0" rIns="0" bIns="0" rtlCol="0" anchor="t">
            <a:noAutofit/>
          </a:bodyPr>
          <a:lstStyle/>
          <a:p>
            <a:pPr marL="215900" indent="-215900"/>
            <a:endParaRPr lang="en-GB" dirty="0"/>
          </a:p>
          <a:p>
            <a:pPr marL="215900" indent="-215900"/>
            <a:endParaRPr lang="en-GB" dirty="0"/>
          </a:p>
        </p:txBody>
      </p:sp>
      <p:sp>
        <p:nvSpPr>
          <p:cNvPr id="3" name="Slide Number Placeholder 2">
            <a:extLst>
              <a:ext uri="{FF2B5EF4-FFF2-40B4-BE49-F238E27FC236}">
                <a16:creationId xmlns:a16="http://schemas.microsoft.com/office/drawing/2014/main" id="{59A7A510-BD9A-D444-A616-8D2C8E0E9EA8}"/>
              </a:ext>
            </a:extLst>
          </p:cNvPr>
          <p:cNvSpPr>
            <a:spLocks noGrp="1"/>
          </p:cNvSpPr>
          <p:nvPr>
            <p:ph type="sldNum" sz="quarter" idx="4294967295"/>
          </p:nvPr>
        </p:nvSpPr>
        <p:spPr>
          <a:xfrm>
            <a:off x="11391900" y="6365875"/>
            <a:ext cx="800100" cy="219075"/>
          </a:xfrm>
        </p:spPr>
        <p:txBody>
          <a:bodyPr/>
          <a:lstStyle/>
          <a:p>
            <a:fld id="{FD15E2C3-2FDC-5443-A5D7-CEF7C1191BA7}" type="slidenum">
              <a:rPr lang="en-GB" smtClean="0"/>
              <a:t>11</a:t>
            </a:fld>
            <a:endParaRPr lang="en-GB"/>
          </a:p>
        </p:txBody>
      </p:sp>
    </p:spTree>
    <p:extLst>
      <p:ext uri="{BB962C8B-B14F-4D97-AF65-F5344CB8AC3E}">
        <p14:creationId xmlns:p14="http://schemas.microsoft.com/office/powerpoint/2010/main" val="287034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515D-7175-46FE-BEDE-E0122132762F}"/>
              </a:ext>
            </a:extLst>
          </p:cNvPr>
          <p:cNvSpPr>
            <a:spLocks noGrp="1"/>
          </p:cNvSpPr>
          <p:nvPr>
            <p:ph type="title"/>
          </p:nvPr>
        </p:nvSpPr>
        <p:spPr/>
        <p:txBody>
          <a:bodyPr/>
          <a:lstStyle/>
          <a:p>
            <a:r>
              <a:rPr lang="en-US">
                <a:cs typeface="Calibri Light"/>
              </a:rPr>
              <a:t>Council duties </a:t>
            </a:r>
          </a:p>
        </p:txBody>
      </p:sp>
      <p:sp>
        <p:nvSpPr>
          <p:cNvPr id="3" name="Content Placeholder 2">
            <a:extLst>
              <a:ext uri="{FF2B5EF4-FFF2-40B4-BE49-F238E27FC236}">
                <a16:creationId xmlns:a16="http://schemas.microsoft.com/office/drawing/2014/main" id="{B3917164-FC4A-4263-9259-33DEC9344D1C}"/>
              </a:ext>
            </a:extLst>
          </p:cNvPr>
          <p:cNvSpPr>
            <a:spLocks noGrp="1"/>
          </p:cNvSpPr>
          <p:nvPr>
            <p:ph idx="1"/>
          </p:nvPr>
        </p:nvSpPr>
        <p:spPr>
          <a:xfrm>
            <a:off x="433934" y="1199589"/>
            <a:ext cx="6408656" cy="4701312"/>
          </a:xfrm>
        </p:spPr>
        <p:txBody>
          <a:bodyPr vert="horz" lIns="91440" tIns="45720" rIns="91440" bIns="45720" rtlCol="0" anchor="t">
            <a:normAutofit/>
          </a:bodyPr>
          <a:lstStyle/>
          <a:p>
            <a:endParaRPr lang="en-US" b="0" dirty="0">
              <a:cs typeface="Calibri"/>
            </a:endParaRPr>
          </a:p>
          <a:p>
            <a:endParaRPr lang="en-US" b="0" dirty="0">
              <a:cs typeface="Calibri"/>
            </a:endParaRPr>
          </a:p>
          <a:p>
            <a:endParaRPr lang="en-US" b="0" dirty="0">
              <a:cs typeface="Calibri"/>
            </a:endParaRPr>
          </a:p>
          <a:p>
            <a:pPr marL="285750" indent="-285750">
              <a:buFont typeface="Arial" panose="020B0604020202020204" pitchFamily="34" charset="0"/>
              <a:buChar char="•"/>
            </a:pPr>
            <a:r>
              <a:rPr lang="en-US" b="0" dirty="0">
                <a:cs typeface="Calibri"/>
              </a:rPr>
              <a:t>All upper tier councils have considerable statutory duties relating to health.</a:t>
            </a:r>
            <a:endParaRPr lang="en-US" dirty="0">
              <a:cs typeface="Arial"/>
            </a:endParaRPr>
          </a:p>
          <a:p>
            <a:pPr marL="285750" indent="-285750">
              <a:buFont typeface="Arial" panose="020B0604020202020204" pitchFamily="34" charset="0"/>
              <a:buChar char="•"/>
            </a:pPr>
            <a:r>
              <a:rPr lang="en-US" b="0" dirty="0">
                <a:cs typeface="Calibri"/>
              </a:rPr>
              <a:t>District councils have responsibilities for areas such as housing and employment, which impact on health. </a:t>
            </a:r>
            <a:endParaRPr lang="en-US" dirty="0"/>
          </a:p>
        </p:txBody>
      </p:sp>
      <p:pic>
        <p:nvPicPr>
          <p:cNvPr id="5" name="Graphic 4" descr="Meeting outline">
            <a:extLst>
              <a:ext uri="{FF2B5EF4-FFF2-40B4-BE49-F238E27FC236}">
                <a16:creationId xmlns:a16="http://schemas.microsoft.com/office/drawing/2014/main" id="{5A6A89D1-AA3C-4643-A6E1-BD1E27327173}"/>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157680" y="2406389"/>
            <a:ext cx="2740963" cy="2740963"/>
          </a:xfrm>
          <a:prstGeom prst="rect">
            <a:avLst/>
          </a:prstGeom>
        </p:spPr>
      </p:pic>
    </p:spTree>
    <p:extLst>
      <p:ext uri="{BB962C8B-B14F-4D97-AF65-F5344CB8AC3E}">
        <p14:creationId xmlns:p14="http://schemas.microsoft.com/office/powerpoint/2010/main" val="107254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DBE9-0E9D-429D-865A-E3AEA06C30E5}"/>
              </a:ext>
            </a:extLst>
          </p:cNvPr>
          <p:cNvSpPr>
            <a:spLocks noGrp="1"/>
          </p:cNvSpPr>
          <p:nvPr>
            <p:ph type="title"/>
          </p:nvPr>
        </p:nvSpPr>
        <p:spPr/>
        <p:txBody>
          <a:bodyPr/>
          <a:lstStyle/>
          <a:p>
            <a:r>
              <a:rPr lang="en-US" dirty="0">
                <a:cs typeface="Calibri Light"/>
              </a:rPr>
              <a:t>Who leads on health in councils? </a:t>
            </a:r>
            <a:endParaRPr lang="en-US" dirty="0"/>
          </a:p>
        </p:txBody>
      </p:sp>
      <p:sp>
        <p:nvSpPr>
          <p:cNvPr id="3" name="Content Placeholder 2">
            <a:extLst>
              <a:ext uri="{FF2B5EF4-FFF2-40B4-BE49-F238E27FC236}">
                <a16:creationId xmlns:a16="http://schemas.microsoft.com/office/drawing/2014/main" id="{614AAD2E-FFF3-4FB0-A55A-C9438B7F7259}"/>
              </a:ext>
            </a:extLst>
          </p:cNvPr>
          <p:cNvSpPr>
            <a:spLocks noGrp="1"/>
          </p:cNvSpPr>
          <p:nvPr>
            <p:ph idx="1"/>
          </p:nvPr>
        </p:nvSpPr>
        <p:spPr>
          <a:xfrm>
            <a:off x="479425" y="1233708"/>
            <a:ext cx="6414535" cy="4689939"/>
          </a:xfrm>
        </p:spPr>
        <p:txBody>
          <a:bodyPr vert="horz" lIns="91440" tIns="45720" rIns="91440" bIns="45720" rtlCol="0" anchor="t">
            <a:normAutofit/>
          </a:bodyPr>
          <a:lstStyle/>
          <a:p>
            <a:endParaRPr lang="en-US" b="0" dirty="0">
              <a:ea typeface="+mn-lt"/>
              <a:cs typeface="+mn-lt"/>
            </a:endParaRPr>
          </a:p>
          <a:p>
            <a:br>
              <a:rPr lang="en-US" b="0" dirty="0">
                <a:ea typeface="+mn-lt"/>
                <a:cs typeface="+mn-lt"/>
              </a:rPr>
            </a:br>
            <a:endParaRPr lang="en-US" b="0" dirty="0">
              <a:ea typeface="+mn-lt"/>
              <a:cs typeface="+mn-lt"/>
            </a:endParaRPr>
          </a:p>
          <a:p>
            <a:pPr marL="285750" indent="-285750">
              <a:buFont typeface="Arial" panose="020B0604020202020204" pitchFamily="34" charset="0"/>
              <a:buChar char="•"/>
            </a:pPr>
            <a:r>
              <a:rPr lang="en-US" b="0" dirty="0">
                <a:ea typeface="+mn-lt"/>
                <a:cs typeface="+mn-lt"/>
              </a:rPr>
              <a:t>There are many key roles in councils that lead on health priorities and these will be vital as the new ICS structures are embedded.</a:t>
            </a:r>
            <a:endParaRPr lang="en-US" dirty="0">
              <a:cs typeface="Arial" panose="020B0604020202020204"/>
            </a:endParaRPr>
          </a:p>
          <a:p>
            <a:endParaRPr lang="en-US" b="0" dirty="0">
              <a:cs typeface="Arial"/>
            </a:endParaRPr>
          </a:p>
          <a:p>
            <a:endParaRPr lang="en-US" dirty="0">
              <a:cs typeface="Calibri" panose="020F0502020204030204"/>
            </a:endParaRPr>
          </a:p>
        </p:txBody>
      </p:sp>
      <p:pic>
        <p:nvPicPr>
          <p:cNvPr id="5" name="Graphic 4" descr="Medical outline">
            <a:extLst>
              <a:ext uri="{FF2B5EF4-FFF2-40B4-BE49-F238E27FC236}">
                <a16:creationId xmlns:a16="http://schemas.microsoft.com/office/drawing/2014/main" id="{F5BAFB96-A723-4474-8529-804C459DCE25}"/>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8201566" y="2063392"/>
            <a:ext cx="2731215" cy="2731215"/>
          </a:xfrm>
          <a:prstGeom prst="rect">
            <a:avLst/>
          </a:prstGeom>
        </p:spPr>
      </p:pic>
    </p:spTree>
    <p:extLst>
      <p:ext uri="{BB962C8B-B14F-4D97-AF65-F5344CB8AC3E}">
        <p14:creationId xmlns:p14="http://schemas.microsoft.com/office/powerpoint/2010/main" val="1907809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8D7A-4D70-47CA-A262-311CCCFDCDE1}"/>
              </a:ext>
            </a:extLst>
          </p:cNvPr>
          <p:cNvSpPr>
            <a:spLocks noGrp="1"/>
          </p:cNvSpPr>
          <p:nvPr>
            <p:ph type="title"/>
          </p:nvPr>
        </p:nvSpPr>
        <p:spPr/>
        <p:txBody>
          <a:bodyPr/>
          <a:lstStyle/>
          <a:p>
            <a:r>
              <a:rPr lang="en-US"/>
              <a:t>How can local councils help? </a:t>
            </a:r>
            <a:endParaRPr lang="en-GB"/>
          </a:p>
        </p:txBody>
      </p:sp>
      <p:sp>
        <p:nvSpPr>
          <p:cNvPr id="3" name="Content Placeholder 2">
            <a:extLst>
              <a:ext uri="{FF2B5EF4-FFF2-40B4-BE49-F238E27FC236}">
                <a16:creationId xmlns:a16="http://schemas.microsoft.com/office/drawing/2014/main" id="{0C3B413B-F7EB-486D-B9C1-8BC3719A0193}"/>
              </a:ext>
            </a:extLst>
          </p:cNvPr>
          <p:cNvSpPr>
            <a:spLocks noGrp="1"/>
          </p:cNvSpPr>
          <p:nvPr>
            <p:ph idx="1"/>
          </p:nvPr>
        </p:nvSpPr>
        <p:spPr>
          <a:xfrm>
            <a:off x="479425" y="1529409"/>
            <a:ext cx="11324135" cy="4428358"/>
          </a:xfrm>
        </p:spPr>
        <p:txBody>
          <a:bodyPr vert="horz" lIns="91440" tIns="45720" rIns="91440" bIns="45720" rtlCol="0" anchor="t">
            <a:normAutofit/>
          </a:bodyPr>
          <a:lstStyle/>
          <a:p>
            <a:pPr marL="285750" indent="-285750">
              <a:buFont typeface="Wingdings" panose="05000000000000000000" pitchFamily="2" charset="2"/>
              <a:buChar char="ü"/>
            </a:pPr>
            <a:endParaRPr lang="en-US" b="0" dirty="0">
              <a:cs typeface="Calibri"/>
            </a:endParaRPr>
          </a:p>
          <a:p>
            <a:pPr marL="285750" indent="-285750">
              <a:buFont typeface="Wingdings" panose="05000000000000000000" pitchFamily="2" charset="2"/>
              <a:buChar char="ü"/>
            </a:pPr>
            <a:endParaRPr lang="en-US" b="0" dirty="0">
              <a:cs typeface="Calibri"/>
            </a:endParaRPr>
          </a:p>
          <a:p>
            <a:pPr marL="285750" indent="-285750">
              <a:buFont typeface="Wingdings" panose="05000000000000000000" pitchFamily="2" charset="2"/>
              <a:buChar char="ü"/>
            </a:pPr>
            <a:r>
              <a:rPr lang="en-US" b="0" dirty="0">
                <a:cs typeface="Calibri"/>
              </a:rPr>
              <a:t>Many councils have embedded health improvement into all their policies and strategies, including housing, early years, growth, skills and employment. Health reaches into every aspect of life after all. </a:t>
            </a:r>
            <a:endParaRPr lang="en-US" b="0" dirty="0">
              <a:cs typeface="Arial"/>
            </a:endParaRPr>
          </a:p>
          <a:p>
            <a:pPr marL="285750" indent="-285750">
              <a:buFont typeface="Wingdings" panose="05000000000000000000" pitchFamily="2" charset="2"/>
              <a:buChar char="ü"/>
            </a:pPr>
            <a:r>
              <a:rPr lang="en-US" b="0" dirty="0"/>
              <a:t>Local councils also have lots of information about their area, such as levels of poverty and housing problems, which they will now be sharing with health services. </a:t>
            </a:r>
            <a:endParaRPr lang="en-US" b="0" dirty="0">
              <a:cs typeface="Arial" panose="020B0604020202020204"/>
            </a:endParaRPr>
          </a:p>
          <a:p>
            <a:pPr marL="285750" indent="-285750">
              <a:buFont typeface="Wingdings" panose="05000000000000000000" pitchFamily="2" charset="2"/>
              <a:buChar char="ü"/>
            </a:pPr>
            <a:r>
              <a:rPr lang="en-US" b="0" dirty="0"/>
              <a:t>Local councils also run social care services, so they can now make sure those are linked up with health. This means that if someone is leaving hospital, they can make sure there is care available when they get home. </a:t>
            </a:r>
            <a:endParaRPr lang="en-US" b="0" dirty="0">
              <a:cs typeface="Arial"/>
            </a:endParaRPr>
          </a:p>
          <a:p>
            <a:pPr marL="0" indent="0">
              <a:buNone/>
            </a:pPr>
            <a:r>
              <a:rPr lang="en-US" dirty="0"/>
              <a:t> </a:t>
            </a:r>
          </a:p>
          <a:p>
            <a:pPr marL="0" indent="0">
              <a:buNone/>
            </a:pPr>
            <a:endParaRPr lang="en-GB" dirty="0"/>
          </a:p>
        </p:txBody>
      </p:sp>
    </p:spTree>
    <p:extLst>
      <p:ext uri="{BB962C8B-B14F-4D97-AF65-F5344CB8AC3E}">
        <p14:creationId xmlns:p14="http://schemas.microsoft.com/office/powerpoint/2010/main" val="379581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7C24-24E4-41F0-84DA-BD2595249B5C}"/>
              </a:ext>
            </a:extLst>
          </p:cNvPr>
          <p:cNvSpPr>
            <a:spLocks noGrp="1"/>
          </p:cNvSpPr>
          <p:nvPr>
            <p:ph type="title"/>
          </p:nvPr>
        </p:nvSpPr>
        <p:spPr/>
        <p:txBody>
          <a:bodyPr/>
          <a:lstStyle/>
          <a:p>
            <a:r>
              <a:rPr lang="en-US" dirty="0"/>
              <a:t>Building on good ideas</a:t>
            </a:r>
            <a:endParaRPr lang="en-GB" dirty="0"/>
          </a:p>
        </p:txBody>
      </p:sp>
      <p:sp>
        <p:nvSpPr>
          <p:cNvPr id="3" name="Content Placeholder 2">
            <a:extLst>
              <a:ext uri="{FF2B5EF4-FFF2-40B4-BE49-F238E27FC236}">
                <a16:creationId xmlns:a16="http://schemas.microsoft.com/office/drawing/2014/main" id="{60B9F74B-03A5-4287-86C6-4BFF4AC76AFE}"/>
              </a:ext>
            </a:extLst>
          </p:cNvPr>
          <p:cNvSpPr>
            <a:spLocks noGrp="1"/>
          </p:cNvSpPr>
          <p:nvPr>
            <p:ph idx="1"/>
          </p:nvPr>
        </p:nvSpPr>
        <p:spPr>
          <a:xfrm>
            <a:off x="479425" y="2041200"/>
            <a:ext cx="6942653" cy="3837086"/>
          </a:xfrm>
        </p:spPr>
        <p:txBody>
          <a:bodyPr vert="horz" lIns="91440" tIns="45720" rIns="91440" bIns="45720" rtlCol="0" anchor="t">
            <a:normAutofit lnSpcReduction="10000"/>
          </a:bodyPr>
          <a:lstStyle/>
          <a:p>
            <a:pPr marL="285750" indent="-285750">
              <a:buFont typeface="Arial" panose="020B0604020202020204" pitchFamily="34" charset="0"/>
              <a:buChar char="•"/>
            </a:pPr>
            <a:r>
              <a:rPr lang="en-US" b="0" dirty="0"/>
              <a:t>It’s important to note that in many areas excellent partnership working is already happening at place level, and has been for many years. </a:t>
            </a:r>
            <a:endParaRPr lang="en-US" b="0" dirty="0">
              <a:cs typeface="Arial"/>
            </a:endParaRPr>
          </a:p>
          <a:p>
            <a:pPr marL="285750" indent="-285750">
              <a:buFont typeface="Arial" panose="020B0604020202020204" pitchFamily="34" charset="0"/>
              <a:buChar char="•"/>
            </a:pPr>
            <a:r>
              <a:rPr lang="en-US" b="0" dirty="0"/>
              <a:t>Many councils have very well-established partnerships with health services. </a:t>
            </a:r>
            <a:endParaRPr lang="en-US" b="0" dirty="0">
              <a:cs typeface="Arial"/>
            </a:endParaRPr>
          </a:p>
          <a:p>
            <a:pPr marL="285750" indent="-285750">
              <a:buFont typeface="Arial" panose="020B0604020202020204" pitchFamily="34" charset="0"/>
              <a:buChar char="•"/>
            </a:pPr>
            <a:r>
              <a:rPr lang="en-US" b="0" dirty="0"/>
              <a:t>For example, every location already has established health and wellbeing boards and health overview and scrutiny committees</a:t>
            </a:r>
            <a:endParaRPr lang="en-US" b="0" dirty="0">
              <a:cs typeface="Calibri"/>
            </a:endParaRPr>
          </a:p>
          <a:p>
            <a:pPr marL="285750" indent="-285750">
              <a:buFont typeface="Arial" panose="020B0604020202020204" pitchFamily="34" charset="0"/>
              <a:buChar char="•"/>
            </a:pPr>
            <a:r>
              <a:rPr lang="en-US" b="0" dirty="0"/>
              <a:t>These boards and committees, run by councils, will continue to exist within the new ICS structure and work jointly within the new approach.</a:t>
            </a:r>
            <a:endParaRPr lang="en-US" b="0" dirty="0">
              <a:latin typeface="Calibri" panose="020F0502020204030204" pitchFamily="34" charset="0"/>
              <a:cs typeface="Calibri"/>
            </a:endParaRPr>
          </a:p>
          <a:p>
            <a:pPr marL="285750" indent="-285750">
              <a:buFont typeface="Arial" panose="020B0604020202020204" pitchFamily="34" charset="0"/>
              <a:buChar char="•"/>
            </a:pPr>
            <a:endParaRPr lang="en-US" b="0" i="0" dirty="0">
              <a:solidFill>
                <a:srgbClr val="000000"/>
              </a:solidFill>
              <a:effectLst/>
              <a:latin typeface="Calibri" panose="020F0502020204030204" pitchFamily="34" charset="0"/>
              <a:cs typeface="Calibri"/>
            </a:endParaRPr>
          </a:p>
          <a:p>
            <a:pPr marL="285750" indent="-285750">
              <a:buFont typeface="Arial" panose="020B0604020202020204" pitchFamily="34" charset="0"/>
              <a:buChar char="•"/>
            </a:pPr>
            <a:endParaRPr lang="en-GB" dirty="0"/>
          </a:p>
        </p:txBody>
      </p:sp>
      <p:pic>
        <p:nvPicPr>
          <p:cNvPr id="4" name="Graphic 3" descr="Lights On outline">
            <a:extLst>
              <a:ext uri="{FF2B5EF4-FFF2-40B4-BE49-F238E27FC236}">
                <a16:creationId xmlns:a16="http://schemas.microsoft.com/office/drawing/2014/main" id="{5E7B9ABE-169D-4E5C-87E0-8D19A3EC1682}"/>
              </a:ext>
            </a:extLst>
          </p:cNvPr>
          <p:cNvPicPr/>
          <p:nvPr/>
        </p:nvPicPr>
        <p:blipFill>
          <a:blip r:embed="rId2">
            <a:extLst>
              <a:ext uri="{96DAC541-7B7A-43D3-8B79-37D633B846F1}">
                <asvg:svgBlip xmlns:asvg="http://schemas.microsoft.com/office/drawing/2016/SVG/main" r:embed="rId3"/>
              </a:ext>
            </a:extLst>
          </a:blip>
          <a:srcRect/>
          <a:stretch/>
        </p:blipFill>
        <p:spPr>
          <a:xfrm>
            <a:off x="7973362" y="1950441"/>
            <a:ext cx="3339967" cy="3339967"/>
          </a:xfrm>
          <a:prstGeom prst="rect">
            <a:avLst/>
          </a:prstGeom>
        </p:spPr>
      </p:pic>
    </p:spTree>
    <p:extLst>
      <p:ext uri="{BB962C8B-B14F-4D97-AF65-F5344CB8AC3E}">
        <p14:creationId xmlns:p14="http://schemas.microsoft.com/office/powerpoint/2010/main" val="160808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C2A08C-0631-4C2A-BF2A-268C24EDA92F}"/>
              </a:ext>
            </a:extLst>
          </p:cNvPr>
          <p:cNvSpPr>
            <a:spLocks noGrp="1"/>
          </p:cNvSpPr>
          <p:nvPr>
            <p:ph type="title"/>
          </p:nvPr>
        </p:nvSpPr>
        <p:spPr/>
        <p:txBody>
          <a:bodyPr/>
          <a:lstStyle/>
          <a:p>
            <a:r>
              <a:rPr lang="en-US"/>
              <a:t>Linking councils and NHS together </a:t>
            </a:r>
            <a:r>
              <a:rPr lang="en-US">
                <a:sym typeface="Symbol" panose="05050102010706020507" pitchFamily="18" charset="2"/>
              </a:rPr>
              <a:t> </a:t>
            </a:r>
            <a:r>
              <a:rPr lang="en-US"/>
              <a:t>officially</a:t>
            </a:r>
            <a:br>
              <a:rPr lang="en-US"/>
            </a:br>
            <a:endParaRPr lang="en-GB"/>
          </a:p>
        </p:txBody>
      </p:sp>
    </p:spTree>
    <p:extLst>
      <p:ext uri="{BB962C8B-B14F-4D97-AF65-F5344CB8AC3E}">
        <p14:creationId xmlns:p14="http://schemas.microsoft.com/office/powerpoint/2010/main" val="15134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21A3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DB29F8-452F-4C9A-BFB0-EECF7199880C}"/>
              </a:ext>
            </a:extLst>
          </p:cNvPr>
          <p:cNvSpPr>
            <a:spLocks noGrp="1" noRot="1" noMove="1" noResize="1" noEditPoints="1" noAdjustHandles="1" noChangeArrowheads="1" noChangeShapeType="1"/>
          </p:cNvSpPr>
          <p:nvPr/>
        </p:nvSpPr>
        <p:spPr>
          <a:xfrm>
            <a:off x="8815872" y="272472"/>
            <a:ext cx="752671" cy="1035804"/>
          </a:xfrm>
          <a:prstGeom prst="rect">
            <a:avLst/>
          </a:prstGeom>
          <a:solidFill>
            <a:srgbClr val="121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DDB3594-F9A3-B847-B855-61B02B4180A1}"/>
              </a:ext>
            </a:extLst>
          </p:cNvPr>
          <p:cNvSpPr>
            <a:spLocks noGrp="1"/>
          </p:cNvSpPr>
          <p:nvPr>
            <p:ph type="title"/>
          </p:nvPr>
        </p:nvSpPr>
        <p:spPr>
          <a:xfrm>
            <a:off x="479425" y="372269"/>
            <a:ext cx="11233150" cy="1035804"/>
          </a:xfrm>
        </p:spPr>
        <p:txBody>
          <a:bodyPr/>
          <a:lstStyle/>
          <a:p>
            <a:r>
              <a:rPr lang="en-GB">
                <a:solidFill>
                  <a:srgbClr val="26CCB8"/>
                </a:solidFill>
              </a:rPr>
              <a:t>The new ICS structure</a:t>
            </a:r>
          </a:p>
        </p:txBody>
      </p:sp>
      <p:sp>
        <p:nvSpPr>
          <p:cNvPr id="5" name="Slide Number Placeholder 4">
            <a:extLst>
              <a:ext uri="{FF2B5EF4-FFF2-40B4-BE49-F238E27FC236}">
                <a16:creationId xmlns:a16="http://schemas.microsoft.com/office/drawing/2014/main" id="{E5E91F6A-F548-C24E-A447-BFF0680B85FE}"/>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pPr/>
              <a:t>17</a:t>
            </a:fld>
            <a:endParaRPr lang="en-GB"/>
          </a:p>
        </p:txBody>
      </p:sp>
      <p:pic>
        <p:nvPicPr>
          <p:cNvPr id="6" name="Picture 6" descr="A picture containing diagram&#10;&#10;Description automatically generated">
            <a:extLst>
              <a:ext uri="{FF2B5EF4-FFF2-40B4-BE49-F238E27FC236}">
                <a16:creationId xmlns:a16="http://schemas.microsoft.com/office/drawing/2014/main" id="{2525AD7E-433B-49B2-A8BC-290DD755541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3003479" y="560449"/>
            <a:ext cx="6185042" cy="6185042"/>
          </a:xfrm>
          <a:prstGeom prst="rect">
            <a:avLst/>
          </a:prstGeom>
        </p:spPr>
      </p:pic>
      <p:grpSp>
        <p:nvGrpSpPr>
          <p:cNvPr id="7" name="Group 6">
            <a:extLst>
              <a:ext uri="{FF2B5EF4-FFF2-40B4-BE49-F238E27FC236}">
                <a16:creationId xmlns:a16="http://schemas.microsoft.com/office/drawing/2014/main" id="{02DC2B81-4163-4D0E-B62B-6BF34B7F5CD4}"/>
              </a:ext>
            </a:extLst>
          </p:cNvPr>
          <p:cNvGrpSpPr>
            <a:grpSpLocks noGrp="1" noUngrp="1" noRot="1" noChangeAspect="1" noMove="1" noResize="1"/>
          </p:cNvGrpSpPr>
          <p:nvPr/>
        </p:nvGrpSpPr>
        <p:grpSpPr>
          <a:xfrm>
            <a:off x="8815872" y="451597"/>
            <a:ext cx="2851200" cy="402766"/>
            <a:chOff x="5336421" y="2111701"/>
            <a:chExt cx="3045311" cy="430187"/>
          </a:xfrm>
        </p:grpSpPr>
        <p:grpSp>
          <p:nvGrpSpPr>
            <p:cNvPr id="8" name="Graphic 8">
              <a:extLst>
                <a:ext uri="{FF2B5EF4-FFF2-40B4-BE49-F238E27FC236}">
                  <a16:creationId xmlns:a16="http://schemas.microsoft.com/office/drawing/2014/main" id="{AD3C8998-6F11-476E-B2E3-DCC0E26C90E4}"/>
                </a:ext>
              </a:extLst>
            </p:cNvPr>
            <p:cNvGrpSpPr>
              <a:grpSpLocks noGrp="1" noUngrp="1" noRot="1" noMove="1" noResize="1"/>
            </p:cNvGrpSpPr>
            <p:nvPr/>
          </p:nvGrpSpPr>
          <p:grpSpPr>
            <a:xfrm>
              <a:off x="5336421" y="2111701"/>
              <a:ext cx="529619" cy="430187"/>
              <a:chOff x="5336421" y="2111701"/>
              <a:chExt cx="529619" cy="430187"/>
            </a:xfrm>
          </p:grpSpPr>
          <p:sp>
            <p:nvSpPr>
              <p:cNvPr id="26" name="Graphic 8">
                <a:extLst>
                  <a:ext uri="{FF2B5EF4-FFF2-40B4-BE49-F238E27FC236}">
                    <a16:creationId xmlns:a16="http://schemas.microsoft.com/office/drawing/2014/main" id="{D95A6456-B889-4BA8-8841-0BEDD29AF1E7}"/>
                  </a:ext>
                </a:extLst>
              </p:cNvPr>
              <p:cNvSpPr>
                <a:spLocks noGrp="1" noRot="1" noMove="1" noResize="1" noEditPoints="1" noAdjustHandles="1" noChangeArrowheads="1" noChangeShapeType="1"/>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735D646F-378E-4448-AD4C-970DDA26AEEF}"/>
                  </a:ext>
                </a:extLst>
              </p:cNvPr>
              <p:cNvSpPr>
                <a:spLocks noGrp="1" noRot="1" noMove="1" noResize="1" noEditPoints="1" noAdjustHandles="1" noChangeArrowheads="1" noChangeShapeType="1"/>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9" name="Graphic 8">
              <a:extLst>
                <a:ext uri="{FF2B5EF4-FFF2-40B4-BE49-F238E27FC236}">
                  <a16:creationId xmlns:a16="http://schemas.microsoft.com/office/drawing/2014/main" id="{54BFFF74-1DD9-4156-B2F7-244F52B40E6E}"/>
                </a:ext>
              </a:extLst>
            </p:cNvPr>
            <p:cNvSpPr>
              <a:spLocks noGrp="1" noRot="1" noMove="1" noResize="1" noEditPoints="1" noAdjustHandles="1" noChangeArrowheads="1" noChangeShapeType="1"/>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dirty="0"/>
            </a:p>
          </p:txBody>
        </p:sp>
        <p:sp>
          <p:nvSpPr>
            <p:cNvPr id="10" name="Graphic 8">
              <a:extLst>
                <a:ext uri="{FF2B5EF4-FFF2-40B4-BE49-F238E27FC236}">
                  <a16:creationId xmlns:a16="http://schemas.microsoft.com/office/drawing/2014/main" id="{A662F2CD-A2EC-482B-9F13-A1CBDF01C950}"/>
                </a:ext>
              </a:extLst>
            </p:cNvPr>
            <p:cNvSpPr>
              <a:spLocks noGrp="1" noRot="1" noMove="1" noResize="1" noEditPoints="1" noAdjustHandles="1" noChangeArrowheads="1" noChangeShapeType="1"/>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1" name="Graphic 8">
              <a:extLst>
                <a:ext uri="{FF2B5EF4-FFF2-40B4-BE49-F238E27FC236}">
                  <a16:creationId xmlns:a16="http://schemas.microsoft.com/office/drawing/2014/main" id="{668E3879-82F3-4FA3-AF9D-58D0526176CD}"/>
                </a:ext>
              </a:extLst>
            </p:cNvPr>
            <p:cNvGrpSpPr>
              <a:grpSpLocks noGrp="1" noUngrp="1" noRot="1" noMove="1" noResize="1"/>
            </p:cNvGrpSpPr>
            <p:nvPr/>
          </p:nvGrpSpPr>
          <p:grpSpPr>
            <a:xfrm>
              <a:off x="6375799" y="2229226"/>
              <a:ext cx="2005933" cy="199571"/>
              <a:chOff x="6375799" y="2229226"/>
              <a:chExt cx="2005933" cy="199571"/>
            </a:xfrm>
            <a:solidFill>
              <a:schemeClr val="bg1"/>
            </a:solidFill>
          </p:grpSpPr>
          <p:sp>
            <p:nvSpPr>
              <p:cNvPr id="12" name="Graphic 8">
                <a:extLst>
                  <a:ext uri="{FF2B5EF4-FFF2-40B4-BE49-F238E27FC236}">
                    <a16:creationId xmlns:a16="http://schemas.microsoft.com/office/drawing/2014/main" id="{4406D4FE-C176-4EA6-8E12-6F28A3F57E13}"/>
                  </a:ext>
                </a:extLst>
              </p:cNvPr>
              <p:cNvSpPr>
                <a:spLocks noGrp="1" noRot="1" noMove="1" noResize="1" noEditPoints="1" noAdjustHandles="1" noChangeArrowheads="1" noChangeShapeType="1"/>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E799EC75-9060-4B00-9333-4617E1B2FCCB}"/>
                  </a:ext>
                </a:extLst>
              </p:cNvPr>
              <p:cNvSpPr>
                <a:spLocks noGrp="1" noRot="1" noMove="1" noResize="1" noEditPoints="1" noAdjustHandles="1" noChangeArrowheads="1" noChangeShapeType="1"/>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333CF78B-85AC-437B-8D3C-778FE5BAB5E6}"/>
                  </a:ext>
                </a:extLst>
              </p:cNvPr>
              <p:cNvSpPr>
                <a:spLocks noGrp="1" noRot="1" noMove="1" noResize="1" noEditPoints="1" noAdjustHandles="1" noChangeArrowheads="1" noChangeShapeType="1"/>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45DDF2E0-AA04-41DB-8830-D5FC681B7E6E}"/>
                  </a:ext>
                </a:extLst>
              </p:cNvPr>
              <p:cNvSpPr>
                <a:spLocks noGrp="1" noRot="1" noMove="1" noResize="1" noEditPoints="1" noAdjustHandles="1" noChangeArrowheads="1" noChangeShapeType="1"/>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AA1C38DE-E9D8-4B53-B7F3-F4D393A184E8}"/>
                  </a:ext>
                </a:extLst>
              </p:cNvPr>
              <p:cNvSpPr>
                <a:spLocks noGrp="1" noRot="1" noMove="1" noResize="1" noEditPoints="1" noAdjustHandles="1" noChangeArrowheads="1" noChangeShapeType="1"/>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9CDBD717-B3E3-4E7D-AE98-2574A30A3985}"/>
                  </a:ext>
                </a:extLst>
              </p:cNvPr>
              <p:cNvSpPr>
                <a:spLocks noGrp="1" noRot="1" noMove="1" noResize="1" noEditPoints="1" noAdjustHandles="1" noChangeArrowheads="1" noChangeShapeType="1"/>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799D0382-3105-42A7-9FB6-EEFD927277A2}"/>
                  </a:ext>
                </a:extLst>
              </p:cNvPr>
              <p:cNvSpPr>
                <a:spLocks noGrp="1" noRot="1" noMove="1" noResize="1" noEditPoints="1" noAdjustHandles="1" noChangeArrowheads="1" noChangeShapeType="1"/>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DDA3B229-045E-4933-8F3F-97E5EAD41651}"/>
                  </a:ext>
                </a:extLst>
              </p:cNvPr>
              <p:cNvSpPr>
                <a:spLocks noGrp="1" noRot="1" noMove="1" noResize="1" noEditPoints="1" noAdjustHandles="1" noChangeArrowheads="1" noChangeShapeType="1"/>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DA17C693-1B58-4637-9086-C6E445D1EEB9}"/>
                  </a:ext>
                </a:extLst>
              </p:cNvPr>
              <p:cNvSpPr>
                <a:spLocks noGrp="1" noRot="1" noMove="1" noResize="1" noEditPoints="1" noAdjustHandles="1" noChangeArrowheads="1" noChangeShapeType="1"/>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483AE7C9-F3E7-4FCA-A44E-06FA75D6C15E}"/>
                  </a:ext>
                </a:extLst>
              </p:cNvPr>
              <p:cNvSpPr>
                <a:spLocks noGrp="1" noRot="1" noMove="1" noResize="1" noEditPoints="1" noAdjustHandles="1" noChangeArrowheads="1" noChangeShapeType="1"/>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4546A02B-1EDB-4250-B8FF-6B89099DB90C}"/>
                  </a:ext>
                </a:extLst>
              </p:cNvPr>
              <p:cNvSpPr>
                <a:spLocks noGrp="1" noRot="1" noMove="1" noResize="1" noEditPoints="1" noAdjustHandles="1" noChangeArrowheads="1" noChangeShapeType="1"/>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CB385D55-610A-4F8C-A05B-C94D2CC9F6DD}"/>
                  </a:ext>
                </a:extLst>
              </p:cNvPr>
              <p:cNvSpPr>
                <a:spLocks noGrp="1" noRot="1" noMove="1" noResize="1" noEditPoints="1" noAdjustHandles="1" noChangeArrowheads="1" noChangeShapeType="1"/>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2EB3EB35-55C4-45A1-9BEC-A4F77683F144}"/>
                  </a:ext>
                </a:extLst>
              </p:cNvPr>
              <p:cNvSpPr>
                <a:spLocks noGrp="1" noRot="1" noMove="1" noResize="1" noEditPoints="1" noAdjustHandles="1" noChangeArrowheads="1" noChangeShapeType="1"/>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DBCF8E8D-CDCB-4FFC-9928-3579583BAE10}"/>
                  </a:ext>
                </a:extLst>
              </p:cNvPr>
              <p:cNvSpPr>
                <a:spLocks noGrp="1" noRot="1" noMove="1" noResize="1" noEditPoints="1" noAdjustHandles="1" noChangeArrowheads="1" noChangeShapeType="1"/>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23246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AEF-69E8-8E4B-8420-7BDBEA779FF0}"/>
              </a:ext>
            </a:extLst>
          </p:cNvPr>
          <p:cNvSpPr>
            <a:spLocks noGrp="1"/>
          </p:cNvSpPr>
          <p:nvPr>
            <p:ph type="title"/>
          </p:nvPr>
        </p:nvSpPr>
        <p:spPr/>
        <p:txBody>
          <a:bodyPr/>
          <a:lstStyle/>
          <a:p>
            <a:r>
              <a:rPr lang="en-US">
                <a:ea typeface="+mj-lt"/>
                <a:cs typeface="+mj-lt"/>
              </a:rPr>
              <a:t>The new integrated health and care service </a:t>
            </a:r>
            <a:endParaRPr lang="en-GB">
              <a:ea typeface="+mj-lt"/>
              <a:cs typeface="+mj-lt"/>
            </a:endParaRPr>
          </a:p>
          <a:p>
            <a:endParaRPr lang="en-GB"/>
          </a:p>
        </p:txBody>
      </p:sp>
      <p:sp>
        <p:nvSpPr>
          <p:cNvPr id="4" name="Slide Number Placeholder 3">
            <a:extLst>
              <a:ext uri="{FF2B5EF4-FFF2-40B4-BE49-F238E27FC236}">
                <a16:creationId xmlns:a16="http://schemas.microsoft.com/office/drawing/2014/main" id="{D18EACE7-6851-0447-AB6B-DE0F9AA1E7BC}"/>
              </a:ext>
            </a:extLst>
          </p:cNvPr>
          <p:cNvSpPr>
            <a:spLocks noGrp="1"/>
          </p:cNvSpPr>
          <p:nvPr>
            <p:ph type="sldNum" sz="quarter" idx="12"/>
          </p:nvPr>
        </p:nvSpPr>
        <p:spPr/>
        <p:txBody>
          <a:bodyPr/>
          <a:lstStyle/>
          <a:p>
            <a:fld id="{FD15E2C3-2FDC-5443-A5D7-CEF7C1191BA7}" type="slidenum">
              <a:rPr lang="en-GB" smtClean="0"/>
              <a:t>18</a:t>
            </a:fld>
            <a:endParaRPr lang="en-GB"/>
          </a:p>
        </p:txBody>
      </p:sp>
      <p:graphicFrame>
        <p:nvGraphicFramePr>
          <p:cNvPr id="3" name="Diagram 2">
            <a:extLst>
              <a:ext uri="{FF2B5EF4-FFF2-40B4-BE49-F238E27FC236}">
                <a16:creationId xmlns:a16="http://schemas.microsoft.com/office/drawing/2014/main" id="{7FF0B735-1F23-4B8C-BBB2-E27FF43C3851}"/>
              </a:ext>
            </a:extLst>
          </p:cNvPr>
          <p:cNvGraphicFramePr/>
          <p:nvPr/>
        </p:nvGraphicFramePr>
        <p:xfrm>
          <a:off x="654518" y="1270535"/>
          <a:ext cx="9798518" cy="4793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95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AEF-69E8-8E4B-8420-7BDBEA779FF0}"/>
              </a:ext>
            </a:extLst>
          </p:cNvPr>
          <p:cNvSpPr>
            <a:spLocks noGrp="1"/>
          </p:cNvSpPr>
          <p:nvPr>
            <p:ph type="title"/>
          </p:nvPr>
        </p:nvSpPr>
        <p:spPr>
          <a:xfrm>
            <a:off x="479424" y="372269"/>
            <a:ext cx="5540400" cy="1035804"/>
          </a:xfrm>
        </p:spPr>
        <p:txBody>
          <a:bodyPr vert="horz" lIns="0" tIns="0" rIns="0" bIns="0" rtlCol="0" anchor="t" anchorCtr="0">
            <a:normAutofit/>
          </a:bodyPr>
          <a:lstStyle/>
          <a:p>
            <a:r>
              <a:rPr lang="en-GB" kern="1200">
                <a:latin typeface="+mj-lt"/>
                <a:ea typeface="+mj-ea"/>
                <a:cs typeface="+mj-cs"/>
              </a:rPr>
              <a:t>Neighbourhood level</a:t>
            </a:r>
          </a:p>
          <a:p>
            <a:endParaRPr lang="en-GB" kern="1200">
              <a:latin typeface="+mj-lt"/>
              <a:ea typeface="+mj-ea"/>
              <a:cs typeface="+mj-cs"/>
            </a:endParaRPr>
          </a:p>
        </p:txBody>
      </p:sp>
      <p:sp>
        <p:nvSpPr>
          <p:cNvPr id="5" name="TextBox 4">
            <a:extLst>
              <a:ext uri="{FF2B5EF4-FFF2-40B4-BE49-F238E27FC236}">
                <a16:creationId xmlns:a16="http://schemas.microsoft.com/office/drawing/2014/main" id="{FC7B76C3-FD17-46A7-BCD3-D308B93794FF}"/>
              </a:ext>
            </a:extLst>
          </p:cNvPr>
          <p:cNvSpPr txBox="1"/>
          <p:nvPr/>
        </p:nvSpPr>
        <p:spPr>
          <a:xfrm>
            <a:off x="479425" y="2041200"/>
            <a:ext cx="5540400" cy="3564000"/>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125000"/>
              </a:lnSpc>
              <a:spcBef>
                <a:spcPts val="2000"/>
              </a:spcBef>
            </a:pPr>
            <a:r>
              <a:rPr lang="en-GB" sz="1700" dirty="0"/>
              <a:t>At neighbourhood level, this is where GPs, opticians, dentists and community pharmacies will work together to deliver primary care. That’s care outside of a hospital. </a:t>
            </a:r>
            <a:endParaRPr lang="en-GB" sz="1700" dirty="0">
              <a:cs typeface="Arial"/>
            </a:endParaRPr>
          </a:p>
          <a:p>
            <a:pPr>
              <a:lnSpc>
                <a:spcPct val="125000"/>
              </a:lnSpc>
              <a:spcBef>
                <a:spcPts val="2000"/>
              </a:spcBef>
            </a:pPr>
            <a:r>
              <a:rPr lang="en-GB" sz="1700" dirty="0"/>
              <a:t>They will all work together in a small local area, to form a primary care network. All doctors and primary care professionals will be part of one of these networks now. It means they can share resources to better help patients locally. </a:t>
            </a:r>
            <a:endParaRPr lang="en-GB" sz="1700" dirty="0">
              <a:cs typeface="Arial"/>
            </a:endParaRPr>
          </a:p>
          <a:p>
            <a:pPr>
              <a:lnSpc>
                <a:spcPct val="125000"/>
              </a:lnSpc>
              <a:spcBef>
                <a:spcPts val="2000"/>
              </a:spcBef>
            </a:pPr>
            <a:endParaRPr lang="en-GB" sz="1700" b="1" dirty="0"/>
          </a:p>
          <a:p>
            <a:pPr>
              <a:lnSpc>
                <a:spcPct val="125000"/>
              </a:lnSpc>
              <a:spcBef>
                <a:spcPts val="2000"/>
              </a:spcBef>
            </a:pPr>
            <a:endParaRPr lang="en-GB" sz="1700" dirty="0"/>
          </a:p>
        </p:txBody>
      </p:sp>
      <p:sp>
        <p:nvSpPr>
          <p:cNvPr id="4" name="Slide Number Placeholder 3">
            <a:extLst>
              <a:ext uri="{FF2B5EF4-FFF2-40B4-BE49-F238E27FC236}">
                <a16:creationId xmlns:a16="http://schemas.microsoft.com/office/drawing/2014/main" id="{D18EACE7-6851-0447-AB6B-DE0F9AA1E7BC}"/>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a:spcAft>
                <a:spcPts val="600"/>
              </a:spcAft>
            </a:pPr>
            <a:fld id="{FD15E2C3-2FDC-5443-A5D7-CEF7C1191BA7}" type="slidenum">
              <a:rPr lang="en-GB" smtClean="0"/>
              <a:pPr>
                <a:spcAft>
                  <a:spcPts val="600"/>
                </a:spcAft>
              </a:pPr>
              <a:t>19</a:t>
            </a:fld>
            <a:endParaRPr lang="en-GB"/>
          </a:p>
        </p:txBody>
      </p:sp>
      <p:pic>
        <p:nvPicPr>
          <p:cNvPr id="6" name="Picture 6">
            <a:extLst>
              <a:ext uri="{FF2B5EF4-FFF2-40B4-BE49-F238E27FC236}">
                <a16:creationId xmlns:a16="http://schemas.microsoft.com/office/drawing/2014/main" id="{1FDCDA21-E99E-4574-960E-4E0F7C1AB916}"/>
              </a:ext>
            </a:extLst>
          </p:cNvPr>
          <p:cNvPicPr>
            <a:picLocks noGrp="1" noRot="1" noChangeAspect="1" noMove="1" noResize="1" noEditPoints="1" noAdjustHandles="1" noChangeArrowheads="1" noChangeShapeType="1" noCrop="1"/>
          </p:cNvPicPr>
          <p:nvPr/>
        </p:nvPicPr>
        <p:blipFill>
          <a:blip r:embed="rId2"/>
          <a:srcRect/>
          <a:stretch/>
        </p:blipFill>
        <p:spPr>
          <a:xfrm>
            <a:off x="6172175" y="1898044"/>
            <a:ext cx="5540400" cy="2272924"/>
          </a:xfrm>
          <a:prstGeom prst="rect">
            <a:avLst/>
          </a:prstGeom>
          <a:noFill/>
        </p:spPr>
      </p:pic>
    </p:spTree>
    <p:extLst>
      <p:ext uri="{BB962C8B-B14F-4D97-AF65-F5344CB8AC3E}">
        <p14:creationId xmlns:p14="http://schemas.microsoft.com/office/powerpoint/2010/main" val="218548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07F9-89EB-2ED4-F7A3-22B7E4AB6095}"/>
              </a:ext>
            </a:extLst>
          </p:cNvPr>
          <p:cNvSpPr>
            <a:spLocks noGrp="1"/>
          </p:cNvSpPr>
          <p:nvPr>
            <p:ph type="title"/>
          </p:nvPr>
        </p:nvSpPr>
        <p:spPr/>
        <p:txBody>
          <a:bodyPr/>
          <a:lstStyle/>
          <a:p>
            <a:r>
              <a:rPr lang="en-US">
                <a:solidFill>
                  <a:srgbClr val="26CCB8"/>
                </a:solidFill>
                <a:cs typeface="Arial"/>
              </a:rPr>
              <a:t>About this slide deck</a:t>
            </a:r>
          </a:p>
        </p:txBody>
      </p:sp>
      <p:sp>
        <p:nvSpPr>
          <p:cNvPr id="3" name="Content Placeholder 2">
            <a:extLst>
              <a:ext uri="{FF2B5EF4-FFF2-40B4-BE49-F238E27FC236}">
                <a16:creationId xmlns:a16="http://schemas.microsoft.com/office/drawing/2014/main" id="{23995B4E-7325-E577-3EE6-13A46A307CF2}"/>
              </a:ext>
            </a:extLst>
          </p:cNvPr>
          <p:cNvSpPr>
            <a:spLocks noGrp="1"/>
          </p:cNvSpPr>
          <p:nvPr>
            <p:ph idx="1"/>
          </p:nvPr>
        </p:nvSpPr>
        <p:spPr>
          <a:xfrm>
            <a:off x="479425" y="1237552"/>
            <a:ext cx="11233150" cy="3564000"/>
          </a:xfrm>
        </p:spPr>
        <p:txBody>
          <a:bodyPr vert="horz" lIns="0" tIns="0" rIns="0" bIns="0" rtlCol="0" anchor="t">
            <a:noAutofit/>
          </a:bodyPr>
          <a:lstStyle/>
          <a:p>
            <a:r>
              <a:rPr lang="en-US" dirty="0">
                <a:solidFill>
                  <a:schemeClr val="bg1"/>
                </a:solidFill>
              </a:rPr>
              <a:t>This slide deck forms part of the </a:t>
            </a:r>
            <a:r>
              <a:rPr lang="en-US" u="sng" dirty="0">
                <a:solidFill>
                  <a:schemeClr val="bg1"/>
                </a:solidFill>
                <a:uFill>
                  <a:solidFill>
                    <a:srgbClr val="26CCB8"/>
                  </a:solidFill>
                </a:uFill>
                <a:hlinkClick r:id="rId2">
                  <a:extLst>
                    <a:ext uri="{A12FA001-AC4F-418D-AE19-62706E023703}">
                      <ahyp:hlinkClr xmlns:ahyp="http://schemas.microsoft.com/office/drawing/2018/hyperlinkcolor" val="tx"/>
                    </a:ext>
                  </a:extLst>
                </a:hlinkClick>
              </a:rPr>
              <a:t>Integrated Care Communications Toolkit</a:t>
            </a:r>
            <a:r>
              <a:rPr lang="en-US" dirty="0">
                <a:solidFill>
                  <a:schemeClr val="bg1"/>
                </a:solidFill>
                <a:uFill>
                  <a:solidFill>
                    <a:srgbClr val="26CCB8"/>
                  </a:solidFill>
                </a:uFill>
              </a:rPr>
              <a:t>,</a:t>
            </a:r>
            <a:r>
              <a:rPr lang="en-US" dirty="0">
                <a:solidFill>
                  <a:schemeClr val="bg1"/>
                </a:solidFill>
              </a:rPr>
              <a:t> a practical resource to help NHS Confederation members communicate changes in the health and care system in England.</a:t>
            </a:r>
          </a:p>
          <a:p>
            <a:r>
              <a:rPr lang="en-US" b="0" dirty="0">
                <a:solidFill>
                  <a:schemeClr val="bg1"/>
                </a:solidFill>
                <a:cs typeface="Arial"/>
              </a:rPr>
              <a:t>Integrated care system (ICS) communications leads </a:t>
            </a:r>
            <a:r>
              <a:rPr lang="en-US" b="0" dirty="0">
                <a:solidFill>
                  <a:schemeClr val="bg1"/>
                </a:solidFill>
                <a:cs typeface="Arial"/>
                <a:sym typeface="Symbol" panose="05050102010706020507" pitchFamily="18" charset="2"/>
              </a:rPr>
              <a:t> </a:t>
            </a:r>
            <a:r>
              <a:rPr lang="en-US" b="0" dirty="0">
                <a:solidFill>
                  <a:schemeClr val="bg1"/>
                </a:solidFill>
                <a:cs typeface="Arial"/>
              </a:rPr>
              <a:t>or partner </a:t>
            </a:r>
            <a:r>
              <a:rPr lang="en-GB" b="0" dirty="0">
                <a:solidFill>
                  <a:schemeClr val="bg1"/>
                </a:solidFill>
                <a:cs typeface="Arial"/>
              </a:rPr>
              <a:t>organisations’</a:t>
            </a:r>
            <a:r>
              <a:rPr lang="en-US" b="0" dirty="0">
                <a:solidFill>
                  <a:schemeClr val="bg1"/>
                </a:solidFill>
                <a:cs typeface="Arial"/>
              </a:rPr>
              <a:t> communications leads </a:t>
            </a:r>
            <a:r>
              <a:rPr lang="en-US" b="0" dirty="0">
                <a:solidFill>
                  <a:schemeClr val="bg1"/>
                </a:solidFill>
                <a:cs typeface="Arial"/>
                <a:sym typeface="Symbol" panose="05050102010706020507" pitchFamily="18" charset="2"/>
              </a:rPr>
              <a:t></a:t>
            </a:r>
            <a:r>
              <a:rPr lang="en-US" b="0" dirty="0">
                <a:solidFill>
                  <a:schemeClr val="bg1"/>
                </a:solidFill>
                <a:cs typeface="Arial"/>
              </a:rPr>
              <a:t> can use these slides when engaging with elected members and officers of councils.</a:t>
            </a:r>
          </a:p>
          <a:p>
            <a:r>
              <a:rPr lang="en-US" b="0" dirty="0">
                <a:solidFill>
                  <a:schemeClr val="bg1"/>
                </a:solidFill>
                <a:cs typeface="Arial"/>
              </a:rPr>
              <a:t>It explains the reasons that have led to the development of ICSs and what the changes will look like on a practical level. It contains animations and diagrams and features a case study, speaker notes and transcripts to support you. </a:t>
            </a:r>
          </a:p>
          <a:p>
            <a:r>
              <a:rPr lang="en-US" b="0" dirty="0">
                <a:solidFill>
                  <a:schemeClr val="bg1"/>
                </a:solidFill>
                <a:cs typeface="Arial"/>
              </a:rPr>
              <a:t>The language has been kept as simple as possible so it can be used with audiences who are not familiar with integrated care or NHS jargon. </a:t>
            </a:r>
          </a:p>
          <a:p>
            <a:r>
              <a:rPr lang="en-US" b="0" dirty="0">
                <a:solidFill>
                  <a:schemeClr val="bg1"/>
                </a:solidFill>
                <a:cs typeface="Arial"/>
              </a:rPr>
              <a:t>Similar versions are available for engagement with </a:t>
            </a:r>
            <a:r>
              <a:rPr lang="en-US" b="0" u="sng" dirty="0">
                <a:solidFill>
                  <a:schemeClr val="bg1"/>
                </a:solidFill>
                <a:uFill>
                  <a:solidFill>
                    <a:srgbClr val="26CCB8"/>
                  </a:solidFill>
                </a:uFill>
                <a:cs typeface="Arial"/>
                <a:hlinkClick r:id="rId3">
                  <a:extLst>
                    <a:ext uri="{A12FA001-AC4F-418D-AE19-62706E023703}">
                      <ahyp:hlinkClr xmlns:ahyp="http://schemas.microsoft.com/office/drawing/2018/hyperlinkcolor" val="tx"/>
                    </a:ext>
                  </a:extLst>
                </a:hlinkClick>
              </a:rPr>
              <a:t>patient groups and the general public</a:t>
            </a:r>
            <a:r>
              <a:rPr lang="en-US" b="0" dirty="0">
                <a:solidFill>
                  <a:schemeClr val="bg1"/>
                </a:solidFill>
                <a:cs typeface="Arial"/>
              </a:rPr>
              <a:t> and </a:t>
            </a:r>
            <a:r>
              <a:rPr lang="en-US" b="0" u="sng" dirty="0">
                <a:solidFill>
                  <a:schemeClr val="bg1"/>
                </a:solidFill>
                <a:uFill>
                  <a:solidFill>
                    <a:srgbClr val="26CCB8"/>
                  </a:solidFill>
                </a:uFill>
                <a:cs typeface="Arial"/>
                <a:hlinkClick r:id="rId4">
                  <a:extLst>
                    <a:ext uri="{A12FA001-AC4F-418D-AE19-62706E023703}">
                      <ahyp:hlinkClr xmlns:ahyp="http://schemas.microsoft.com/office/drawing/2018/hyperlinkcolor" val="tx"/>
                    </a:ext>
                  </a:extLst>
                </a:hlinkClick>
              </a:rPr>
              <a:t>non-executive directors</a:t>
            </a:r>
            <a:r>
              <a:rPr lang="en-US" b="0" dirty="0">
                <a:solidFill>
                  <a:schemeClr val="bg1"/>
                </a:solidFill>
                <a:cs typeface="Arial"/>
              </a:rPr>
              <a:t>.</a:t>
            </a:r>
          </a:p>
          <a:p>
            <a:r>
              <a:rPr lang="en-US" b="0" dirty="0">
                <a:solidFill>
                  <a:schemeClr val="bg1"/>
                </a:solidFill>
                <a:cs typeface="Arial"/>
              </a:rPr>
              <a:t>Please make sure you have </a:t>
            </a:r>
            <a:r>
              <a:rPr lang="en-US" b="0" u="sng" dirty="0">
                <a:solidFill>
                  <a:schemeClr val="bg1"/>
                </a:solidFill>
                <a:uFill>
                  <a:solidFill>
                    <a:srgbClr val="26CCB8"/>
                  </a:solidFill>
                </a:uFill>
                <a:cs typeface="Arial"/>
                <a:hlinkClick r:id="rId5">
                  <a:extLst>
                    <a:ext uri="{A12FA001-AC4F-418D-AE19-62706E023703}">
                      <ahyp:hlinkClr xmlns:ahyp="http://schemas.microsoft.com/office/drawing/2018/hyperlinkcolor" val="tx"/>
                    </a:ext>
                  </a:extLst>
                </a:hlinkClick>
              </a:rPr>
              <a:t>read the copyright </a:t>
            </a:r>
            <a:r>
              <a:rPr lang="en-GB" b="0" u="sng" dirty="0">
                <a:solidFill>
                  <a:schemeClr val="bg1"/>
                </a:solidFill>
                <a:uFill>
                  <a:solidFill>
                    <a:srgbClr val="26CCB8"/>
                  </a:solidFill>
                </a:uFill>
                <a:cs typeface="Arial"/>
                <a:hlinkClick r:id="rId5">
                  <a:extLst>
                    <a:ext uri="{A12FA001-AC4F-418D-AE19-62706E023703}">
                      <ahyp:hlinkClr xmlns:ahyp="http://schemas.microsoft.com/office/drawing/2018/hyperlinkcolor" val="tx"/>
                    </a:ext>
                  </a:extLst>
                </a:hlinkClick>
              </a:rPr>
              <a:t>licenc</a:t>
            </a:r>
            <a:r>
              <a:rPr lang="en-GB" b="0" dirty="0">
                <a:solidFill>
                  <a:schemeClr val="bg1"/>
                </a:solidFill>
                <a:uFill>
                  <a:solidFill>
                    <a:srgbClr val="26CCB8"/>
                  </a:solidFill>
                </a:uFill>
                <a:cs typeface="Arial"/>
                <a:hlinkClick r:id="rId5">
                  <a:extLst>
                    <a:ext uri="{A12FA001-AC4F-418D-AE19-62706E023703}">
                      <ahyp:hlinkClr xmlns:ahyp="http://schemas.microsoft.com/office/drawing/2018/hyperlinkcolor" val="tx"/>
                    </a:ext>
                  </a:extLst>
                </a:hlinkClick>
              </a:rPr>
              <a:t>e</a:t>
            </a:r>
            <a:r>
              <a:rPr lang="en-GB" b="0" dirty="0">
                <a:solidFill>
                  <a:schemeClr val="bg1"/>
                </a:solidFill>
                <a:uFill>
                  <a:solidFill>
                    <a:srgbClr val="26CCB8"/>
                  </a:solidFill>
                </a:uFill>
                <a:cs typeface="Arial"/>
              </a:rPr>
              <a:t> </a:t>
            </a:r>
            <a:r>
              <a:rPr lang="en-US" b="0" dirty="0">
                <a:solidFill>
                  <a:schemeClr val="bg1"/>
                </a:solidFill>
                <a:cs typeface="Arial"/>
              </a:rPr>
              <a:t>which covers use of the animations within the slide deck.</a:t>
            </a:r>
          </a:p>
        </p:txBody>
      </p:sp>
      <p:sp>
        <p:nvSpPr>
          <p:cNvPr id="5" name="Slide Number Placeholder 4">
            <a:extLst>
              <a:ext uri="{FF2B5EF4-FFF2-40B4-BE49-F238E27FC236}">
                <a16:creationId xmlns:a16="http://schemas.microsoft.com/office/drawing/2014/main" id="{B3AECDEA-E179-37C8-1D07-4B66EE864B29}"/>
              </a:ext>
            </a:extLst>
          </p:cNvPr>
          <p:cNvSpPr>
            <a:spLocks noGrp="1"/>
          </p:cNvSpPr>
          <p:nvPr>
            <p:ph type="sldNum" sz="quarter" idx="12"/>
          </p:nvPr>
        </p:nvSpPr>
        <p:spPr/>
        <p:txBody>
          <a:bodyPr/>
          <a:lstStyle/>
          <a:p>
            <a:fld id="{FD15E2C3-2FDC-5443-A5D7-CEF7C1191BA7}" type="slidenum">
              <a:rPr lang="en-GB" smtClean="0"/>
              <a:t>2</a:t>
            </a:fld>
            <a:endParaRPr lang="en-GB"/>
          </a:p>
        </p:txBody>
      </p:sp>
      <p:grpSp>
        <p:nvGrpSpPr>
          <p:cNvPr id="6" name="Group 5">
            <a:extLst>
              <a:ext uri="{FF2B5EF4-FFF2-40B4-BE49-F238E27FC236}">
                <a16:creationId xmlns:a16="http://schemas.microsoft.com/office/drawing/2014/main" id="{378731C3-6731-4B27-AE78-CCFD5CDC6ECD}"/>
              </a:ext>
            </a:extLst>
          </p:cNvPr>
          <p:cNvGrpSpPr>
            <a:grpSpLocks noGrp="1" noUngrp="1" noRot="1" noChangeAspect="1" noMove="1" noResize="1"/>
          </p:cNvGrpSpPr>
          <p:nvPr/>
        </p:nvGrpSpPr>
        <p:grpSpPr>
          <a:xfrm>
            <a:off x="8859788" y="468313"/>
            <a:ext cx="2851200" cy="402766"/>
            <a:chOff x="5336421" y="2111701"/>
            <a:chExt cx="3045311" cy="430187"/>
          </a:xfrm>
        </p:grpSpPr>
        <p:grpSp>
          <p:nvGrpSpPr>
            <p:cNvPr id="7" name="Graphic 8">
              <a:extLst>
                <a:ext uri="{FF2B5EF4-FFF2-40B4-BE49-F238E27FC236}">
                  <a16:creationId xmlns:a16="http://schemas.microsoft.com/office/drawing/2014/main" id="{CC5C03CC-186A-4FD9-A16D-7C33D7A3C470}"/>
                </a:ext>
              </a:extLst>
            </p:cNvPr>
            <p:cNvGrpSpPr>
              <a:grpSpLocks noGrp="1" noUngrp="1" noRot="1" noMove="1" noResize="1"/>
            </p:cNvGrpSpPr>
            <p:nvPr/>
          </p:nvGrpSpPr>
          <p:grpSpPr>
            <a:xfrm>
              <a:off x="5336421" y="2111701"/>
              <a:ext cx="529619" cy="430187"/>
              <a:chOff x="5336421" y="2111701"/>
              <a:chExt cx="529619" cy="430187"/>
            </a:xfrm>
          </p:grpSpPr>
          <p:sp>
            <p:nvSpPr>
              <p:cNvPr id="25" name="Graphic 8">
                <a:extLst>
                  <a:ext uri="{FF2B5EF4-FFF2-40B4-BE49-F238E27FC236}">
                    <a16:creationId xmlns:a16="http://schemas.microsoft.com/office/drawing/2014/main" id="{43E66C63-E850-450A-8110-81094478EDDD}"/>
                  </a:ext>
                </a:extLst>
              </p:cNvPr>
              <p:cNvSpPr>
                <a:spLocks noGrp="1" noRot="1" noMove="1" noResize="1" noEditPoints="1" noAdjustHandles="1" noChangeArrowheads="1" noChangeShapeType="1"/>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D1385E3D-F198-4A9A-90CA-446555DD67E3}"/>
                  </a:ext>
                </a:extLst>
              </p:cNvPr>
              <p:cNvSpPr>
                <a:spLocks noGrp="1" noRot="1" noMove="1" noResize="1" noEditPoints="1" noAdjustHandles="1" noChangeArrowheads="1" noChangeShapeType="1"/>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8" name="Graphic 8">
              <a:extLst>
                <a:ext uri="{FF2B5EF4-FFF2-40B4-BE49-F238E27FC236}">
                  <a16:creationId xmlns:a16="http://schemas.microsoft.com/office/drawing/2014/main" id="{00F9B87E-4561-474E-8AB3-FBC60B46790D}"/>
                </a:ext>
              </a:extLst>
            </p:cNvPr>
            <p:cNvSpPr>
              <a:spLocks noGrp="1" noRot="1" noMove="1" noResize="1" noEditPoints="1" noAdjustHandles="1" noChangeArrowheads="1" noChangeShapeType="1"/>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9" name="Graphic 8">
              <a:extLst>
                <a:ext uri="{FF2B5EF4-FFF2-40B4-BE49-F238E27FC236}">
                  <a16:creationId xmlns:a16="http://schemas.microsoft.com/office/drawing/2014/main" id="{A687EB12-D7AB-4AE8-A711-99B359999D02}"/>
                </a:ext>
              </a:extLst>
            </p:cNvPr>
            <p:cNvSpPr>
              <a:spLocks noGrp="1" noRot="1" noMove="1" noResize="1" noEditPoints="1" noAdjustHandles="1" noChangeArrowheads="1" noChangeShapeType="1"/>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0" name="Graphic 8">
              <a:extLst>
                <a:ext uri="{FF2B5EF4-FFF2-40B4-BE49-F238E27FC236}">
                  <a16:creationId xmlns:a16="http://schemas.microsoft.com/office/drawing/2014/main" id="{2B9DED1E-2B92-4573-9864-E3A980D8DFEB}"/>
                </a:ext>
              </a:extLst>
            </p:cNvPr>
            <p:cNvGrpSpPr>
              <a:grpSpLocks noGrp="1" noUngrp="1" noRot="1" noMove="1" noResize="1"/>
            </p:cNvGrpSpPr>
            <p:nvPr/>
          </p:nvGrpSpPr>
          <p:grpSpPr>
            <a:xfrm>
              <a:off x="6375799" y="2229226"/>
              <a:ext cx="2005933" cy="199571"/>
              <a:chOff x="6375799" y="2229226"/>
              <a:chExt cx="2005933" cy="199571"/>
            </a:xfrm>
            <a:solidFill>
              <a:schemeClr val="bg1"/>
            </a:solidFill>
          </p:grpSpPr>
          <p:sp>
            <p:nvSpPr>
              <p:cNvPr id="11" name="Graphic 8">
                <a:extLst>
                  <a:ext uri="{FF2B5EF4-FFF2-40B4-BE49-F238E27FC236}">
                    <a16:creationId xmlns:a16="http://schemas.microsoft.com/office/drawing/2014/main" id="{CB8C7B06-5FA6-4F19-B820-83B2A97038A8}"/>
                  </a:ext>
                </a:extLst>
              </p:cNvPr>
              <p:cNvSpPr>
                <a:spLocks noGrp="1" noRot="1" noMove="1" noResize="1" noEditPoints="1" noAdjustHandles="1" noChangeArrowheads="1" noChangeShapeType="1"/>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1C69BAC8-D552-414A-8668-B6D30CC06AA9}"/>
                  </a:ext>
                </a:extLst>
              </p:cNvPr>
              <p:cNvSpPr>
                <a:spLocks noGrp="1" noRot="1" noMove="1" noResize="1" noEditPoints="1" noAdjustHandles="1" noChangeArrowheads="1" noChangeShapeType="1"/>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F4E2B7AB-42C8-4B77-B497-132B0CF0C55C}"/>
                  </a:ext>
                </a:extLst>
              </p:cNvPr>
              <p:cNvSpPr>
                <a:spLocks noGrp="1" noRot="1" noMove="1" noResize="1" noEditPoints="1" noAdjustHandles="1" noChangeArrowheads="1" noChangeShapeType="1"/>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497C6835-5767-4E60-AF68-6BAC277A859C}"/>
                  </a:ext>
                </a:extLst>
              </p:cNvPr>
              <p:cNvSpPr>
                <a:spLocks noGrp="1" noRot="1" noMove="1" noResize="1" noEditPoints="1" noAdjustHandles="1" noChangeArrowheads="1" noChangeShapeType="1"/>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5189C193-35C6-4662-B058-CDA0650D8AC5}"/>
                  </a:ext>
                </a:extLst>
              </p:cNvPr>
              <p:cNvSpPr>
                <a:spLocks noGrp="1" noRot="1" noMove="1" noResize="1" noEditPoints="1" noAdjustHandles="1" noChangeArrowheads="1" noChangeShapeType="1"/>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F2FA276C-D655-4C0D-BC25-FB6C41B0A6BF}"/>
                  </a:ext>
                </a:extLst>
              </p:cNvPr>
              <p:cNvSpPr>
                <a:spLocks noGrp="1" noRot="1" noMove="1" noResize="1" noEditPoints="1" noAdjustHandles="1" noChangeArrowheads="1" noChangeShapeType="1"/>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EE5052A8-6E9B-403A-B9ED-897E69195BC8}"/>
                  </a:ext>
                </a:extLst>
              </p:cNvPr>
              <p:cNvSpPr>
                <a:spLocks noGrp="1" noRot="1" noMove="1" noResize="1" noEditPoints="1" noAdjustHandles="1" noChangeArrowheads="1" noChangeShapeType="1"/>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70570016-12A4-4BB1-9158-76B9947AB3DC}"/>
                  </a:ext>
                </a:extLst>
              </p:cNvPr>
              <p:cNvSpPr>
                <a:spLocks noGrp="1" noRot="1" noMove="1" noResize="1" noEditPoints="1" noAdjustHandles="1" noChangeArrowheads="1" noChangeShapeType="1"/>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0C53DFB7-6405-42F2-AF43-45ADFF8B8E58}"/>
                  </a:ext>
                </a:extLst>
              </p:cNvPr>
              <p:cNvSpPr>
                <a:spLocks noGrp="1" noRot="1" noMove="1" noResize="1" noEditPoints="1" noAdjustHandles="1" noChangeArrowheads="1" noChangeShapeType="1"/>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80D0EECF-AB3C-4DA9-BE9F-0F233F7B651F}"/>
                  </a:ext>
                </a:extLst>
              </p:cNvPr>
              <p:cNvSpPr>
                <a:spLocks noGrp="1" noRot="1" noMove="1" noResize="1" noEditPoints="1" noAdjustHandles="1" noChangeArrowheads="1" noChangeShapeType="1"/>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72D37513-04EE-409E-AF1A-E4B70C31F30F}"/>
                  </a:ext>
                </a:extLst>
              </p:cNvPr>
              <p:cNvSpPr>
                <a:spLocks noGrp="1" noRot="1" noMove="1" noResize="1" noEditPoints="1" noAdjustHandles="1" noChangeArrowheads="1" noChangeShapeType="1"/>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46F070D4-1C52-469B-B48E-D0ECF3854559}"/>
                  </a:ext>
                </a:extLst>
              </p:cNvPr>
              <p:cNvSpPr>
                <a:spLocks noGrp="1" noRot="1" noMove="1" noResize="1" noEditPoints="1" noAdjustHandles="1" noChangeArrowheads="1" noChangeShapeType="1"/>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CCF6809F-215F-44D0-9707-3E773B9BF991}"/>
                  </a:ext>
                </a:extLst>
              </p:cNvPr>
              <p:cNvSpPr>
                <a:spLocks noGrp="1" noRot="1" noMove="1" noResize="1" noEditPoints="1" noAdjustHandles="1" noChangeArrowheads="1" noChangeShapeType="1"/>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8AC453F4-28A4-4755-B920-7185A79C5D36}"/>
                  </a:ext>
                </a:extLst>
              </p:cNvPr>
              <p:cNvSpPr>
                <a:spLocks noGrp="1" noRot="1" noMove="1" noResize="1" noEditPoints="1" noAdjustHandles="1" noChangeArrowheads="1" noChangeShapeType="1"/>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553416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AEF-69E8-8E4B-8420-7BDBEA779FF0}"/>
              </a:ext>
            </a:extLst>
          </p:cNvPr>
          <p:cNvSpPr>
            <a:spLocks noGrp="1"/>
          </p:cNvSpPr>
          <p:nvPr>
            <p:ph type="title"/>
          </p:nvPr>
        </p:nvSpPr>
        <p:spPr>
          <a:xfrm>
            <a:off x="479424" y="372269"/>
            <a:ext cx="5540400" cy="1035804"/>
          </a:xfrm>
        </p:spPr>
        <p:txBody>
          <a:bodyPr vert="horz" lIns="0" tIns="0" rIns="0" bIns="0" rtlCol="0" anchor="t" anchorCtr="0">
            <a:normAutofit/>
          </a:bodyPr>
          <a:lstStyle/>
          <a:p>
            <a:r>
              <a:rPr lang="en-GB" kern="1200" dirty="0">
                <a:latin typeface="+mj-lt"/>
                <a:ea typeface="+mj-ea"/>
                <a:cs typeface="+mj-cs"/>
              </a:rPr>
              <a:t>Place level</a:t>
            </a:r>
          </a:p>
          <a:p>
            <a:endParaRPr lang="en-GB" kern="1200" dirty="0">
              <a:latin typeface="+mj-lt"/>
              <a:ea typeface="+mj-ea"/>
              <a:cs typeface="+mj-cs"/>
            </a:endParaRPr>
          </a:p>
          <a:p>
            <a:endParaRPr lang="en-GB" kern="1200" dirty="0">
              <a:latin typeface="+mj-lt"/>
              <a:ea typeface="+mj-ea"/>
              <a:cs typeface="+mj-cs"/>
            </a:endParaRPr>
          </a:p>
        </p:txBody>
      </p:sp>
      <p:sp>
        <p:nvSpPr>
          <p:cNvPr id="5" name="TextBox 4">
            <a:extLst>
              <a:ext uri="{FF2B5EF4-FFF2-40B4-BE49-F238E27FC236}">
                <a16:creationId xmlns:a16="http://schemas.microsoft.com/office/drawing/2014/main" id="{FC7B76C3-FD17-46A7-BCD3-D308B93794FF}"/>
              </a:ext>
            </a:extLst>
          </p:cNvPr>
          <p:cNvSpPr txBox="1"/>
          <p:nvPr/>
        </p:nvSpPr>
        <p:spPr>
          <a:xfrm>
            <a:off x="387460" y="1449993"/>
            <a:ext cx="5540400" cy="3564000"/>
          </a:xfrm>
          <a:prstGeom prst="rect">
            <a:avLst/>
          </a:prstGeom>
        </p:spPr>
        <p:txBody>
          <a:bodyPr rot="0" spcFirstLastPara="0" vertOverflow="overflow" horzOverflow="overflow" vert="horz" lIns="0" tIns="0" rIns="0" bIns="0" numCol="1" spcCol="0" rtlCol="0" fromWordArt="0" anchorCtr="0" forceAA="0" compatLnSpc="1">
            <a:prstTxWarp prst="textNoShape">
              <a:avLst/>
            </a:prstTxWarp>
            <a:normAutofit lnSpcReduction="10000"/>
          </a:bodyPr>
          <a:lstStyle/>
          <a:p>
            <a:pPr>
              <a:lnSpc>
                <a:spcPct val="115000"/>
              </a:lnSpc>
              <a:spcBef>
                <a:spcPts val="2000"/>
              </a:spcBef>
            </a:pPr>
            <a:endParaRPr lang="en-GB" sz="1400" dirty="0"/>
          </a:p>
          <a:p>
            <a:pPr>
              <a:lnSpc>
                <a:spcPct val="115000"/>
              </a:lnSpc>
              <a:spcBef>
                <a:spcPts val="2000"/>
              </a:spcBef>
            </a:pPr>
            <a:r>
              <a:rPr lang="en-GB" sz="1700" dirty="0"/>
              <a:t>This is a wider area and a place will include several neighbourhoods. This is where most health and care services will be delivered including hospital care. </a:t>
            </a:r>
          </a:p>
          <a:p>
            <a:pPr>
              <a:lnSpc>
                <a:spcPct val="115000"/>
              </a:lnSpc>
              <a:spcBef>
                <a:spcPts val="2000"/>
              </a:spcBef>
            </a:pPr>
            <a:r>
              <a:rPr lang="en-GB" sz="1700" dirty="0"/>
              <a:t>There will be place-based partnerships, where local hospitals, care providers, local councils, doctors and the voluntary sector can come together to discuss key health and care issues in their place. </a:t>
            </a:r>
          </a:p>
          <a:p>
            <a:pPr>
              <a:lnSpc>
                <a:spcPct val="115000"/>
              </a:lnSpc>
              <a:spcBef>
                <a:spcPts val="2000"/>
              </a:spcBef>
            </a:pPr>
            <a:r>
              <a:rPr lang="en-GB" sz="1700" dirty="0"/>
              <a:t>If there are existing partnerships, these will continue, and new ones will be developed if needed. </a:t>
            </a:r>
          </a:p>
          <a:p>
            <a:pPr>
              <a:lnSpc>
                <a:spcPct val="115000"/>
              </a:lnSpc>
              <a:spcBef>
                <a:spcPts val="2000"/>
              </a:spcBef>
            </a:pPr>
            <a:endParaRPr lang="en-GB" sz="1400" dirty="0"/>
          </a:p>
          <a:p>
            <a:pPr>
              <a:lnSpc>
                <a:spcPct val="115000"/>
              </a:lnSpc>
              <a:spcBef>
                <a:spcPts val="2000"/>
              </a:spcBef>
            </a:pPr>
            <a:endParaRPr lang="en-GB" sz="1400" b="1" dirty="0"/>
          </a:p>
          <a:p>
            <a:pPr>
              <a:lnSpc>
                <a:spcPct val="115000"/>
              </a:lnSpc>
              <a:spcBef>
                <a:spcPts val="2000"/>
              </a:spcBef>
            </a:pPr>
            <a:endParaRPr lang="en-GB" sz="1400" dirty="0"/>
          </a:p>
        </p:txBody>
      </p:sp>
      <p:sp>
        <p:nvSpPr>
          <p:cNvPr id="4" name="Slide Number Placeholder 3">
            <a:extLst>
              <a:ext uri="{FF2B5EF4-FFF2-40B4-BE49-F238E27FC236}">
                <a16:creationId xmlns:a16="http://schemas.microsoft.com/office/drawing/2014/main" id="{D18EACE7-6851-0447-AB6B-DE0F9AA1E7BC}"/>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a:spcAft>
                <a:spcPts val="600"/>
              </a:spcAft>
            </a:pPr>
            <a:fld id="{FD15E2C3-2FDC-5443-A5D7-CEF7C1191BA7}" type="slidenum">
              <a:rPr lang="en-GB" smtClean="0"/>
              <a:pPr>
                <a:spcAft>
                  <a:spcPts val="600"/>
                </a:spcAft>
              </a:pPr>
              <a:t>20</a:t>
            </a:fld>
            <a:endParaRPr lang="en-GB"/>
          </a:p>
        </p:txBody>
      </p:sp>
      <p:pic>
        <p:nvPicPr>
          <p:cNvPr id="6" name="Picture 6">
            <a:extLst>
              <a:ext uri="{FF2B5EF4-FFF2-40B4-BE49-F238E27FC236}">
                <a16:creationId xmlns:a16="http://schemas.microsoft.com/office/drawing/2014/main" id="{06ADB17D-46BC-4C17-9478-90E68E3F532B}"/>
              </a:ext>
            </a:extLst>
          </p:cNvPr>
          <p:cNvPicPr>
            <a:picLocks noGrp="1" noRot="1" noChangeAspect="1" noMove="1" noResize="1" noEditPoints="1" noAdjustHandles="1" noChangeArrowheads="1" noChangeShapeType="1" noCrop="1"/>
          </p:cNvPicPr>
          <p:nvPr/>
        </p:nvPicPr>
        <p:blipFill>
          <a:blip r:embed="rId3"/>
          <a:srcRect/>
          <a:stretch/>
        </p:blipFill>
        <p:spPr>
          <a:xfrm>
            <a:off x="6172175" y="1727399"/>
            <a:ext cx="5540400" cy="2614214"/>
          </a:xfrm>
          <a:prstGeom prst="rect">
            <a:avLst/>
          </a:prstGeom>
          <a:noFill/>
        </p:spPr>
      </p:pic>
    </p:spTree>
    <p:extLst>
      <p:ext uri="{BB962C8B-B14F-4D97-AF65-F5344CB8AC3E}">
        <p14:creationId xmlns:p14="http://schemas.microsoft.com/office/powerpoint/2010/main" val="945282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F544-342F-4293-B165-6FFB39A84688}"/>
              </a:ext>
            </a:extLst>
          </p:cNvPr>
          <p:cNvSpPr>
            <a:spLocks noGrp="1"/>
          </p:cNvSpPr>
          <p:nvPr>
            <p:ph type="title"/>
          </p:nvPr>
        </p:nvSpPr>
        <p:spPr>
          <a:xfrm>
            <a:off x="479424" y="372269"/>
            <a:ext cx="5540400" cy="1035804"/>
          </a:xfrm>
        </p:spPr>
        <p:txBody>
          <a:bodyPr vert="horz" lIns="0" tIns="0" rIns="0" bIns="0" rtlCol="0" anchor="t" anchorCtr="0">
            <a:normAutofit/>
          </a:bodyPr>
          <a:lstStyle/>
          <a:p>
            <a:r>
              <a:rPr lang="en-GB" kern="1200">
                <a:latin typeface="+mj-lt"/>
                <a:ea typeface="+mj-ea"/>
                <a:cs typeface="+mj-cs"/>
              </a:rPr>
              <a:t>System level </a:t>
            </a:r>
          </a:p>
        </p:txBody>
      </p:sp>
      <p:sp>
        <p:nvSpPr>
          <p:cNvPr id="6" name="Content Placeholder 2">
            <a:extLst>
              <a:ext uri="{FF2B5EF4-FFF2-40B4-BE49-F238E27FC236}">
                <a16:creationId xmlns:a16="http://schemas.microsoft.com/office/drawing/2014/main" id="{1964B4C7-B091-4EC2-B10C-416A3B5A5792}"/>
              </a:ext>
            </a:extLst>
          </p:cNvPr>
          <p:cNvSpPr txBox="1">
            <a:spLocks/>
          </p:cNvSpPr>
          <p:nvPr/>
        </p:nvSpPr>
        <p:spPr>
          <a:xfrm>
            <a:off x="558253" y="1765303"/>
            <a:ext cx="5613922" cy="3767476"/>
          </a:xfrm>
          <a:prstGeom prst="rect">
            <a:avLst/>
          </a:prstGeom>
        </p:spPr>
        <p:txBody>
          <a:bodyPr vert="horz" lIns="0" tIns="0" rIns="0" bIns="0" rtlCol="0" anchor="t">
            <a:norm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endParaRPr lang="en-GB" sz="1400">
              <a:cs typeface="Arial"/>
            </a:endParaRPr>
          </a:p>
          <a:p>
            <a:pPr>
              <a:lnSpc>
                <a:spcPct val="115000"/>
              </a:lnSpc>
            </a:pPr>
            <a:endParaRPr lang="en-GB" sz="1400" b="0"/>
          </a:p>
          <a:p>
            <a:pPr>
              <a:lnSpc>
                <a:spcPct val="115000"/>
              </a:lnSpc>
            </a:pPr>
            <a:endParaRPr lang="en-GB" sz="1400"/>
          </a:p>
        </p:txBody>
      </p:sp>
      <p:sp>
        <p:nvSpPr>
          <p:cNvPr id="4" name="Slide Number Placeholder 3">
            <a:extLst>
              <a:ext uri="{FF2B5EF4-FFF2-40B4-BE49-F238E27FC236}">
                <a16:creationId xmlns:a16="http://schemas.microsoft.com/office/drawing/2014/main" id="{3A6E4A35-6A1E-4F71-B48F-0B22731A54CE}"/>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a:spcAft>
                <a:spcPts val="600"/>
              </a:spcAft>
            </a:pPr>
            <a:fld id="{FD15E2C3-2FDC-5443-A5D7-CEF7C1191BA7}" type="slidenum">
              <a:rPr lang="en-GB" smtClean="0"/>
              <a:pPr>
                <a:spcAft>
                  <a:spcPts val="600"/>
                </a:spcAft>
              </a:pPr>
              <a:t>21</a:t>
            </a:fld>
            <a:endParaRPr lang="en-GB"/>
          </a:p>
        </p:txBody>
      </p:sp>
      <p:pic>
        <p:nvPicPr>
          <p:cNvPr id="5" name="Picture 6">
            <a:extLst>
              <a:ext uri="{FF2B5EF4-FFF2-40B4-BE49-F238E27FC236}">
                <a16:creationId xmlns:a16="http://schemas.microsoft.com/office/drawing/2014/main" id="{28A3E1BE-893E-413B-9881-18FDD72EA9F7}"/>
              </a:ext>
            </a:extLst>
          </p:cNvPr>
          <p:cNvPicPr>
            <a:picLocks noGrp="1" noRot="1" noChangeAspect="1" noMove="1" noResize="1" noEditPoints="1" noAdjustHandles="1" noChangeArrowheads="1" noChangeShapeType="1" noCrop="1"/>
          </p:cNvPicPr>
          <p:nvPr/>
        </p:nvPicPr>
        <p:blipFill>
          <a:blip r:embed="rId3"/>
          <a:srcRect/>
          <a:stretch/>
        </p:blipFill>
        <p:spPr>
          <a:xfrm>
            <a:off x="6350305" y="1994446"/>
            <a:ext cx="5540400" cy="3207661"/>
          </a:xfrm>
          <a:prstGeom prst="rect">
            <a:avLst/>
          </a:prstGeom>
          <a:noFill/>
        </p:spPr>
      </p:pic>
      <p:sp>
        <p:nvSpPr>
          <p:cNvPr id="8" name="TextBox 7">
            <a:extLst>
              <a:ext uri="{FF2B5EF4-FFF2-40B4-BE49-F238E27FC236}">
                <a16:creationId xmlns:a16="http://schemas.microsoft.com/office/drawing/2014/main" id="{DA8822A6-8833-4F60-8D73-F910A1AC7123}"/>
              </a:ext>
            </a:extLst>
          </p:cNvPr>
          <p:cNvSpPr txBox="1"/>
          <p:nvPr/>
        </p:nvSpPr>
        <p:spPr>
          <a:xfrm>
            <a:off x="318179" y="1720839"/>
            <a:ext cx="6094070" cy="3754874"/>
          </a:xfrm>
          <a:prstGeom prst="rect">
            <a:avLst/>
          </a:prstGeom>
          <a:noFill/>
        </p:spPr>
        <p:txBody>
          <a:bodyPr wrap="square">
            <a:spAutoFit/>
          </a:bodyPr>
          <a:lstStyle/>
          <a:p>
            <a:r>
              <a:rPr lang="en-GB" sz="1700" dirty="0"/>
              <a:t>The integrated care system, which is responsible for running all the services, is made up of two key bodies:</a:t>
            </a:r>
            <a:br>
              <a:rPr lang="en-GB" sz="1700" dirty="0"/>
            </a:br>
            <a:br>
              <a:rPr lang="en-GB" sz="1700" dirty="0"/>
            </a:br>
            <a:r>
              <a:rPr lang="en-GB" sz="1700" b="1" dirty="0"/>
              <a:t>Integrated care partnership</a:t>
            </a:r>
          </a:p>
          <a:p>
            <a:r>
              <a:rPr lang="en-GB" sz="1700" dirty="0"/>
              <a:t>Links in with all the wider partners </a:t>
            </a:r>
            <a:r>
              <a:rPr lang="en-GB" sz="1700" dirty="0">
                <a:sym typeface="Symbol" panose="05050102010706020507" pitchFamily="18" charset="2"/>
              </a:rPr>
              <a:t></a:t>
            </a:r>
            <a:r>
              <a:rPr lang="en-GB" sz="1700" dirty="0"/>
              <a:t>including the voluntary sector, employment, health </a:t>
            </a:r>
            <a:r>
              <a:rPr lang="en-GB" sz="1700" dirty="0">
                <a:sym typeface="Symbol" panose="05050102010706020507" pitchFamily="18" charset="2"/>
              </a:rPr>
              <a:t></a:t>
            </a:r>
            <a:r>
              <a:rPr lang="en-GB" sz="1700" dirty="0"/>
              <a:t> at place level. Through discussion with those partners, uses the information about the local population to create a strategy for helping everyone who lives in the system area to live healthily. </a:t>
            </a:r>
          </a:p>
          <a:p>
            <a:endParaRPr lang="en-GB" sz="1700" dirty="0"/>
          </a:p>
          <a:p>
            <a:r>
              <a:rPr lang="en-GB" sz="1700" b="1" dirty="0"/>
              <a:t>Integrated care board</a:t>
            </a:r>
          </a:p>
          <a:p>
            <a:r>
              <a:rPr lang="en-GB" sz="1700" dirty="0"/>
              <a:t>Is in charge of the NHS money and making sure the services are in place to make the strategy become a reality on the ground. </a:t>
            </a:r>
          </a:p>
        </p:txBody>
      </p:sp>
    </p:spTree>
    <p:extLst>
      <p:ext uri="{BB962C8B-B14F-4D97-AF65-F5344CB8AC3E}">
        <p14:creationId xmlns:p14="http://schemas.microsoft.com/office/powerpoint/2010/main" val="104701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47EB-D970-AA45-B18E-F3F958DE2DA5}"/>
              </a:ext>
            </a:extLst>
          </p:cNvPr>
          <p:cNvSpPr>
            <a:spLocks noGrp="1"/>
          </p:cNvSpPr>
          <p:nvPr>
            <p:ph type="title"/>
          </p:nvPr>
        </p:nvSpPr>
        <p:spPr/>
        <p:txBody>
          <a:bodyPr/>
          <a:lstStyle/>
          <a:p>
            <a:r>
              <a:rPr lang="en-US"/>
              <a:t>Rewriting Steven’s story</a:t>
            </a:r>
            <a:endParaRPr lang="en-GB"/>
          </a:p>
        </p:txBody>
      </p:sp>
      <p:sp>
        <p:nvSpPr>
          <p:cNvPr id="4" name="Text Placeholder 3">
            <a:extLst>
              <a:ext uri="{FF2B5EF4-FFF2-40B4-BE49-F238E27FC236}">
                <a16:creationId xmlns:a16="http://schemas.microsoft.com/office/drawing/2014/main" id="{14C8DFA8-3CFC-48D4-9CCF-6DCC2C886B21}"/>
              </a:ext>
            </a:extLst>
          </p:cNvPr>
          <p:cNvSpPr>
            <a:spLocks noGrp="1"/>
          </p:cNvSpPr>
          <p:nvPr>
            <p:ph type="body" sz="quarter" idx="10"/>
          </p:nvPr>
        </p:nvSpPr>
        <p:spPr/>
        <p:txBody>
          <a:bodyPr/>
          <a:lstStyle/>
          <a:p>
            <a:r>
              <a:rPr lang="en-US"/>
              <a:t>How integrated care makes a difference</a:t>
            </a:r>
            <a:endParaRPr lang="en-GB"/>
          </a:p>
        </p:txBody>
      </p:sp>
    </p:spTree>
    <p:extLst>
      <p:ext uri="{BB962C8B-B14F-4D97-AF65-F5344CB8AC3E}">
        <p14:creationId xmlns:p14="http://schemas.microsoft.com/office/powerpoint/2010/main" val="1175843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A79A42-7382-9042-8BE3-CFE60D2CAE48}"/>
              </a:ext>
            </a:extLst>
          </p:cNvPr>
          <p:cNvSpPr>
            <a:spLocks noGrp="1"/>
          </p:cNvSpPr>
          <p:nvPr>
            <p:ph type="sldNum" sz="quarter" idx="12"/>
          </p:nvPr>
        </p:nvSpPr>
        <p:spPr/>
        <p:txBody>
          <a:bodyPr/>
          <a:lstStyle/>
          <a:p>
            <a:fld id="{FD15E2C3-2FDC-5443-A5D7-CEF7C1191BA7}" type="slidenum">
              <a:rPr lang="en-GB" smtClean="0"/>
              <a:t>23</a:t>
            </a:fld>
            <a:endParaRPr lang="en-GB"/>
          </a:p>
        </p:txBody>
      </p:sp>
      <p:pic>
        <p:nvPicPr>
          <p:cNvPr id="4" name="Online Media 3" title="Steven's story">
            <a:hlinkClick r:id="" action="ppaction://media"/>
            <a:extLst>
              <a:ext uri="{FF2B5EF4-FFF2-40B4-BE49-F238E27FC236}">
                <a16:creationId xmlns:a16="http://schemas.microsoft.com/office/drawing/2014/main" id="{3CA3086D-99C8-4841-A902-4B63CA46C483}"/>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0" y="13928"/>
            <a:ext cx="12180848" cy="6844072"/>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17477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47EB-D970-AA45-B18E-F3F958DE2DA5}"/>
              </a:ext>
            </a:extLst>
          </p:cNvPr>
          <p:cNvSpPr>
            <a:spLocks noGrp="1"/>
          </p:cNvSpPr>
          <p:nvPr>
            <p:ph type="title"/>
          </p:nvPr>
        </p:nvSpPr>
        <p:spPr/>
        <p:txBody>
          <a:bodyPr/>
          <a:lstStyle/>
          <a:p>
            <a:r>
              <a:rPr lang="en-US"/>
              <a:t>Rewriting Gill’s story</a:t>
            </a:r>
            <a:endParaRPr lang="en-GB"/>
          </a:p>
        </p:txBody>
      </p:sp>
      <p:sp>
        <p:nvSpPr>
          <p:cNvPr id="4" name="Text Placeholder 3">
            <a:extLst>
              <a:ext uri="{FF2B5EF4-FFF2-40B4-BE49-F238E27FC236}">
                <a16:creationId xmlns:a16="http://schemas.microsoft.com/office/drawing/2014/main" id="{669A5C9F-447B-431E-BC5B-F07F1A0275B1}"/>
              </a:ext>
            </a:extLst>
          </p:cNvPr>
          <p:cNvSpPr>
            <a:spLocks noGrp="1"/>
          </p:cNvSpPr>
          <p:nvPr>
            <p:ph type="body" sz="quarter" idx="10"/>
          </p:nvPr>
        </p:nvSpPr>
        <p:spPr/>
        <p:txBody>
          <a:bodyPr/>
          <a:lstStyle/>
          <a:p>
            <a:r>
              <a:rPr lang="en-US"/>
              <a:t>How integrated care makes a difference</a:t>
            </a:r>
            <a:endParaRPr lang="en-GB"/>
          </a:p>
          <a:p>
            <a:endParaRPr lang="en-GB"/>
          </a:p>
        </p:txBody>
      </p:sp>
    </p:spTree>
    <p:extLst>
      <p:ext uri="{BB962C8B-B14F-4D97-AF65-F5344CB8AC3E}">
        <p14:creationId xmlns:p14="http://schemas.microsoft.com/office/powerpoint/2010/main" val="4162407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A79A42-7382-9042-8BE3-CFE60D2CAE48}"/>
              </a:ext>
            </a:extLst>
          </p:cNvPr>
          <p:cNvSpPr>
            <a:spLocks noGrp="1"/>
          </p:cNvSpPr>
          <p:nvPr>
            <p:ph type="sldNum" sz="quarter" idx="12"/>
          </p:nvPr>
        </p:nvSpPr>
        <p:spPr/>
        <p:txBody>
          <a:bodyPr/>
          <a:lstStyle/>
          <a:p>
            <a:fld id="{FD15E2C3-2FDC-5443-A5D7-CEF7C1191BA7}" type="slidenum">
              <a:rPr lang="en-GB" smtClean="0"/>
              <a:t>25</a:t>
            </a:fld>
            <a:endParaRPr lang="en-GB"/>
          </a:p>
        </p:txBody>
      </p:sp>
      <p:pic>
        <p:nvPicPr>
          <p:cNvPr id="4" name="Online Media 3" title="Gill's story">
            <a:hlinkClick r:id="" action="ppaction://media"/>
            <a:extLst>
              <a:ext uri="{FF2B5EF4-FFF2-40B4-BE49-F238E27FC236}">
                <a16:creationId xmlns:a16="http://schemas.microsoft.com/office/drawing/2014/main" id="{475027E7-C57F-4B95-A891-17DF57CF9A37}"/>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0" y="14731"/>
            <a:ext cx="12192000" cy="6843269"/>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30099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6BA30-A708-9D4C-9A0C-FA0493D8B4E9}"/>
              </a:ext>
            </a:extLst>
          </p:cNvPr>
          <p:cNvSpPr>
            <a:spLocks noGrp="1"/>
          </p:cNvSpPr>
          <p:nvPr>
            <p:ph type="body" sz="quarter" idx="10"/>
          </p:nvPr>
        </p:nvSpPr>
        <p:spPr/>
        <p:txBody>
          <a:bodyPr vert="horz" lIns="0" tIns="0" rIns="0" bIns="0" rtlCol="0" anchor="t">
            <a:noAutofit/>
          </a:bodyPr>
          <a:lstStyle/>
          <a:p>
            <a:pPr lvl="0"/>
            <a:r>
              <a:rPr lang="en-GB"/>
              <a:t>Thank you</a:t>
            </a:r>
            <a:br>
              <a:rPr lang="en-GB"/>
            </a:br>
            <a:endParaRPr lang="en-GB">
              <a:cs typeface="Arial"/>
            </a:endParaRPr>
          </a:p>
        </p:txBody>
      </p:sp>
    </p:spTree>
    <p:extLst>
      <p:ext uri="{BB962C8B-B14F-4D97-AF65-F5344CB8AC3E}">
        <p14:creationId xmlns:p14="http://schemas.microsoft.com/office/powerpoint/2010/main" val="130023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F1224D-CCD4-4B0D-B052-DDE8322710CB}"/>
              </a:ext>
            </a:extLst>
          </p:cNvPr>
          <p:cNvSpPr>
            <a:spLocks noGrp="1"/>
          </p:cNvSpPr>
          <p:nvPr>
            <p:ph type="subTitle" idx="1"/>
          </p:nvPr>
        </p:nvSpPr>
        <p:spPr>
          <a:xfrm>
            <a:off x="477672" y="1135039"/>
            <a:ext cx="11054685" cy="4191000"/>
          </a:xfrm>
        </p:spPr>
        <p:txBody>
          <a:bodyPr vert="horz" lIns="0" tIns="0" rIns="0" bIns="0" rtlCol="0" anchor="t">
            <a:noAutofit/>
          </a:bodyPr>
          <a:lstStyle/>
          <a:p>
            <a:pPr algn="l"/>
            <a:endParaRPr lang="en-US" sz="1700" b="0"/>
          </a:p>
          <a:p>
            <a:pPr marL="285750" indent="-285750" algn="l">
              <a:buFont typeface="Arial" panose="020B0604020202020204" pitchFamily="34" charset="0"/>
              <a:buChar char="•"/>
            </a:pPr>
            <a:r>
              <a:rPr lang="en-US" sz="1700" b="0"/>
              <a:t>The health service is going through one of the biggest and most exciting changes since it was set up in 1948. </a:t>
            </a:r>
            <a:endParaRPr lang="en-US" sz="1700" b="0">
              <a:cs typeface="Arial"/>
            </a:endParaRPr>
          </a:p>
          <a:p>
            <a:pPr marL="285750" indent="-285750" algn="l">
              <a:buFont typeface="Arial" panose="020B0604020202020204" pitchFamily="34" charset="0"/>
              <a:buChar char="•"/>
            </a:pPr>
            <a:r>
              <a:rPr lang="en-US" sz="1700" b="0"/>
              <a:t>It has to change if it is to work for future generations. </a:t>
            </a:r>
            <a:endParaRPr lang="en-US" sz="1700" b="0">
              <a:cs typeface="Arial" panose="020B0604020202020204"/>
            </a:endParaRPr>
          </a:p>
          <a:p>
            <a:pPr marL="285750" indent="-285750" algn="l">
              <a:buFont typeface="Arial" panose="020B0604020202020204" pitchFamily="34" charset="0"/>
              <a:buChar char="•"/>
            </a:pPr>
            <a:r>
              <a:rPr lang="en-US" sz="1700" b="0"/>
              <a:t>The challenges of dealing with the pandemic have made this very clear. </a:t>
            </a:r>
            <a:endParaRPr lang="en-US" sz="1700" b="0">
              <a:cs typeface="Arial"/>
            </a:endParaRPr>
          </a:p>
          <a:p>
            <a:pPr marL="285750" indent="-285750" algn="l">
              <a:buFont typeface="Arial" panose="020B0604020202020204" pitchFamily="34" charset="0"/>
              <a:buChar char="•"/>
            </a:pPr>
            <a:r>
              <a:rPr lang="en-US" sz="1700" b="0"/>
              <a:t>Currently health services, such as </a:t>
            </a:r>
            <a:r>
              <a:rPr lang="en-US" sz="1700" b="0" dirty="0"/>
              <a:t>GP practices</a:t>
            </a:r>
            <a:r>
              <a:rPr lang="en-US" sz="1700" b="0"/>
              <a:t> and hospitals, and care services are all run by separate </a:t>
            </a:r>
            <a:r>
              <a:rPr lang="en-US" sz="1700" b="0" err="1"/>
              <a:t>organisations</a:t>
            </a:r>
            <a:r>
              <a:rPr lang="en-US" sz="1700" b="0"/>
              <a:t>. </a:t>
            </a:r>
            <a:endParaRPr lang="en-US" sz="1700" b="0">
              <a:cs typeface="Arial" panose="020B0604020202020204"/>
            </a:endParaRPr>
          </a:p>
          <a:p>
            <a:pPr marL="285750" indent="-285750" algn="l">
              <a:buFont typeface="Arial" panose="020B0604020202020204" pitchFamily="34" charset="0"/>
              <a:buChar char="•"/>
            </a:pPr>
            <a:r>
              <a:rPr lang="en-US" sz="1700" b="0"/>
              <a:t>This means some people can fall between the cracks. </a:t>
            </a:r>
            <a:endParaRPr lang="en-US" sz="1700" b="0">
              <a:cs typeface="Arial" panose="020B0604020202020204"/>
            </a:endParaRPr>
          </a:p>
          <a:p>
            <a:r>
              <a:rPr lang="en-US" sz="1700"/>
              <a:t>Let’s look at Steven’s story</a:t>
            </a:r>
            <a:endParaRPr lang="en-GB" sz="1800">
              <a:cs typeface="Arial" panose="020B0604020202020204"/>
            </a:endParaRPr>
          </a:p>
        </p:txBody>
      </p:sp>
      <p:sp>
        <p:nvSpPr>
          <p:cNvPr id="2" name="Title 1">
            <a:extLst>
              <a:ext uri="{FF2B5EF4-FFF2-40B4-BE49-F238E27FC236}">
                <a16:creationId xmlns:a16="http://schemas.microsoft.com/office/drawing/2014/main" id="{E438C133-855A-4156-B074-7BF8BB29EE85}"/>
              </a:ext>
            </a:extLst>
          </p:cNvPr>
          <p:cNvSpPr txBox="1">
            <a:spLocks/>
          </p:cNvSpPr>
          <p:nvPr/>
        </p:nvSpPr>
        <p:spPr>
          <a:xfrm>
            <a:off x="479425" y="372269"/>
            <a:ext cx="11233150" cy="1035804"/>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6000" kern="1200">
                <a:solidFill>
                  <a:schemeClr val="accent2"/>
                </a:solidFill>
                <a:latin typeface="+mj-lt"/>
                <a:ea typeface="+mj-ea"/>
                <a:cs typeface="+mj-cs"/>
              </a:defRPr>
            </a:lvl1pPr>
          </a:lstStyle>
          <a:p>
            <a:pPr algn="l"/>
            <a:r>
              <a:rPr lang="en-US" sz="3200">
                <a:cs typeface="Arial"/>
              </a:rPr>
              <a:t>What's happening in the health service? </a:t>
            </a:r>
            <a:endParaRPr lang="en-US"/>
          </a:p>
        </p:txBody>
      </p:sp>
      <p:sp>
        <p:nvSpPr>
          <p:cNvPr id="4" name="Slide Number Placeholder 3">
            <a:extLst>
              <a:ext uri="{FF2B5EF4-FFF2-40B4-BE49-F238E27FC236}">
                <a16:creationId xmlns:a16="http://schemas.microsoft.com/office/drawing/2014/main" id="{79C9E2E4-0877-4488-B53D-2E9E51BD40DC}"/>
              </a:ext>
            </a:extLst>
          </p:cNvPr>
          <p:cNvSpPr>
            <a:spLocks noGrp="1"/>
          </p:cNvSpPr>
          <p:nvPr>
            <p:ph type="sldNum" sz="quarter" idx="12"/>
          </p:nvPr>
        </p:nvSpPr>
        <p:spPr/>
        <p:txBody>
          <a:bodyPr/>
          <a:lstStyle/>
          <a:p>
            <a:fld id="{909A7FDE-18CA-4F2E-BEF7-C0FC2825AEFA}" type="slidenum">
              <a:rPr lang="en-GB" smtClean="0"/>
              <a:t>3</a:t>
            </a:fld>
            <a:endParaRPr lang="en-GB"/>
          </a:p>
        </p:txBody>
      </p:sp>
      <p:grpSp>
        <p:nvGrpSpPr>
          <p:cNvPr id="5" name="Group 4">
            <a:extLst>
              <a:ext uri="{FF2B5EF4-FFF2-40B4-BE49-F238E27FC236}">
                <a16:creationId xmlns:a16="http://schemas.microsoft.com/office/drawing/2014/main" id="{BDFBDD3B-40A7-46DA-8FEE-AA04E87E6A62}"/>
              </a:ext>
            </a:extLst>
          </p:cNvPr>
          <p:cNvGrpSpPr>
            <a:grpSpLocks noGrp="1" noUngrp="1" noRot="1" noMove="1" noResize="1"/>
          </p:cNvGrpSpPr>
          <p:nvPr/>
        </p:nvGrpSpPr>
        <p:grpSpPr>
          <a:xfrm>
            <a:off x="8859788" y="468313"/>
            <a:ext cx="2851200" cy="402766"/>
            <a:chOff x="8859788" y="468313"/>
            <a:chExt cx="2851200" cy="402766"/>
          </a:xfrm>
        </p:grpSpPr>
        <p:grpSp>
          <p:nvGrpSpPr>
            <p:cNvPr id="6" name="Graphic 8">
              <a:extLst>
                <a:ext uri="{FF2B5EF4-FFF2-40B4-BE49-F238E27FC236}">
                  <a16:creationId xmlns:a16="http://schemas.microsoft.com/office/drawing/2014/main" id="{2F23C303-3227-496A-8100-5B48AD549763}"/>
                </a:ext>
              </a:extLst>
            </p:cNvPr>
            <p:cNvGrpSpPr>
              <a:grpSpLocks noGrp="1" noUngrp="1" noRot="1" noMove="1" noResize="1"/>
            </p:cNvGrpSpPr>
            <p:nvPr/>
          </p:nvGrpSpPr>
          <p:grpSpPr>
            <a:xfrm>
              <a:off x="8859788" y="468313"/>
              <a:ext cx="495861" cy="402766"/>
              <a:chOff x="5336421" y="2111701"/>
              <a:chExt cx="529619" cy="430187"/>
            </a:xfrm>
          </p:grpSpPr>
          <p:sp>
            <p:nvSpPr>
              <p:cNvPr id="24" name="Graphic 8">
                <a:extLst>
                  <a:ext uri="{FF2B5EF4-FFF2-40B4-BE49-F238E27FC236}">
                    <a16:creationId xmlns:a16="http://schemas.microsoft.com/office/drawing/2014/main" id="{37A7B7DA-3806-45F2-8088-0CA06B58A284}"/>
                  </a:ext>
                </a:extLst>
              </p:cNvPr>
              <p:cNvSpPr>
                <a:spLocks noGrp="1" noRot="1" noMove="1" noResize="1" noEditPoints="1" noAdjustHandles="1" noChangeArrowheads="1" noChangeShapeType="1"/>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2F171213-8AC3-4B78-A6ED-76EF0C48CA0C}"/>
                  </a:ext>
                </a:extLst>
              </p:cNvPr>
              <p:cNvSpPr>
                <a:spLocks noGrp="1" noRot="1" noMove="1" noResize="1" noEditPoints="1" noAdjustHandles="1" noChangeArrowheads="1" noChangeShapeType="1"/>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7" name="Graphic 8">
              <a:extLst>
                <a:ext uri="{FF2B5EF4-FFF2-40B4-BE49-F238E27FC236}">
                  <a16:creationId xmlns:a16="http://schemas.microsoft.com/office/drawing/2014/main" id="{18F04C78-180A-430D-9C80-02EB79387599}"/>
                </a:ext>
              </a:extLst>
            </p:cNvPr>
            <p:cNvSpPr>
              <a:spLocks noGrp="1" noRot="1" noMove="1" noResize="1" noEditPoints="1" noAdjustHandles="1" noChangeArrowheads="1" noChangeShapeType="1"/>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8" name="Graphic 8">
              <a:extLst>
                <a:ext uri="{FF2B5EF4-FFF2-40B4-BE49-F238E27FC236}">
                  <a16:creationId xmlns:a16="http://schemas.microsoft.com/office/drawing/2014/main" id="{4522857D-AE1B-4AFE-9878-DD151EB2F2A7}"/>
                </a:ext>
              </a:extLst>
            </p:cNvPr>
            <p:cNvSpPr>
              <a:spLocks noGrp="1" noRot="1" noMove="1" noResize="1" noEditPoints="1" noAdjustHandles="1" noChangeArrowheads="1" noChangeShapeType="1"/>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9" name="Graphic 8">
              <a:extLst>
                <a:ext uri="{FF2B5EF4-FFF2-40B4-BE49-F238E27FC236}">
                  <a16:creationId xmlns:a16="http://schemas.microsoft.com/office/drawing/2014/main" id="{2EA9C4A7-3B17-4B8A-9FEC-94C4BDC3D980}"/>
                </a:ext>
              </a:extLst>
            </p:cNvPr>
            <p:cNvGrpSpPr>
              <a:grpSpLocks noGrp="1" noUngrp="1" noRot="1" noMove="1" noResize="1"/>
            </p:cNvGrpSpPr>
            <p:nvPr/>
          </p:nvGrpSpPr>
          <p:grpSpPr>
            <a:xfrm>
              <a:off x="9832915" y="578347"/>
              <a:ext cx="1878073" cy="186850"/>
              <a:chOff x="6375799" y="2229226"/>
              <a:chExt cx="2005933" cy="199571"/>
            </a:xfrm>
            <a:solidFill>
              <a:schemeClr val="tx1"/>
            </a:solidFill>
          </p:grpSpPr>
          <p:sp>
            <p:nvSpPr>
              <p:cNvPr id="10" name="Graphic 8">
                <a:extLst>
                  <a:ext uri="{FF2B5EF4-FFF2-40B4-BE49-F238E27FC236}">
                    <a16:creationId xmlns:a16="http://schemas.microsoft.com/office/drawing/2014/main" id="{EFEDB2F7-1A72-4EC6-8CD3-750D051407FC}"/>
                  </a:ext>
                </a:extLst>
              </p:cNvPr>
              <p:cNvSpPr>
                <a:spLocks noGrp="1" noRot="1" noMove="1" noResize="1" noEditPoints="1" noAdjustHandles="1" noChangeArrowheads="1" noChangeShapeType="1"/>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6440531B-8EB7-4789-B7EA-D4ADE29B3E9F}"/>
                  </a:ext>
                </a:extLst>
              </p:cNvPr>
              <p:cNvSpPr>
                <a:spLocks noGrp="1" noRot="1" noMove="1" noResize="1" noEditPoints="1" noAdjustHandles="1" noChangeArrowheads="1" noChangeShapeType="1"/>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EAA50CDB-E37F-4B4E-9125-A3EE1D024D2F}"/>
                  </a:ext>
                </a:extLst>
              </p:cNvPr>
              <p:cNvSpPr>
                <a:spLocks noGrp="1" noRot="1" noMove="1" noResize="1" noEditPoints="1" noAdjustHandles="1" noChangeArrowheads="1" noChangeShapeType="1"/>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C30B0BAC-4C52-431B-98AD-3665B6C42D28}"/>
                  </a:ext>
                </a:extLst>
              </p:cNvPr>
              <p:cNvSpPr>
                <a:spLocks noGrp="1" noRot="1" noMove="1" noResize="1" noEditPoints="1" noAdjustHandles="1" noChangeArrowheads="1" noChangeShapeType="1"/>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3FF1D136-177A-45BC-A7B5-58B08FC05EC7}"/>
                  </a:ext>
                </a:extLst>
              </p:cNvPr>
              <p:cNvSpPr>
                <a:spLocks noGrp="1" noRot="1" noMove="1" noResize="1" noEditPoints="1" noAdjustHandles="1" noChangeArrowheads="1" noChangeShapeType="1"/>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3686B90F-6DCB-478F-826C-CE81AC5F4E94}"/>
                  </a:ext>
                </a:extLst>
              </p:cNvPr>
              <p:cNvSpPr>
                <a:spLocks noGrp="1" noRot="1" noMove="1" noResize="1" noEditPoints="1" noAdjustHandles="1" noChangeArrowheads="1" noChangeShapeType="1"/>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80446518-66E0-4B3A-9AAD-CC063D8C905F}"/>
                  </a:ext>
                </a:extLst>
              </p:cNvPr>
              <p:cNvSpPr>
                <a:spLocks noGrp="1" noRot="1" noMove="1" noResize="1" noEditPoints="1" noAdjustHandles="1" noChangeArrowheads="1" noChangeShapeType="1"/>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A91A11BF-D6F8-41BE-BD40-3DAF05FA2BD7}"/>
                  </a:ext>
                </a:extLst>
              </p:cNvPr>
              <p:cNvSpPr>
                <a:spLocks noGrp="1" noRot="1" noMove="1" noResize="1" noEditPoints="1" noAdjustHandles="1" noChangeArrowheads="1" noChangeShapeType="1"/>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05F538A8-C75F-40CD-B51B-1CD496342190}"/>
                  </a:ext>
                </a:extLst>
              </p:cNvPr>
              <p:cNvSpPr>
                <a:spLocks noGrp="1" noRot="1" noMove="1" noResize="1" noEditPoints="1" noAdjustHandles="1" noChangeArrowheads="1" noChangeShapeType="1"/>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3DEA113B-2306-4A20-8286-7F54460B595A}"/>
                  </a:ext>
                </a:extLst>
              </p:cNvPr>
              <p:cNvSpPr>
                <a:spLocks noGrp="1" noRot="1" noMove="1" noResize="1" noEditPoints="1" noAdjustHandles="1" noChangeArrowheads="1" noChangeShapeType="1"/>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9120534A-1A02-48BA-B651-7701A94B2A18}"/>
                  </a:ext>
                </a:extLst>
              </p:cNvPr>
              <p:cNvSpPr>
                <a:spLocks noGrp="1" noRot="1" noMove="1" noResize="1" noEditPoints="1" noAdjustHandles="1" noChangeArrowheads="1" noChangeShapeType="1"/>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9154D958-B37B-4559-9044-2D2DBE3E375B}"/>
                  </a:ext>
                </a:extLst>
              </p:cNvPr>
              <p:cNvSpPr>
                <a:spLocks noGrp="1" noRot="1" noMove="1" noResize="1" noEditPoints="1" noAdjustHandles="1" noChangeArrowheads="1" noChangeShapeType="1"/>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1258B38D-4510-487A-A97C-6F0BFA3E36AA}"/>
                  </a:ext>
                </a:extLst>
              </p:cNvPr>
              <p:cNvSpPr>
                <a:spLocks noGrp="1" noRot="1" noMove="1" noResize="1" noEditPoints="1" noAdjustHandles="1" noChangeArrowheads="1" noChangeShapeType="1"/>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DCBBB222-272B-4642-9047-C29883E3BBCE}"/>
                  </a:ext>
                </a:extLst>
              </p:cNvPr>
              <p:cNvSpPr>
                <a:spLocks noGrp="1" noRot="1" noMove="1" noResize="1" noEditPoints="1" noAdjustHandles="1" noChangeArrowheads="1" noChangeShapeType="1"/>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60543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47EB-D970-AA45-B18E-F3F958DE2DA5}"/>
              </a:ext>
            </a:extLst>
          </p:cNvPr>
          <p:cNvSpPr>
            <a:spLocks noGrp="1"/>
          </p:cNvSpPr>
          <p:nvPr>
            <p:ph type="title"/>
          </p:nvPr>
        </p:nvSpPr>
        <p:spPr/>
        <p:txBody>
          <a:bodyPr/>
          <a:lstStyle/>
          <a:p>
            <a:r>
              <a:rPr lang="en-GB"/>
              <a:t>Steven's story</a:t>
            </a:r>
            <a:endParaRPr lang="en-GB">
              <a:cs typeface="Arial"/>
            </a:endParaRPr>
          </a:p>
        </p:txBody>
      </p:sp>
    </p:spTree>
    <p:extLst>
      <p:ext uri="{BB962C8B-B14F-4D97-AF65-F5344CB8AC3E}">
        <p14:creationId xmlns:p14="http://schemas.microsoft.com/office/powerpoint/2010/main" val="268868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F0B28-E73C-4529-A130-78991365D022}"/>
              </a:ext>
            </a:extLst>
          </p:cNvPr>
          <p:cNvSpPr>
            <a:spLocks noGrp="1"/>
          </p:cNvSpPr>
          <p:nvPr>
            <p:ph type="sldNum" sz="quarter" idx="12"/>
          </p:nvPr>
        </p:nvSpPr>
        <p:spPr/>
        <p:txBody>
          <a:bodyPr/>
          <a:lstStyle/>
          <a:p>
            <a:fld id="{FD15E2C3-2FDC-5443-A5D7-CEF7C1191BA7}" type="slidenum">
              <a:rPr lang="en-GB" smtClean="0"/>
              <a:t>5</a:t>
            </a:fld>
            <a:endParaRPr lang="en-GB"/>
          </a:p>
        </p:txBody>
      </p:sp>
      <p:pic>
        <p:nvPicPr>
          <p:cNvPr id="4" name="Online Media 3" title="Steven's story">
            <a:hlinkClick r:id="" action="ppaction://media"/>
            <a:extLst>
              <a:ext uri="{FF2B5EF4-FFF2-40B4-BE49-F238E27FC236}">
                <a16:creationId xmlns:a16="http://schemas.microsoft.com/office/drawing/2014/main" id="{01860AD2-CCA0-4B8C-A5CA-235F789056E5}"/>
              </a:ext>
            </a:extLst>
          </p:cNvPr>
          <p:cNvPicPr>
            <a:picLocks noGrp="1" noRot="1" noChangeAspect="1" noMove="1" noResize="1" noEditPoints="1" noAdjustHandles="1" noChangeArrowheads="1" noChangeShapeType="1" noCrop="1"/>
          </p:cNvPicPr>
          <p:nvPr>
            <p:ph idx="13"/>
            <a:videoFile r:link="rId1"/>
          </p:nvPr>
        </p:nvPicPr>
        <p:blipFill>
          <a:blip r:embed="rId4"/>
          <a:stretch>
            <a:fillRect/>
          </a:stretch>
        </p:blipFill>
        <p:spPr>
          <a:xfrm>
            <a:off x="-5768" y="0"/>
            <a:ext cx="12197768" cy="6858000"/>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281536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AEF-69E8-8E4B-8420-7BDBEA779FF0}"/>
              </a:ext>
            </a:extLst>
          </p:cNvPr>
          <p:cNvSpPr>
            <a:spLocks noGrp="1"/>
          </p:cNvSpPr>
          <p:nvPr>
            <p:ph type="title"/>
          </p:nvPr>
        </p:nvSpPr>
        <p:spPr>
          <a:xfrm>
            <a:off x="435882" y="208983"/>
            <a:ext cx="11233150" cy="1035804"/>
          </a:xfrm>
        </p:spPr>
        <p:txBody>
          <a:bodyPr/>
          <a:lstStyle/>
          <a:p>
            <a:r>
              <a:rPr lang="en-GB" b="1" dirty="0">
                <a:latin typeface="Arial"/>
                <a:cs typeface="Calibri"/>
              </a:rPr>
              <a:t>Case study: Mid and South Essex Health </a:t>
            </a:r>
            <a:br>
              <a:rPr lang="en-GB" b="1" dirty="0">
                <a:latin typeface="Arial"/>
                <a:cs typeface="Calibri"/>
              </a:rPr>
            </a:br>
            <a:r>
              <a:rPr lang="en-GB" b="1" dirty="0">
                <a:latin typeface="Arial"/>
                <a:cs typeface="Calibri"/>
              </a:rPr>
              <a:t>and Care </a:t>
            </a:r>
            <a:r>
              <a:rPr lang="en-GB" b="1" dirty="0">
                <a:solidFill>
                  <a:srgbClr val="121A3C"/>
                </a:solidFill>
                <a:latin typeface="Arial"/>
                <a:cs typeface="Calibri"/>
              </a:rPr>
              <a:t>Partnership</a:t>
            </a:r>
            <a:r>
              <a:rPr lang="en-GB" dirty="0"/>
              <a:t> </a:t>
            </a:r>
            <a:br>
              <a:rPr lang="en-GB" dirty="0"/>
            </a:br>
            <a:endParaRPr lang="en-GB" dirty="0">
              <a:cs typeface="Arial"/>
            </a:endParaRPr>
          </a:p>
        </p:txBody>
      </p:sp>
      <p:sp>
        <p:nvSpPr>
          <p:cNvPr id="4" name="Slide Number Placeholder 3">
            <a:extLst>
              <a:ext uri="{FF2B5EF4-FFF2-40B4-BE49-F238E27FC236}">
                <a16:creationId xmlns:a16="http://schemas.microsoft.com/office/drawing/2014/main" id="{D18EACE7-6851-0447-AB6B-DE0F9AA1E7BC}"/>
              </a:ext>
            </a:extLst>
          </p:cNvPr>
          <p:cNvSpPr>
            <a:spLocks noGrp="1"/>
          </p:cNvSpPr>
          <p:nvPr>
            <p:ph type="sldNum" sz="quarter" idx="12"/>
          </p:nvPr>
        </p:nvSpPr>
        <p:spPr/>
        <p:txBody>
          <a:bodyPr/>
          <a:lstStyle/>
          <a:p>
            <a:fld id="{FD15E2C3-2FDC-5443-A5D7-CEF7C1191BA7}" type="slidenum">
              <a:rPr lang="en-GB" smtClean="0"/>
              <a:t>6</a:t>
            </a:fld>
            <a:endParaRPr lang="en-GB"/>
          </a:p>
        </p:txBody>
      </p:sp>
      <p:sp>
        <p:nvSpPr>
          <p:cNvPr id="5" name="TextBox 4">
            <a:extLst>
              <a:ext uri="{FF2B5EF4-FFF2-40B4-BE49-F238E27FC236}">
                <a16:creationId xmlns:a16="http://schemas.microsoft.com/office/drawing/2014/main" id="{FC7B76C3-FD17-46A7-BCD3-D308B93794FF}"/>
              </a:ext>
            </a:extLst>
          </p:cNvPr>
          <p:cNvSpPr txBox="1"/>
          <p:nvPr/>
        </p:nvSpPr>
        <p:spPr>
          <a:xfrm>
            <a:off x="322997" y="1244221"/>
            <a:ext cx="11386782" cy="47671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Bef>
                <a:spcPts val="2000"/>
              </a:spcBef>
              <a:spcAft>
                <a:spcPts val="800"/>
              </a:spcAft>
            </a:pPr>
            <a:br>
              <a:rPr lang="en-GB" dirty="0">
                <a:solidFill>
                  <a:srgbClr val="121A3C"/>
                </a:solidFill>
              </a:rPr>
            </a:br>
            <a:r>
              <a:rPr lang="en-GB" dirty="0">
                <a:solidFill>
                  <a:srgbClr val="121A3C"/>
                </a:solidFill>
              </a:rPr>
              <a:t>The Southend Integrated Healthcare for Homeless initiative has been spearheaded by local GP surgeries and other local organisations, to provide better joined-up care for those affected by homelessness in Southend.</a:t>
            </a:r>
            <a:endParaRPr lang="en-US" dirty="0">
              <a:solidFill>
                <a:srgbClr val="121A3C"/>
              </a:solidFill>
              <a:ea typeface="+mn-lt"/>
              <a:cs typeface="+mn-lt"/>
            </a:endParaRPr>
          </a:p>
          <a:p>
            <a:pPr>
              <a:lnSpc>
                <a:spcPct val="107000"/>
              </a:lnSpc>
              <a:spcBef>
                <a:spcPts val="2000"/>
              </a:spcBef>
              <a:spcAft>
                <a:spcPts val="800"/>
              </a:spcAft>
            </a:pPr>
            <a:r>
              <a:rPr lang="en-GB" dirty="0">
                <a:solidFill>
                  <a:srgbClr val="121A3C"/>
                </a:solidFill>
              </a:rPr>
              <a:t>Partners from the NHS, Southend-on-Sea Borough Council, food banks, soup kitchens, hostels, outreach teams, hospital, mental health and substance misuse providers have collaborated to build this new integrated service. </a:t>
            </a:r>
            <a:endParaRPr lang="en-GB" dirty="0">
              <a:solidFill>
                <a:srgbClr val="121A3C"/>
              </a:solidFill>
              <a:ea typeface="+mn-lt"/>
              <a:cs typeface="+mn-lt"/>
            </a:endParaRPr>
          </a:p>
          <a:p>
            <a:pPr>
              <a:lnSpc>
                <a:spcPct val="107000"/>
              </a:lnSpc>
              <a:spcBef>
                <a:spcPts val="2000"/>
              </a:spcBef>
              <a:spcAft>
                <a:spcPts val="800"/>
              </a:spcAft>
            </a:pPr>
            <a:r>
              <a:rPr lang="en-GB" dirty="0">
                <a:solidFill>
                  <a:srgbClr val="121A3C"/>
                </a:solidFill>
              </a:rPr>
              <a:t>The initiative has already seen positive outcomes by maximising opportunities to deliver preventative health initiatives, such as Hepatitis C, respiratory, blood pressure and COVID-19 testing.  </a:t>
            </a:r>
            <a:endParaRPr lang="en-GB" dirty="0">
              <a:solidFill>
                <a:srgbClr val="121A3C"/>
              </a:solidFill>
              <a:ea typeface="+mn-lt"/>
              <a:cs typeface="+mn-lt"/>
            </a:endParaRPr>
          </a:p>
          <a:p>
            <a:pPr>
              <a:lnSpc>
                <a:spcPct val="107000"/>
              </a:lnSpc>
              <a:spcBef>
                <a:spcPts val="2000"/>
              </a:spcBef>
              <a:spcAft>
                <a:spcPts val="800"/>
              </a:spcAft>
            </a:pPr>
            <a:r>
              <a:rPr lang="en-GB" dirty="0">
                <a:solidFill>
                  <a:srgbClr val="121A3C"/>
                </a:solidFill>
              </a:rPr>
              <a:t>Word of mouth from clients has consequently attracted others who were unsure or previously hesitant in accessing healthcare services. </a:t>
            </a:r>
            <a:endParaRPr lang="en-GB" dirty="0">
              <a:solidFill>
                <a:srgbClr val="121A3C"/>
              </a:solidFill>
              <a:ea typeface="+mn-lt"/>
              <a:cs typeface="+mn-lt"/>
            </a:endParaRPr>
          </a:p>
          <a:p>
            <a:pPr>
              <a:lnSpc>
                <a:spcPct val="107000"/>
              </a:lnSpc>
              <a:spcBef>
                <a:spcPts val="2000"/>
              </a:spcBef>
              <a:spcAft>
                <a:spcPts val="800"/>
              </a:spcAft>
            </a:pPr>
            <a:r>
              <a:rPr lang="en-GB" dirty="0">
                <a:solidFill>
                  <a:srgbClr val="121A3C"/>
                </a:solidFill>
              </a:rPr>
              <a:t>This has helped to reduce avoidable use of crisis services while ultimately reducing premature deaths.</a:t>
            </a:r>
            <a:endParaRPr lang="en-US" dirty="0">
              <a:solidFill>
                <a:srgbClr val="121A3C"/>
              </a:solidFill>
              <a:cs typeface="Arial"/>
            </a:endParaRPr>
          </a:p>
        </p:txBody>
      </p:sp>
    </p:spTree>
    <p:extLst>
      <p:ext uri="{BB962C8B-B14F-4D97-AF65-F5344CB8AC3E}">
        <p14:creationId xmlns:p14="http://schemas.microsoft.com/office/powerpoint/2010/main" val="416800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CF6C-F015-40FE-BC75-7B9CE678F1D3}"/>
              </a:ext>
            </a:extLst>
          </p:cNvPr>
          <p:cNvSpPr>
            <a:spLocks noGrp="1"/>
          </p:cNvSpPr>
          <p:nvPr>
            <p:ph type="title"/>
          </p:nvPr>
        </p:nvSpPr>
        <p:spPr/>
        <p:txBody>
          <a:bodyPr/>
          <a:lstStyle/>
          <a:p>
            <a:r>
              <a:rPr lang="en-US"/>
              <a:t>Working together for people</a:t>
            </a:r>
            <a:endParaRPr lang="en-GB"/>
          </a:p>
        </p:txBody>
      </p:sp>
      <p:sp>
        <p:nvSpPr>
          <p:cNvPr id="3" name="Content Placeholder 2">
            <a:extLst>
              <a:ext uri="{FF2B5EF4-FFF2-40B4-BE49-F238E27FC236}">
                <a16:creationId xmlns:a16="http://schemas.microsoft.com/office/drawing/2014/main" id="{A266BE81-853F-4A6A-B2C5-37776F05B64E}"/>
              </a:ext>
            </a:extLst>
          </p:cNvPr>
          <p:cNvSpPr>
            <a:spLocks noGrp="1"/>
          </p:cNvSpPr>
          <p:nvPr>
            <p:ph idx="1"/>
          </p:nvPr>
        </p:nvSpPr>
        <p:spPr>
          <a:xfrm>
            <a:off x="479425" y="2041200"/>
            <a:ext cx="5468988" cy="3564000"/>
          </a:xfrm>
        </p:spPr>
        <p:txBody>
          <a:bodyPr vert="horz" lIns="0" tIns="0" rIns="0" bIns="0" rtlCol="0" anchor="t">
            <a:noAutofit/>
          </a:bodyPr>
          <a:lstStyle/>
          <a:p>
            <a:pPr marL="285750" indent="-285750">
              <a:buFont typeface="Arial" panose="020B0604020202020204" pitchFamily="34" charset="0"/>
              <a:buChar char="•"/>
            </a:pPr>
            <a:r>
              <a:rPr lang="en-US" b="0"/>
              <a:t>In the future people like Steven, who have a lot of different needs, should receive a much more joined-up service for both health and care needs.  </a:t>
            </a:r>
            <a:endParaRPr lang="en-US" b="0">
              <a:cs typeface="Arial"/>
            </a:endParaRPr>
          </a:p>
          <a:p>
            <a:pPr marL="285750" indent="-285750">
              <a:buFont typeface="Arial" panose="020B0604020202020204" pitchFamily="34" charset="0"/>
              <a:buChar char="•"/>
            </a:pPr>
            <a:r>
              <a:rPr lang="en-US" b="0"/>
              <a:t>This new way of working, called </a:t>
            </a:r>
            <a:r>
              <a:rPr lang="en-US"/>
              <a:t>integrated care</a:t>
            </a:r>
            <a:r>
              <a:rPr lang="en-US" b="0"/>
              <a:t>, is going to be carried out across England through 42 new </a:t>
            </a:r>
            <a:r>
              <a:rPr lang="en-US" b="0" err="1"/>
              <a:t>organisations</a:t>
            </a:r>
            <a:r>
              <a:rPr lang="en-US" b="0"/>
              <a:t> called integrated care systems.</a:t>
            </a:r>
            <a:endParaRPr lang="en-US" b="0">
              <a:cs typeface="Arial"/>
            </a:endParaRPr>
          </a:p>
          <a:p>
            <a:pPr marL="285750" indent="-285750">
              <a:buFont typeface="Arial" panose="020B0604020202020204" pitchFamily="34" charset="0"/>
              <a:buChar char="•"/>
            </a:pPr>
            <a:r>
              <a:rPr lang="en-US" b="0"/>
              <a:t>It's all about working better for people's health and brings councils and the health service together.  </a:t>
            </a:r>
            <a:endParaRPr lang="en-GB"/>
          </a:p>
        </p:txBody>
      </p:sp>
      <p:sp>
        <p:nvSpPr>
          <p:cNvPr id="4" name="Slide Number Placeholder 3">
            <a:extLst>
              <a:ext uri="{FF2B5EF4-FFF2-40B4-BE49-F238E27FC236}">
                <a16:creationId xmlns:a16="http://schemas.microsoft.com/office/drawing/2014/main" id="{33D706CF-A779-412D-8000-B26D32191DB9}"/>
              </a:ext>
            </a:extLst>
          </p:cNvPr>
          <p:cNvSpPr>
            <a:spLocks noGrp="1"/>
          </p:cNvSpPr>
          <p:nvPr>
            <p:ph type="sldNum" sz="quarter" idx="12"/>
          </p:nvPr>
        </p:nvSpPr>
        <p:spPr/>
        <p:txBody>
          <a:bodyPr/>
          <a:lstStyle/>
          <a:p>
            <a:fld id="{FD15E2C3-2FDC-5443-A5D7-CEF7C1191BA7}" type="slidenum">
              <a:rPr lang="en-GB" smtClean="0"/>
              <a:t>7</a:t>
            </a:fld>
            <a:endParaRPr lang="en-GB"/>
          </a:p>
        </p:txBody>
      </p:sp>
      <p:pic>
        <p:nvPicPr>
          <p:cNvPr id="6" name="Picture 5">
            <a:extLst>
              <a:ext uri="{FF2B5EF4-FFF2-40B4-BE49-F238E27FC236}">
                <a16:creationId xmlns:a16="http://schemas.microsoft.com/office/drawing/2014/main" id="{B715331A-1710-400F-9D51-232560DEBC11}"/>
              </a:ext>
            </a:extLst>
          </p:cNvPr>
          <p:cNvPicPr>
            <a:picLocks noGrp="1" noRot="1" noChangeAspect="1" noMove="1" noResize="1" noEditPoints="1" noAdjustHandles="1" noChangeArrowheads="1" noChangeShapeType="1" noCrop="1"/>
          </p:cNvPicPr>
          <p:nvPr/>
        </p:nvPicPr>
        <p:blipFill rotWithShape="1">
          <a:blip r:embed="rId2" cstate="email">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a:ext>
            </a:extLst>
          </a:blip>
          <a:srcRect/>
          <a:stretch/>
        </p:blipFill>
        <p:spPr>
          <a:xfrm>
            <a:off x="6333422" y="1562589"/>
            <a:ext cx="5231565" cy="40426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8885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AE79-62F7-4EC4-B530-585778356E27}"/>
              </a:ext>
            </a:extLst>
          </p:cNvPr>
          <p:cNvSpPr>
            <a:spLocks noGrp="1"/>
          </p:cNvSpPr>
          <p:nvPr>
            <p:ph type="title"/>
          </p:nvPr>
        </p:nvSpPr>
        <p:spPr/>
        <p:txBody>
          <a:bodyPr/>
          <a:lstStyle/>
          <a:p>
            <a:r>
              <a:rPr lang="en-US" dirty="0"/>
              <a:t>How will health and care work together?</a:t>
            </a:r>
            <a:endParaRPr lang="en-GB" dirty="0"/>
          </a:p>
        </p:txBody>
      </p:sp>
      <p:sp>
        <p:nvSpPr>
          <p:cNvPr id="3" name="Content Placeholder 2">
            <a:extLst>
              <a:ext uri="{FF2B5EF4-FFF2-40B4-BE49-F238E27FC236}">
                <a16:creationId xmlns:a16="http://schemas.microsoft.com/office/drawing/2014/main" id="{9A14EAA1-A7DB-484F-89E5-2E2D04FF24F1}"/>
              </a:ext>
            </a:extLst>
          </p:cNvPr>
          <p:cNvSpPr>
            <a:spLocks noGrp="1"/>
          </p:cNvSpPr>
          <p:nvPr>
            <p:ph idx="1"/>
          </p:nvPr>
        </p:nvSpPr>
        <p:spPr/>
        <p:txBody>
          <a:bodyPr vert="horz" lIns="91440" tIns="45720" rIns="91440" bIns="45720" rtlCol="0" anchor="t">
            <a:normAutofit lnSpcReduction="10000"/>
          </a:bodyPr>
          <a:lstStyle/>
          <a:p>
            <a:pPr marL="285750" indent="-285750">
              <a:buFont typeface="Arial" panose="020B0604020202020204" pitchFamily="34" charset="0"/>
              <a:buChar char="•"/>
            </a:pPr>
            <a:r>
              <a:rPr lang="en-US" b="0" dirty="0"/>
              <a:t>The biggest change that this new way of working will bring is that the NHS and local councils – which deliver many care services – will be working together as part of a new organization. </a:t>
            </a:r>
            <a:endParaRPr lang="en-US" b="0" dirty="0">
              <a:cs typeface="Arial"/>
            </a:endParaRPr>
          </a:p>
          <a:p>
            <a:pPr marL="285750" indent="-285750">
              <a:buFont typeface="Arial" panose="020B0604020202020204" pitchFamily="34" charset="0"/>
              <a:buChar char="•"/>
            </a:pPr>
            <a:r>
              <a:rPr lang="en-US" b="0" dirty="0"/>
              <a:t>When the NHS was set up in the 1940s its aim was to treat symptoms. But it has come a long way since then, supporting people to live healthier lives. This change is continuing along that journey and aims to bring social care and health even more aligned. </a:t>
            </a:r>
            <a:endParaRPr lang="en-US" b="0" dirty="0">
              <a:cs typeface="Arial"/>
            </a:endParaRPr>
          </a:p>
          <a:p>
            <a:pPr marL="285750" indent="-285750">
              <a:buFont typeface="Arial" panose="020B0604020202020204" pitchFamily="34" charset="0"/>
              <a:buChar char="•"/>
            </a:pPr>
            <a:r>
              <a:rPr lang="en-US" b="0" dirty="0"/>
              <a:t>Our health is affected by many things – housing, unemployment, financial stress, domestic abuse, poverty and lifestyle choices. This is something that we need to look at through a partnership between the NHS, local government and the voluntary sector.</a:t>
            </a:r>
            <a:endParaRPr lang="en-US" b="0" dirty="0">
              <a:cs typeface="Arial"/>
            </a:endParaRPr>
          </a:p>
          <a:p>
            <a:pPr marL="0" indent="0" algn="ctr">
              <a:buNone/>
            </a:pPr>
            <a:r>
              <a:rPr lang="en-US" dirty="0">
                <a:cs typeface="Calibri"/>
              </a:rPr>
              <a:t>Let's look at the effect that can have – here’s Gill's story. </a:t>
            </a:r>
          </a:p>
        </p:txBody>
      </p:sp>
    </p:spTree>
    <p:extLst>
      <p:ext uri="{BB962C8B-B14F-4D97-AF65-F5344CB8AC3E}">
        <p14:creationId xmlns:p14="http://schemas.microsoft.com/office/powerpoint/2010/main" val="137826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47EB-D970-AA45-B18E-F3F958DE2DA5}"/>
              </a:ext>
            </a:extLst>
          </p:cNvPr>
          <p:cNvSpPr>
            <a:spLocks noGrp="1"/>
          </p:cNvSpPr>
          <p:nvPr>
            <p:ph type="title"/>
          </p:nvPr>
        </p:nvSpPr>
        <p:spPr/>
        <p:txBody>
          <a:bodyPr/>
          <a:lstStyle/>
          <a:p>
            <a:r>
              <a:rPr lang="en-GB"/>
              <a:t>Gill's story</a:t>
            </a:r>
            <a:endParaRPr lang="en-GB">
              <a:cs typeface="Arial"/>
            </a:endParaRPr>
          </a:p>
        </p:txBody>
      </p:sp>
    </p:spTree>
    <p:extLst>
      <p:ext uri="{BB962C8B-B14F-4D97-AF65-F5344CB8AC3E}">
        <p14:creationId xmlns:p14="http://schemas.microsoft.com/office/powerpoint/2010/main" val="3724772023"/>
      </p:ext>
    </p:extLst>
  </p:cSld>
  <p:clrMapOvr>
    <a:masterClrMapping/>
  </p:clrMapOvr>
</p:sld>
</file>

<file path=ppt/theme/theme1.xml><?xml version="1.0" encoding="utf-8"?>
<a:theme xmlns:a="http://schemas.openxmlformats.org/drawingml/2006/main" name="Office Theme">
  <a:themeElements>
    <a:clrScheme name="Custom 48">
      <a:dk1>
        <a:srgbClr val="121A3C"/>
      </a:dk1>
      <a:lt1>
        <a:srgbClr val="FFFFFF"/>
      </a:lt1>
      <a:dk2>
        <a:srgbClr val="FAC42E"/>
      </a:dk2>
      <a:lt2>
        <a:srgbClr val="9881EB"/>
      </a:lt2>
      <a:accent1>
        <a:srgbClr val="26CCB8"/>
      </a:accent1>
      <a:accent2>
        <a:srgbClr val="1F999E"/>
      </a:accent2>
      <a:accent3>
        <a:srgbClr val="88F2DD"/>
      </a:accent3>
      <a:accent4>
        <a:srgbClr val="6B8CA3"/>
      </a:accent4>
      <a:accent5>
        <a:srgbClr val="33495E"/>
      </a:accent5>
      <a:accent6>
        <a:srgbClr val="BFD3DE"/>
      </a:accent6>
      <a:hlink>
        <a:srgbClr val="11193D"/>
      </a:hlink>
      <a:folHlink>
        <a:srgbClr val="1119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C_Widescreen-PPT_Template-with-sample-layouts" id="{35A7C1AE-FA5F-B848-B446-374E2DF13478}" vid="{B40D5C4B-AD20-A04E-A689-3E1C252F63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30481796532341BF6A8A988B6AD2C1" ma:contentTypeVersion="13" ma:contentTypeDescription="Create a new document." ma:contentTypeScope="" ma:versionID="70f19531605b66257be996c1afb36695">
  <xsd:schema xmlns:xsd="http://www.w3.org/2001/XMLSchema" xmlns:xs="http://www.w3.org/2001/XMLSchema" xmlns:p="http://schemas.microsoft.com/office/2006/metadata/properties" xmlns:ns2="3a14c67f-9cf9-4002-87f9-fde9744e9167" xmlns:ns3="f4b5e7d1-e68e-4185-b141-82b6174e2455" targetNamespace="http://schemas.microsoft.com/office/2006/metadata/properties" ma:root="true" ma:fieldsID="293b206b461f27cfdaa9779bcc3ab060" ns2:_="" ns3:_="">
    <xsd:import namespace="3a14c67f-9cf9-4002-87f9-fde9744e9167"/>
    <xsd:import namespace="f4b5e7d1-e68e-4185-b141-82b6174e24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14c67f-9cf9-4002-87f9-fde9744e9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b5e7d1-e68e-4185-b141-82b6174e245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837866-DAEA-4D70-9834-DDEEF2E9264E}">
  <ds:schemaRefs>
    <ds:schemaRef ds:uri="http://schemas.microsoft.com/sharepoint/v3/contenttype/forms"/>
  </ds:schemaRefs>
</ds:datastoreItem>
</file>

<file path=customXml/itemProps2.xml><?xml version="1.0" encoding="utf-8"?>
<ds:datastoreItem xmlns:ds="http://schemas.openxmlformats.org/officeDocument/2006/customXml" ds:itemID="{18FE5031-A77C-473C-BA1A-43BC080C671F}">
  <ds:schemaRefs>
    <ds:schemaRef ds:uri="3a14c67f-9cf9-4002-87f9-fde9744e9167"/>
    <ds:schemaRef ds:uri="f4b5e7d1-e68e-4185-b141-82b6174e24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88CCCC-8827-4D67-92A2-CA2D34CCD80D}">
  <ds:schemaRefs>
    <ds:schemaRef ds:uri="http://www.w3.org/XML/1998/namespace"/>
    <ds:schemaRef ds:uri="http://purl.org/dc/elements/1.1/"/>
    <ds:schemaRef ds:uri="f4b5e7d1-e68e-4185-b141-82b6174e2455"/>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3a14c67f-9cf9-4002-87f9-fde9744e9167"/>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NHSC_Confed-Widescreen-PPT_Template-with-sample-layouts</Template>
  <TotalTime>8</TotalTime>
  <Words>3074</Words>
  <Application>Microsoft Office PowerPoint</Application>
  <PresentationFormat>Widescreen</PresentationFormat>
  <Paragraphs>209</Paragraphs>
  <Slides>26</Slides>
  <Notes>10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System Font Regular</vt:lpstr>
      <vt:lpstr>Wingdings</vt:lpstr>
      <vt:lpstr>Office Theme</vt:lpstr>
      <vt:lpstr>PowerPoint Presentation</vt:lpstr>
      <vt:lpstr>About this slide deck</vt:lpstr>
      <vt:lpstr>PowerPoint Presentation</vt:lpstr>
      <vt:lpstr>Steven's story</vt:lpstr>
      <vt:lpstr>PowerPoint Presentation</vt:lpstr>
      <vt:lpstr>Case study: Mid and South Essex Health  and Care Partnership  </vt:lpstr>
      <vt:lpstr>Working together for people</vt:lpstr>
      <vt:lpstr>How will health and care work together?</vt:lpstr>
      <vt:lpstr>Gill's story</vt:lpstr>
      <vt:lpstr>PowerPoint Presentation</vt:lpstr>
      <vt:lpstr>What role do councils play in healthy populations?  </vt:lpstr>
      <vt:lpstr>Council duties </vt:lpstr>
      <vt:lpstr>Who leads on health in councils? </vt:lpstr>
      <vt:lpstr>How can local councils help? </vt:lpstr>
      <vt:lpstr>Building on good ideas</vt:lpstr>
      <vt:lpstr>Linking councils and NHS together  officially </vt:lpstr>
      <vt:lpstr>The new ICS structure</vt:lpstr>
      <vt:lpstr>The new integrated health and care service  </vt:lpstr>
      <vt:lpstr>Neighbourhood level </vt:lpstr>
      <vt:lpstr>Place level  </vt:lpstr>
      <vt:lpstr>System level </vt:lpstr>
      <vt:lpstr>Rewriting Steven’s story</vt:lpstr>
      <vt:lpstr>PowerPoint Presentation</vt:lpstr>
      <vt:lpstr>Rewriting Gill’s story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Claudine Weeks</dc:creator>
  <cp:lastModifiedBy>Joy Okunnu</cp:lastModifiedBy>
  <cp:revision>2</cp:revision>
  <dcterms:created xsi:type="dcterms:W3CDTF">2022-01-25T13:31:35Z</dcterms:created>
  <dcterms:modified xsi:type="dcterms:W3CDTF">2022-03-28T14:17:57Z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0x010100D230481796532341BF6A8A988B6AD2C1</vt:lpwstr>
  </property>
</Properties>
</file>