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97" r:id="rId5"/>
    <p:sldMasterId id="2147483683" r:id="rId6"/>
    <p:sldMasterId id="2147483660" r:id="rId7"/>
  </p:sldMasterIdLst>
  <p:notesMasterIdLst>
    <p:notesMasterId r:id="rId19"/>
  </p:notesMasterIdLst>
  <p:sldIdLst>
    <p:sldId id="265" r:id="rId8"/>
    <p:sldId id="1180" r:id="rId9"/>
    <p:sldId id="1179" r:id="rId10"/>
    <p:sldId id="1147" r:id="rId11"/>
    <p:sldId id="1167" r:id="rId12"/>
    <p:sldId id="1132" r:id="rId13"/>
    <p:sldId id="322" r:id="rId14"/>
    <p:sldId id="1168" r:id="rId15"/>
    <p:sldId id="264" r:id="rId16"/>
    <p:sldId id="1178" r:id="rId17"/>
    <p:sldId id="3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1141C0-79AF-4298-B5C7-952C22AC8F64}">
          <p14:sldIdLst>
            <p14:sldId id="265"/>
            <p14:sldId id="1180"/>
            <p14:sldId id="1179"/>
            <p14:sldId id="1147"/>
            <p14:sldId id="1167"/>
            <p14:sldId id="1132"/>
            <p14:sldId id="322"/>
            <p14:sldId id="1168"/>
            <p14:sldId id="264"/>
            <p14:sldId id="1178"/>
            <p14:sldId id="344"/>
          </p14:sldIdLst>
        </p14:section>
        <p14:section name="Default Section" id="{9CCAED42-9B0F-4CBD-9118-B0168DE242B6}">
          <p14:sldIdLst/>
        </p14:section>
        <p14:section name="Extra slide elements" id="{66EC97C3-BC0F-9648-AAE8-BA458CD384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E11DC-582E-4358-9798-C3329273C65A}"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GB"/>
        </a:p>
      </dgm:t>
    </dgm:pt>
    <dgm:pt modelId="{C78AB815-DCB5-48ED-AC26-6E602162332F}">
      <dgm:prSet phldrT="[Text]"/>
      <dgm:spPr>
        <a:solidFill>
          <a:srgbClr val="7030A0"/>
        </a:solidFill>
      </dgm:spPr>
      <dgm:t>
        <a:bodyPr/>
        <a:lstStyle/>
        <a:p>
          <a:r>
            <a:rPr lang="en-GB" dirty="0"/>
            <a:t>Volunteers within NHS organisations</a:t>
          </a:r>
        </a:p>
      </dgm:t>
    </dgm:pt>
    <dgm:pt modelId="{ADA4017C-D1E7-4A0D-A0E4-F6817ACD6AE0}" type="parTrans" cxnId="{942834CD-A9BE-487E-AE0A-195E4C3E803D}">
      <dgm:prSet/>
      <dgm:spPr/>
      <dgm:t>
        <a:bodyPr/>
        <a:lstStyle/>
        <a:p>
          <a:endParaRPr lang="en-GB"/>
        </a:p>
      </dgm:t>
    </dgm:pt>
    <dgm:pt modelId="{4926753A-8254-4DFB-B91C-E291DAE3BFB7}" type="sibTrans" cxnId="{942834CD-A9BE-487E-AE0A-195E4C3E803D}">
      <dgm:prSet/>
      <dgm:spPr/>
      <dgm:t>
        <a:bodyPr/>
        <a:lstStyle/>
        <a:p>
          <a:endParaRPr lang="en-GB"/>
        </a:p>
      </dgm:t>
    </dgm:pt>
    <dgm:pt modelId="{B6E7D474-A878-46CB-83F5-65A26FC224AA}">
      <dgm:prSet phldrT="[Text]"/>
      <dgm:spPr>
        <a:solidFill>
          <a:srgbClr val="00B050"/>
        </a:solidFill>
      </dgm:spPr>
      <dgm:t>
        <a:bodyPr/>
        <a:lstStyle/>
        <a:p>
          <a:r>
            <a:rPr lang="en-GB" dirty="0"/>
            <a:t>Voluntary Sector Support</a:t>
          </a:r>
        </a:p>
      </dgm:t>
    </dgm:pt>
    <dgm:pt modelId="{261D2354-BDD9-4F5C-931F-2EC01CCABB99}" type="parTrans" cxnId="{D8D9CDBA-C7A1-40C8-BEB7-2DC2D704C91F}">
      <dgm:prSet/>
      <dgm:spPr/>
      <dgm:t>
        <a:bodyPr/>
        <a:lstStyle/>
        <a:p>
          <a:endParaRPr lang="en-GB"/>
        </a:p>
      </dgm:t>
    </dgm:pt>
    <dgm:pt modelId="{E5E0E584-B3B9-4918-94B1-5AB08F092F2C}" type="sibTrans" cxnId="{D8D9CDBA-C7A1-40C8-BEB7-2DC2D704C91F}">
      <dgm:prSet/>
      <dgm:spPr/>
      <dgm:t>
        <a:bodyPr/>
        <a:lstStyle/>
        <a:p>
          <a:endParaRPr lang="en-GB"/>
        </a:p>
      </dgm:t>
    </dgm:pt>
    <dgm:pt modelId="{70321D29-D890-4598-9FC0-E1EA6D6BABE1}">
      <dgm:prSet phldrT="[Text]"/>
      <dgm:spPr>
        <a:solidFill>
          <a:srgbClr val="00B0F0"/>
        </a:solidFill>
      </dgm:spPr>
      <dgm:t>
        <a:bodyPr/>
        <a:lstStyle/>
        <a:p>
          <a:r>
            <a:rPr lang="en-GB"/>
            <a:t>NHS Volunteer Responders</a:t>
          </a:r>
        </a:p>
      </dgm:t>
    </dgm:pt>
    <dgm:pt modelId="{C6333604-F84F-42CB-B63B-B4B8495BD4C1}" type="parTrans" cxnId="{620A965C-DB74-4A09-BDAD-A16D00A8BFF5}">
      <dgm:prSet/>
      <dgm:spPr/>
      <dgm:t>
        <a:bodyPr/>
        <a:lstStyle/>
        <a:p>
          <a:endParaRPr lang="en-GB"/>
        </a:p>
      </dgm:t>
    </dgm:pt>
    <dgm:pt modelId="{A226AEE3-C319-4A38-8C8C-1F82453ED722}" type="sibTrans" cxnId="{620A965C-DB74-4A09-BDAD-A16D00A8BFF5}">
      <dgm:prSet/>
      <dgm:spPr/>
      <dgm:t>
        <a:bodyPr/>
        <a:lstStyle/>
        <a:p>
          <a:endParaRPr lang="en-GB"/>
        </a:p>
      </dgm:t>
    </dgm:pt>
    <dgm:pt modelId="{879BEDEA-E8E0-448F-83A3-E1B44B2E1ECB}" type="pres">
      <dgm:prSet presAssocID="{EBEE11DC-582E-4358-9798-C3329273C65A}" presName="compositeShape" presStyleCnt="0">
        <dgm:presLayoutVars>
          <dgm:chMax val="7"/>
          <dgm:dir/>
          <dgm:resizeHandles val="exact"/>
        </dgm:presLayoutVars>
      </dgm:prSet>
      <dgm:spPr/>
    </dgm:pt>
    <dgm:pt modelId="{57B430E8-B9BC-45BC-80AB-63EAB8D80441}" type="pres">
      <dgm:prSet presAssocID="{EBEE11DC-582E-4358-9798-C3329273C65A}" presName="wedge1" presStyleLbl="node1" presStyleIdx="0" presStyleCnt="3" custScaleX="117504" custScaleY="115221" custLinFactNeighborX="-1517" custLinFactNeighborY="2097"/>
      <dgm:spPr/>
    </dgm:pt>
    <dgm:pt modelId="{8BE54AC0-A976-457E-B9C5-E551C4C6A891}" type="pres">
      <dgm:prSet presAssocID="{EBEE11DC-582E-4358-9798-C3329273C65A}" presName="wedge1Tx" presStyleLbl="node1" presStyleIdx="0" presStyleCnt="3">
        <dgm:presLayoutVars>
          <dgm:chMax val="0"/>
          <dgm:chPref val="0"/>
          <dgm:bulletEnabled val="1"/>
        </dgm:presLayoutVars>
      </dgm:prSet>
      <dgm:spPr/>
    </dgm:pt>
    <dgm:pt modelId="{FFDE4DA7-0660-483E-A723-8EF7B26BC257}" type="pres">
      <dgm:prSet presAssocID="{EBEE11DC-582E-4358-9798-C3329273C65A}" presName="wedge2" presStyleLbl="node1" presStyleIdx="1" presStyleCnt="3" custScaleX="115317" custScaleY="117390" custLinFactNeighborX="1981"/>
      <dgm:spPr/>
    </dgm:pt>
    <dgm:pt modelId="{77BE8E40-C7A2-428A-9015-D55F30542A9A}" type="pres">
      <dgm:prSet presAssocID="{EBEE11DC-582E-4358-9798-C3329273C65A}" presName="wedge2Tx" presStyleLbl="node1" presStyleIdx="1" presStyleCnt="3">
        <dgm:presLayoutVars>
          <dgm:chMax val="0"/>
          <dgm:chPref val="0"/>
          <dgm:bulletEnabled val="1"/>
        </dgm:presLayoutVars>
      </dgm:prSet>
      <dgm:spPr/>
    </dgm:pt>
    <dgm:pt modelId="{5E909EA7-FDCA-4907-970C-EDEA567198B2}" type="pres">
      <dgm:prSet presAssocID="{EBEE11DC-582E-4358-9798-C3329273C65A}" presName="wedge3" presStyleLbl="node1" presStyleIdx="2" presStyleCnt="3" custScaleX="115093" custScaleY="111517" custLinFactNeighborX="1981" custLinFactNeighborY="-1340"/>
      <dgm:spPr/>
    </dgm:pt>
    <dgm:pt modelId="{6F39154D-5706-4791-9DBE-DBC58A794EEC}" type="pres">
      <dgm:prSet presAssocID="{EBEE11DC-582E-4358-9798-C3329273C65A}" presName="wedge3Tx" presStyleLbl="node1" presStyleIdx="2" presStyleCnt="3">
        <dgm:presLayoutVars>
          <dgm:chMax val="0"/>
          <dgm:chPref val="0"/>
          <dgm:bulletEnabled val="1"/>
        </dgm:presLayoutVars>
      </dgm:prSet>
      <dgm:spPr/>
    </dgm:pt>
  </dgm:ptLst>
  <dgm:cxnLst>
    <dgm:cxn modelId="{620A965C-DB74-4A09-BDAD-A16D00A8BFF5}" srcId="{EBEE11DC-582E-4358-9798-C3329273C65A}" destId="{70321D29-D890-4598-9FC0-E1EA6D6BABE1}" srcOrd="2" destOrd="0" parTransId="{C6333604-F84F-42CB-B63B-B4B8495BD4C1}" sibTransId="{A226AEE3-C319-4A38-8C8C-1F82453ED722}"/>
    <dgm:cxn modelId="{7C85FE49-7BEC-4488-AB50-DDE2630590AF}" type="presOf" srcId="{EBEE11DC-582E-4358-9798-C3329273C65A}" destId="{879BEDEA-E8E0-448F-83A3-E1B44B2E1ECB}" srcOrd="0" destOrd="0" presId="urn:microsoft.com/office/officeart/2005/8/layout/chart3"/>
    <dgm:cxn modelId="{624DC955-D58D-4AED-9F47-5D30C3864ACE}" type="presOf" srcId="{70321D29-D890-4598-9FC0-E1EA6D6BABE1}" destId="{6F39154D-5706-4791-9DBE-DBC58A794EEC}" srcOrd="1" destOrd="0" presId="urn:microsoft.com/office/officeart/2005/8/layout/chart3"/>
    <dgm:cxn modelId="{9CD50F58-031F-43CB-A4FD-03520190D7DF}" type="presOf" srcId="{C78AB815-DCB5-48ED-AC26-6E602162332F}" destId="{8BE54AC0-A976-457E-B9C5-E551C4C6A891}" srcOrd="1" destOrd="0" presId="urn:microsoft.com/office/officeart/2005/8/layout/chart3"/>
    <dgm:cxn modelId="{8C181A7B-B9DE-4554-9F53-9256586B4A6C}" type="presOf" srcId="{B6E7D474-A878-46CB-83F5-65A26FC224AA}" destId="{77BE8E40-C7A2-428A-9015-D55F30542A9A}" srcOrd="1" destOrd="0" presId="urn:microsoft.com/office/officeart/2005/8/layout/chart3"/>
    <dgm:cxn modelId="{9A69277D-D3E6-4703-B673-43AF1147DA30}" type="presOf" srcId="{C78AB815-DCB5-48ED-AC26-6E602162332F}" destId="{57B430E8-B9BC-45BC-80AB-63EAB8D80441}" srcOrd="0" destOrd="0" presId="urn:microsoft.com/office/officeart/2005/8/layout/chart3"/>
    <dgm:cxn modelId="{E53E2FAD-471D-4E64-8CBE-1BE0368A1F1D}" type="presOf" srcId="{B6E7D474-A878-46CB-83F5-65A26FC224AA}" destId="{FFDE4DA7-0660-483E-A723-8EF7B26BC257}" srcOrd="0" destOrd="0" presId="urn:microsoft.com/office/officeart/2005/8/layout/chart3"/>
    <dgm:cxn modelId="{D8D9CDBA-C7A1-40C8-BEB7-2DC2D704C91F}" srcId="{EBEE11DC-582E-4358-9798-C3329273C65A}" destId="{B6E7D474-A878-46CB-83F5-65A26FC224AA}" srcOrd="1" destOrd="0" parTransId="{261D2354-BDD9-4F5C-931F-2EC01CCABB99}" sibTransId="{E5E0E584-B3B9-4918-94B1-5AB08F092F2C}"/>
    <dgm:cxn modelId="{942834CD-A9BE-487E-AE0A-195E4C3E803D}" srcId="{EBEE11DC-582E-4358-9798-C3329273C65A}" destId="{C78AB815-DCB5-48ED-AC26-6E602162332F}" srcOrd="0" destOrd="0" parTransId="{ADA4017C-D1E7-4A0D-A0E4-F6817ACD6AE0}" sibTransId="{4926753A-8254-4DFB-B91C-E291DAE3BFB7}"/>
    <dgm:cxn modelId="{F75209D5-A54E-4E08-B816-6FCFECE62108}" type="presOf" srcId="{70321D29-D890-4598-9FC0-E1EA6D6BABE1}" destId="{5E909EA7-FDCA-4907-970C-EDEA567198B2}" srcOrd="0" destOrd="0" presId="urn:microsoft.com/office/officeart/2005/8/layout/chart3"/>
    <dgm:cxn modelId="{6B4C182A-2188-45A5-A5F3-3E84BC713580}" type="presParOf" srcId="{879BEDEA-E8E0-448F-83A3-E1B44B2E1ECB}" destId="{57B430E8-B9BC-45BC-80AB-63EAB8D80441}" srcOrd="0" destOrd="0" presId="urn:microsoft.com/office/officeart/2005/8/layout/chart3"/>
    <dgm:cxn modelId="{B6329161-C409-446E-B584-8CC1F112F77B}" type="presParOf" srcId="{879BEDEA-E8E0-448F-83A3-E1B44B2E1ECB}" destId="{8BE54AC0-A976-457E-B9C5-E551C4C6A891}" srcOrd="1" destOrd="0" presId="urn:microsoft.com/office/officeart/2005/8/layout/chart3"/>
    <dgm:cxn modelId="{91966EE6-C3E3-4290-A5EE-8DE2653F22B3}" type="presParOf" srcId="{879BEDEA-E8E0-448F-83A3-E1B44B2E1ECB}" destId="{FFDE4DA7-0660-483E-A723-8EF7B26BC257}" srcOrd="2" destOrd="0" presId="urn:microsoft.com/office/officeart/2005/8/layout/chart3"/>
    <dgm:cxn modelId="{A7DC85E2-276D-4145-B63F-2F1C27AB26DC}" type="presParOf" srcId="{879BEDEA-E8E0-448F-83A3-E1B44B2E1ECB}" destId="{77BE8E40-C7A2-428A-9015-D55F30542A9A}" srcOrd="3" destOrd="0" presId="urn:microsoft.com/office/officeart/2005/8/layout/chart3"/>
    <dgm:cxn modelId="{8C869106-0388-4680-8DA6-B9B94E93699E}" type="presParOf" srcId="{879BEDEA-E8E0-448F-83A3-E1B44B2E1ECB}" destId="{5E909EA7-FDCA-4907-970C-EDEA567198B2}" srcOrd="4" destOrd="0" presId="urn:microsoft.com/office/officeart/2005/8/layout/chart3"/>
    <dgm:cxn modelId="{9C51F7D6-5184-43FE-B6C1-97C6C802630E}" type="presParOf" srcId="{879BEDEA-E8E0-448F-83A3-E1B44B2E1ECB}" destId="{6F39154D-5706-4791-9DBE-DBC58A794EE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430E8-B9BC-45BC-80AB-63EAB8D80441}">
      <dsp:nvSpPr>
        <dsp:cNvPr id="0" name=""/>
        <dsp:cNvSpPr/>
      </dsp:nvSpPr>
      <dsp:spPr>
        <a:xfrm>
          <a:off x="2046779" y="61948"/>
          <a:ext cx="3676454" cy="3605024"/>
        </a:xfrm>
        <a:prstGeom prst="pie">
          <a:avLst>
            <a:gd name="adj1" fmla="val 16200000"/>
            <a:gd name="adj2" fmla="val 18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Volunteers within NHS organisations</a:t>
          </a:r>
        </a:p>
      </dsp:txBody>
      <dsp:txXfrm>
        <a:off x="4045632" y="727161"/>
        <a:ext cx="1247368" cy="1201674"/>
      </dsp:txXfrm>
    </dsp:sp>
    <dsp:sp modelId="{FFDE4DA7-0660-483E-A723-8EF7B26BC257}">
      <dsp:nvSpPr>
        <dsp:cNvPr id="0" name=""/>
        <dsp:cNvSpPr/>
      </dsp:nvSpPr>
      <dsp:spPr>
        <a:xfrm>
          <a:off x="2029155" y="55525"/>
          <a:ext cx="3608027" cy="3672887"/>
        </a:xfrm>
        <a:prstGeom prst="pie">
          <a:avLst>
            <a:gd name="adj1" fmla="val 1800000"/>
            <a:gd name="adj2" fmla="val 90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Voluntary Sector Support</a:t>
          </a:r>
        </a:p>
      </dsp:txBody>
      <dsp:txXfrm>
        <a:off x="3017068" y="2372942"/>
        <a:ext cx="1632203" cy="1136846"/>
      </dsp:txXfrm>
    </dsp:sp>
    <dsp:sp modelId="{5E909EA7-FDCA-4907-970C-EDEA567198B2}">
      <dsp:nvSpPr>
        <dsp:cNvPr id="0" name=""/>
        <dsp:cNvSpPr/>
      </dsp:nvSpPr>
      <dsp:spPr>
        <a:xfrm>
          <a:off x="2032660" y="105476"/>
          <a:ext cx="3601019" cy="3489133"/>
        </a:xfrm>
        <a:prstGeom prst="pie">
          <a:avLst>
            <a:gd name="adj1" fmla="val 9000000"/>
            <a:gd name="adj2" fmla="val 162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NHS Volunteer Responders</a:t>
          </a:r>
        </a:p>
      </dsp:txBody>
      <dsp:txXfrm>
        <a:off x="2418483" y="790841"/>
        <a:ext cx="1221774" cy="116304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BDC40-CA3F-4CF5-90C5-DE129AF49112}"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2255E-D144-4ABB-8E42-7E25DE217028}" type="slidenum">
              <a:rPr lang="en-GB" smtClean="0"/>
              <a:t>‹#›</a:t>
            </a:fld>
            <a:endParaRPr lang="en-GB"/>
          </a:p>
        </p:txBody>
      </p:sp>
    </p:spTree>
    <p:extLst>
      <p:ext uri="{BB962C8B-B14F-4D97-AF65-F5344CB8AC3E}">
        <p14:creationId xmlns:p14="http://schemas.microsoft.com/office/powerpoint/2010/main" val="234731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7A1EF7-F653-4668-BAE6-9B8E77FBB6DF}" type="slidenum">
              <a:rPr lang="en-GB" smtClean="0"/>
              <a:t>11</a:t>
            </a:fld>
            <a:endParaRPr lang="en-GB"/>
          </a:p>
        </p:txBody>
      </p:sp>
    </p:spTree>
    <p:extLst>
      <p:ext uri="{BB962C8B-B14F-4D97-AF65-F5344CB8AC3E}">
        <p14:creationId xmlns:p14="http://schemas.microsoft.com/office/powerpoint/2010/main" val="275224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76F1-6A35-4AFB-80F1-F59CAEA6E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8F4336-BF36-4CBD-9759-3B4F03CE2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C166F9-68A5-4CE7-9442-8CEAF0AEC6FF}"/>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5" name="Footer Placeholder 4">
            <a:extLst>
              <a:ext uri="{FF2B5EF4-FFF2-40B4-BE49-F238E27FC236}">
                <a16:creationId xmlns:a16="http://schemas.microsoft.com/office/drawing/2014/main" id="{351EA70F-587F-4FCE-A8A1-227C0D07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F87DE9-36EC-4EB9-B19B-D5174B4B484F}"/>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38794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5A62-1954-439E-A37D-47CEC5D766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DB97EC-B427-450C-882A-A032488D12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03AAC-67EB-45F3-B7D7-3009F6824F8D}"/>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5" name="Footer Placeholder 4">
            <a:extLst>
              <a:ext uri="{FF2B5EF4-FFF2-40B4-BE49-F238E27FC236}">
                <a16:creationId xmlns:a16="http://schemas.microsoft.com/office/drawing/2014/main" id="{5F9D0533-EC31-41B2-9950-BD4EECCDB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0E4FD6-DDD9-425D-A832-4A4C96EA8668}"/>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364745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3EE71-DF2C-40BE-AD63-285C559B66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5A2D0-9C53-4375-84DD-DEFFCE48E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9D5F4-28C3-4FB0-8FC4-022900C36509}"/>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5" name="Footer Placeholder 4">
            <a:extLst>
              <a:ext uri="{FF2B5EF4-FFF2-40B4-BE49-F238E27FC236}">
                <a16:creationId xmlns:a16="http://schemas.microsoft.com/office/drawing/2014/main" id="{ED79B67B-70F0-4B6E-A158-4B10F355A5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E1E81-972B-461A-9996-279F68E79993}"/>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279666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7" name="TextBox 6">
            <a:extLst>
              <a:ext uri="{FF2B5EF4-FFF2-40B4-BE49-F238E27FC236}">
                <a16:creationId xmlns:a16="http://schemas.microsoft.com/office/drawing/2014/main" id="{67C43D2E-FADB-45E8-A81D-607774AE05ED}"/>
              </a:ext>
            </a:extLst>
          </p:cNvPr>
          <p:cNvSpPr txBox="1"/>
          <p:nvPr userDrawn="1"/>
        </p:nvSpPr>
        <p:spPr>
          <a:xfrm flipH="1">
            <a:off x="4176845" y="44624"/>
            <a:ext cx="3677344" cy="360040"/>
          </a:xfrm>
          <a:prstGeom prst="rect">
            <a:avLst/>
          </a:prstGeom>
          <a:noFill/>
        </p:spPr>
        <p:txBody>
          <a:bodyPr wrap="none" rtlCol="0">
            <a:noAutofit/>
          </a:bodyPr>
          <a:lstStyle/>
          <a:p>
            <a:pPr algn="ctr"/>
            <a:r>
              <a:rPr lang="en-GB" sz="1000" dirty="0">
                <a:solidFill>
                  <a:srgbClr val="FF0000"/>
                </a:solidFill>
                <a:latin typeface="+mn-lt"/>
              </a:rPr>
              <a:t>OFFICIAL SENSITIVE</a:t>
            </a:r>
          </a:p>
        </p:txBody>
      </p:sp>
    </p:spTree>
    <p:extLst>
      <p:ext uri="{BB962C8B-B14F-4D97-AF65-F5344CB8AC3E}">
        <p14:creationId xmlns:p14="http://schemas.microsoft.com/office/powerpoint/2010/main" val="208456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99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22070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899" cy="2244128"/>
          </a:xfrm>
          <a:prstGeom prst="rect">
            <a:avLst/>
          </a:prstGeom>
        </p:spPr>
        <p:txBody>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2" y="548643"/>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8" y="293024"/>
            <a:ext cx="1440873" cy="436418"/>
          </a:xfrm>
          <a:prstGeom prst="rect">
            <a:avLst/>
          </a:prstGeom>
        </p:spPr>
      </p:pic>
      <p:sp>
        <p:nvSpPr>
          <p:cNvPr id="7" name="TextBox 6">
            <a:extLst>
              <a:ext uri="{FF2B5EF4-FFF2-40B4-BE49-F238E27FC236}">
                <a16:creationId xmlns:a16="http://schemas.microsoft.com/office/drawing/2014/main" id="{67C43D2E-FADB-45E8-A81D-607774AE05ED}"/>
              </a:ext>
            </a:extLst>
          </p:cNvPr>
          <p:cNvSpPr txBox="1"/>
          <p:nvPr userDrawn="1"/>
        </p:nvSpPr>
        <p:spPr>
          <a:xfrm flipH="1">
            <a:off x="4176845" y="44624"/>
            <a:ext cx="3677344" cy="360040"/>
          </a:xfrm>
          <a:prstGeom prst="rect">
            <a:avLst/>
          </a:prstGeom>
          <a:noFill/>
        </p:spPr>
        <p:txBody>
          <a:bodyPr wrap="none" rtlCol="0">
            <a:noAutofit/>
          </a:bodyPr>
          <a:lstStyle/>
          <a:p>
            <a:pPr algn="ctr"/>
            <a:r>
              <a:rPr lang="en-GB" sz="800" dirty="0">
                <a:solidFill>
                  <a:srgbClr val="FF0000"/>
                </a:solidFill>
                <a:latin typeface="+mn-lt"/>
              </a:rPr>
              <a:t>OFFICIAL SENSITIVE</a:t>
            </a:r>
          </a:p>
        </p:txBody>
      </p:sp>
    </p:spTree>
    <p:extLst>
      <p:ext uri="{BB962C8B-B14F-4D97-AF65-F5344CB8AC3E}">
        <p14:creationId xmlns:p14="http://schemas.microsoft.com/office/powerpoint/2010/main" val="46506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B7B5-B257-40B1-A136-4D47FD085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DBA119-DDF6-4043-B1C6-0EE71882A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698441-7223-4DA6-9F95-6779ABDFAECA}"/>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5" name="Footer Placeholder 4">
            <a:extLst>
              <a:ext uri="{FF2B5EF4-FFF2-40B4-BE49-F238E27FC236}">
                <a16:creationId xmlns:a16="http://schemas.microsoft.com/office/drawing/2014/main" id="{F2870675-DA87-435D-B121-4CFC913CE9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5C8ABD-B215-4F6E-A105-88067A35D284}"/>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199004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5C60-0D47-469C-B901-1B3537B22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0348DA-24E2-4736-A180-6E0DC343A9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35C01-F38F-4167-BF5E-D864D6E4CDC3}"/>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5" name="Footer Placeholder 4">
            <a:extLst>
              <a:ext uri="{FF2B5EF4-FFF2-40B4-BE49-F238E27FC236}">
                <a16:creationId xmlns:a16="http://schemas.microsoft.com/office/drawing/2014/main" id="{199D2991-45DF-40E6-A00D-9EA3B34A3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BABE7B-BC66-4238-B914-FB9231941116}"/>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70425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115-C717-4568-87A2-FC7DAF0EAD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C0C19C-7246-43FB-AC03-0F3F02B19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037777-B3C1-427D-A1BF-C6F63AB6D118}"/>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5" name="Footer Placeholder 4">
            <a:extLst>
              <a:ext uri="{FF2B5EF4-FFF2-40B4-BE49-F238E27FC236}">
                <a16:creationId xmlns:a16="http://schemas.microsoft.com/office/drawing/2014/main" id="{9A319C78-FFE8-4BF2-A1A2-487428B17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A7AB26-BB5C-4CC7-94FE-6717DB4ECAAC}"/>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163414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17D9-3759-4E39-8E94-1E67319B6B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62176A-E401-445C-8A65-A75E9451C3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FC7E4B-937B-44EF-8E7A-59E53F297F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CDB043-1FD1-4927-B77F-74EFF87C63EF}"/>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6" name="Footer Placeholder 5">
            <a:extLst>
              <a:ext uri="{FF2B5EF4-FFF2-40B4-BE49-F238E27FC236}">
                <a16:creationId xmlns:a16="http://schemas.microsoft.com/office/drawing/2014/main" id="{7383D727-ECFC-4343-8CB8-7242E05E9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A1C5F0-B6C8-4089-A876-6F926AE35C44}"/>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188725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3570-CB38-4590-ACB9-DFA74EC649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97A1C5-580D-44AF-81D6-E14AB170C0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EBF20C-D2AC-4187-A97D-50E32C964FAD}"/>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5" name="Footer Placeholder 4">
            <a:extLst>
              <a:ext uri="{FF2B5EF4-FFF2-40B4-BE49-F238E27FC236}">
                <a16:creationId xmlns:a16="http://schemas.microsoft.com/office/drawing/2014/main" id="{5AE26FED-0C2A-4C47-B630-DB05E1C3F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E8C56A-72D7-4122-A8C8-E710587087D6}"/>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2860608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7B17-AE9E-4E96-9C00-CDEB181D42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C0C0B0-3C75-46E8-AD40-7B83AB0F8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B1733B-ACE5-4F33-9BCE-474F6F23E4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DDA209-EDC8-41D2-A38A-71DE4A2B8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8287D6-8BE1-4D18-92A7-08DF9A2712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A65A82-61B8-4597-8A4C-2B54EF5DE47F}"/>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8" name="Footer Placeholder 7">
            <a:extLst>
              <a:ext uri="{FF2B5EF4-FFF2-40B4-BE49-F238E27FC236}">
                <a16:creationId xmlns:a16="http://schemas.microsoft.com/office/drawing/2014/main" id="{96AE1B59-9655-44DA-AA17-C2E3D47167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0A2D8A-C53D-4A88-8DED-A8349F123519}"/>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60566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0B7E-0710-4F27-88A9-67428CF7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C2B5B0-AA01-4FB6-8C45-44236DA3A700}"/>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4" name="Footer Placeholder 3">
            <a:extLst>
              <a:ext uri="{FF2B5EF4-FFF2-40B4-BE49-F238E27FC236}">
                <a16:creationId xmlns:a16="http://schemas.microsoft.com/office/drawing/2014/main" id="{2089D1EE-BAE8-415C-8B28-1070CE910D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479CDD-B66F-4658-AF90-5F4752DCDF8E}"/>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144338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13502-FDA8-41D9-BDC3-5252C3B9A7E7}"/>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3" name="Footer Placeholder 2">
            <a:extLst>
              <a:ext uri="{FF2B5EF4-FFF2-40B4-BE49-F238E27FC236}">
                <a16:creationId xmlns:a16="http://schemas.microsoft.com/office/drawing/2014/main" id="{B7A73D67-85AB-4D12-9757-22473B3170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32FA15-D18E-4AC6-8012-46EFBE84B4B1}"/>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1714098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4DE0-A303-4935-89B7-5F68B5B2C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715AD-299A-4FA4-8757-1A8672259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FF2FB1-0A12-4B28-86EE-DC35E84AF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18BC89-AB62-4464-A576-8F4C3AF95B73}"/>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6" name="Footer Placeholder 5">
            <a:extLst>
              <a:ext uri="{FF2B5EF4-FFF2-40B4-BE49-F238E27FC236}">
                <a16:creationId xmlns:a16="http://schemas.microsoft.com/office/drawing/2014/main" id="{622E4897-4FF2-4F37-B02A-11AFE6347C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E46D5-7ED8-4DDC-A88B-AA639E386BDF}"/>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735438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6839-7DA5-47DF-A902-FCF4F60E0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F1134B-3A7B-4127-99BD-A6E0C5CBB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957948-0CC2-42AB-8022-95B5958DB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D8A8C-A74C-41C8-97D3-A8B905CABBDE}"/>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6" name="Footer Placeholder 5">
            <a:extLst>
              <a:ext uri="{FF2B5EF4-FFF2-40B4-BE49-F238E27FC236}">
                <a16:creationId xmlns:a16="http://schemas.microsoft.com/office/drawing/2014/main" id="{29546D62-BDCA-47D3-98C4-5F97A43F9B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311754-BA1E-4100-AECE-186861D38075}"/>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1170873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4EFC-C36F-4453-8A91-F9D2E0E114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6D570C-DB76-4B78-A106-BBCFB6219A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305F9-956D-41A8-9EDD-832B060F462E}"/>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5" name="Footer Placeholder 4">
            <a:extLst>
              <a:ext uri="{FF2B5EF4-FFF2-40B4-BE49-F238E27FC236}">
                <a16:creationId xmlns:a16="http://schemas.microsoft.com/office/drawing/2014/main" id="{7DAC140D-5009-454F-AC1E-F3BE9216C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DC9D0-477C-4F08-8328-8216FE2C2CAD}"/>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56771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2F3DE-4F69-4641-B45A-88F007DDE3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28DF12-2155-4F74-A81A-A72962A4B3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3C727-A9E9-4491-94CA-3A0C4FF798B9}"/>
              </a:ext>
            </a:extLst>
          </p:cNvPr>
          <p:cNvSpPr>
            <a:spLocks noGrp="1"/>
          </p:cNvSpPr>
          <p:nvPr>
            <p:ph type="dt" sz="half" idx="10"/>
          </p:nvPr>
        </p:nvSpPr>
        <p:spPr/>
        <p:txBody>
          <a:bodyPr/>
          <a:lstStyle/>
          <a:p>
            <a:fld id="{742C5770-1309-4C04-A8D1-563F4718071B}" type="datetimeFigureOut">
              <a:rPr lang="en-GB" smtClean="0"/>
              <a:t>12/11/2021</a:t>
            </a:fld>
            <a:endParaRPr lang="en-GB"/>
          </a:p>
        </p:txBody>
      </p:sp>
      <p:sp>
        <p:nvSpPr>
          <p:cNvPr id="5" name="Footer Placeholder 4">
            <a:extLst>
              <a:ext uri="{FF2B5EF4-FFF2-40B4-BE49-F238E27FC236}">
                <a16:creationId xmlns:a16="http://schemas.microsoft.com/office/drawing/2014/main" id="{218879A0-E01B-4F06-A2EF-6798AFA87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03F7B-74C6-4F48-877A-D1967AE8DC12}"/>
              </a:ext>
            </a:extLst>
          </p:cNvPr>
          <p:cNvSpPr>
            <a:spLocks noGrp="1"/>
          </p:cNvSpPr>
          <p:nvPr>
            <p:ph type="sldNum" sz="quarter" idx="12"/>
          </p:nvPr>
        </p:nvSpPr>
        <p:spPr/>
        <p:txBody>
          <a:bodyPr/>
          <a:lstStyle/>
          <a:p>
            <a:fld id="{EA1D256F-DAE5-4A87-A591-B5474B316EED}" type="slidenum">
              <a:rPr lang="en-GB" smtClean="0"/>
              <a:t>‹#›</a:t>
            </a:fld>
            <a:endParaRPr lang="en-GB"/>
          </a:p>
        </p:txBody>
      </p:sp>
    </p:spTree>
    <p:extLst>
      <p:ext uri="{BB962C8B-B14F-4D97-AF65-F5344CB8AC3E}">
        <p14:creationId xmlns:p14="http://schemas.microsoft.com/office/powerpoint/2010/main" val="92898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33362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840686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93930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4F93-6F5E-4A44-A3E9-AD0C655FC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2EF2A0-B2B7-4AE4-ACCA-B082D9E62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211C4-E06E-4F4B-823A-C874E7051A51}"/>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5" name="Footer Placeholder 4">
            <a:extLst>
              <a:ext uri="{FF2B5EF4-FFF2-40B4-BE49-F238E27FC236}">
                <a16:creationId xmlns:a16="http://schemas.microsoft.com/office/drawing/2014/main" id="{4332EACD-95EE-4B50-9E05-4AFCA7C639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02719-FAA2-42CD-A9A5-42850EB01217}"/>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351096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830414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spTree>
    <p:extLst>
      <p:ext uri="{BB962C8B-B14F-4D97-AF65-F5344CB8AC3E}">
        <p14:creationId xmlns:p14="http://schemas.microsoft.com/office/powerpoint/2010/main" val="1666666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64500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236709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2736843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spTree>
    <p:extLst>
      <p:ext uri="{BB962C8B-B14F-4D97-AF65-F5344CB8AC3E}">
        <p14:creationId xmlns:p14="http://schemas.microsoft.com/office/powerpoint/2010/main" val="1150285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507696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09939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673570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07316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40AB-7253-457A-AC8A-3C82C34C70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5E4D56-1DB6-413D-8170-1566EDE30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E95188-D96C-48AE-8095-1B81C310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B67FB1-667F-4364-8BA0-3336DCC40179}"/>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6" name="Footer Placeholder 5">
            <a:extLst>
              <a:ext uri="{FF2B5EF4-FFF2-40B4-BE49-F238E27FC236}">
                <a16:creationId xmlns:a16="http://schemas.microsoft.com/office/drawing/2014/main" id="{A510001E-CDFD-4823-9C03-AE0F609D0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37B485-DF08-488F-86FF-A5ED295F3334}"/>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81100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95859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83736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919953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91097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B3C9-FBCF-4358-9C8A-1B93C2DA5C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61B3FD-73A8-4190-B599-90F8ECE0C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6F7C8-964F-4FB5-90F1-2617B530DC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34E012-B054-4202-A198-DE441A68C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FB30F-2AB4-4815-8EEF-63A2C8391D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A3221-BFC1-44CD-B80A-02772584AF87}"/>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8" name="Footer Placeholder 7">
            <a:extLst>
              <a:ext uri="{FF2B5EF4-FFF2-40B4-BE49-F238E27FC236}">
                <a16:creationId xmlns:a16="http://schemas.microsoft.com/office/drawing/2014/main" id="{5FA503F5-B86F-4D45-88C4-6B66B81164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00A0DE-DE3E-4559-BAC9-8CA8646646C3}"/>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139808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3FA0-4371-454D-B62F-9F38169AE6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E094CD-45A7-47A3-BA50-546CBC43C501}"/>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4" name="Footer Placeholder 3">
            <a:extLst>
              <a:ext uri="{FF2B5EF4-FFF2-40B4-BE49-F238E27FC236}">
                <a16:creationId xmlns:a16="http://schemas.microsoft.com/office/drawing/2014/main" id="{3CE2F1EB-2E00-4127-959A-8EA8A05005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B0D31-7AC7-4C77-9EBA-8082D949A640}"/>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312865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8CF1E-4DB3-485C-B51C-8F1CFAA5638B}"/>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3" name="Footer Placeholder 2">
            <a:extLst>
              <a:ext uri="{FF2B5EF4-FFF2-40B4-BE49-F238E27FC236}">
                <a16:creationId xmlns:a16="http://schemas.microsoft.com/office/drawing/2014/main" id="{4ED0D00E-E65F-4417-976C-C0A2E9C83D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2BB365-D3C2-489C-824B-05B414BC3CE7}"/>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8628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6331-3B63-4069-9205-73560CBD1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29F423-C91E-44A2-BC93-2F13F9BA7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432A7E-4E71-4F82-8FEB-9AB932D50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71DB7-5CDB-4097-9B6A-803367BE4B11}"/>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6" name="Footer Placeholder 5">
            <a:extLst>
              <a:ext uri="{FF2B5EF4-FFF2-40B4-BE49-F238E27FC236}">
                <a16:creationId xmlns:a16="http://schemas.microsoft.com/office/drawing/2014/main" id="{FA54283A-7D97-4BBC-9FB4-C2EFBF5CC4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4F4871-6EBD-4257-8F65-37DAA0604513}"/>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216677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290E-FCBA-4230-809D-BDC2CD39B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C4B175-88D3-4FD4-A6CB-257AECE76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71950F-CCE1-490A-9A1C-2653C2125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B8DCC-68A3-436A-A090-285365EA4068}"/>
              </a:ext>
            </a:extLst>
          </p:cNvPr>
          <p:cNvSpPr>
            <a:spLocks noGrp="1"/>
          </p:cNvSpPr>
          <p:nvPr>
            <p:ph type="dt" sz="half" idx="10"/>
          </p:nvPr>
        </p:nvSpPr>
        <p:spPr/>
        <p:txBody>
          <a:bodyPr/>
          <a:lstStyle/>
          <a:p>
            <a:fld id="{19ECEBF5-73A7-49DC-9B56-DFE5908ED57F}" type="datetimeFigureOut">
              <a:rPr lang="en-GB" smtClean="0"/>
              <a:t>12/11/2021</a:t>
            </a:fld>
            <a:endParaRPr lang="en-GB"/>
          </a:p>
        </p:txBody>
      </p:sp>
      <p:sp>
        <p:nvSpPr>
          <p:cNvPr id="6" name="Footer Placeholder 5">
            <a:extLst>
              <a:ext uri="{FF2B5EF4-FFF2-40B4-BE49-F238E27FC236}">
                <a16:creationId xmlns:a16="http://schemas.microsoft.com/office/drawing/2014/main" id="{29CEB43A-5087-4E1B-93A4-924D92CCFD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6F00A-B165-4400-B075-8EF2984462C7}"/>
              </a:ext>
            </a:extLst>
          </p:cNvPr>
          <p:cNvSpPr>
            <a:spLocks noGrp="1"/>
          </p:cNvSpPr>
          <p:nvPr>
            <p:ph type="sldNum" sz="quarter" idx="12"/>
          </p:nvPr>
        </p:nvSpPr>
        <p:spPr/>
        <p:txBody>
          <a:bodyPr/>
          <a:lstStyle/>
          <a:p>
            <a:fld id="{00927E79-D94A-4F6E-9108-D91F77BF6B82}" type="slidenum">
              <a:rPr lang="en-GB" smtClean="0"/>
              <a:t>‹#›</a:t>
            </a:fld>
            <a:endParaRPr lang="en-GB"/>
          </a:p>
        </p:txBody>
      </p:sp>
    </p:spTree>
    <p:extLst>
      <p:ext uri="{BB962C8B-B14F-4D97-AF65-F5344CB8AC3E}">
        <p14:creationId xmlns:p14="http://schemas.microsoft.com/office/powerpoint/2010/main" val="25339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30275-93D7-48CA-AE5F-667225B43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E2A3B2-8C14-4CDE-B365-E6EB5EE37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39EDA-0978-459D-BE0E-1825AE2D8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CEBF5-73A7-49DC-9B56-DFE5908ED57F}" type="datetimeFigureOut">
              <a:rPr lang="en-GB" smtClean="0"/>
              <a:t>12/11/2021</a:t>
            </a:fld>
            <a:endParaRPr lang="en-GB"/>
          </a:p>
        </p:txBody>
      </p:sp>
      <p:sp>
        <p:nvSpPr>
          <p:cNvPr id="5" name="Footer Placeholder 4">
            <a:extLst>
              <a:ext uri="{FF2B5EF4-FFF2-40B4-BE49-F238E27FC236}">
                <a16:creationId xmlns:a16="http://schemas.microsoft.com/office/drawing/2014/main" id="{C238982B-20AA-4383-A7A1-C63191AA2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F75F39-9F88-4231-B62F-90A7E56BD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27E79-D94A-4F6E-9108-D91F77BF6B82}" type="slidenum">
              <a:rPr lang="en-GB" smtClean="0"/>
              <a:t>‹#›</a:t>
            </a:fld>
            <a:endParaRPr lang="en-GB"/>
          </a:p>
        </p:txBody>
      </p:sp>
    </p:spTree>
    <p:extLst>
      <p:ext uri="{BB962C8B-B14F-4D97-AF65-F5344CB8AC3E}">
        <p14:creationId xmlns:p14="http://schemas.microsoft.com/office/powerpoint/2010/main" val="20702115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674" r:id="rId5"/>
    <p:sldLayoutId id="2147483675" r:id="rId6"/>
    <p:sldLayoutId id="2147483676" r:id="rId7"/>
    <p:sldLayoutId id="2147483677" r:id="rId8"/>
    <p:sldLayoutId id="2147483678" r:id="rId9"/>
    <p:sldLayoutId id="2147483679" r:id="rId10"/>
    <p:sldLayoutId id="2147483680"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772088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A10B6-8EF4-4FDE-B636-C1A1D9597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7FE1B-E830-4F64-B011-9D06F957A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6D696B-6C72-47DE-A798-807ECE3A0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C5770-1309-4C04-A8D1-563F4718071B}" type="datetimeFigureOut">
              <a:rPr lang="en-GB" smtClean="0"/>
              <a:t>12/11/2021</a:t>
            </a:fld>
            <a:endParaRPr lang="en-GB"/>
          </a:p>
        </p:txBody>
      </p:sp>
      <p:sp>
        <p:nvSpPr>
          <p:cNvPr id="5" name="Footer Placeholder 4">
            <a:extLst>
              <a:ext uri="{FF2B5EF4-FFF2-40B4-BE49-F238E27FC236}">
                <a16:creationId xmlns:a16="http://schemas.microsoft.com/office/drawing/2014/main" id="{48D59592-ED87-4411-9356-9F48E9446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9D2D63-062F-40F0-8EF0-519AEDC2F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D256F-DAE5-4A87-A591-B5474B316EED}" type="slidenum">
              <a:rPr lang="en-GB" smtClean="0"/>
              <a:t>‹#›</a:t>
            </a:fld>
            <a:endParaRPr lang="en-GB"/>
          </a:p>
        </p:txBody>
      </p:sp>
    </p:spTree>
    <p:extLst>
      <p:ext uri="{BB962C8B-B14F-4D97-AF65-F5344CB8AC3E}">
        <p14:creationId xmlns:p14="http://schemas.microsoft.com/office/powerpoint/2010/main" val="10091202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8" r:id="rId12"/>
    <p:sldLayoutId id="2147483700" r:id="rId13"/>
    <p:sldLayoutId id="2147483701" r:id="rId14"/>
    <p:sldLayoutId id="214748370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412151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kingsfund.org.uk/projects/volunteering-general-practice" TargetMode="External"/><Relationship Id="rId2" Type="http://schemas.openxmlformats.org/officeDocument/2006/relationships/hyperlink" Target="https://www.kingsfund.org.uk/publications/volunteering-health-and-care" TargetMode="External"/><Relationship Id="rId1" Type="http://schemas.openxmlformats.org/officeDocument/2006/relationships/slideLayout" Target="../slideLayouts/slideLayout27.xml"/><Relationship Id="rId5" Type="http://schemas.openxmlformats.org/officeDocument/2006/relationships/image" Target="../media/image7.jpeg"/><Relationship Id="rId4" Type="http://schemas.openxmlformats.org/officeDocument/2006/relationships/hyperlink" Target="http://www.alltogetherbetter.org.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1564772" y="2620271"/>
            <a:ext cx="7886700" cy="2431127"/>
          </a:xfrm>
        </p:spPr>
        <p:txBody>
          <a:bodyPr/>
          <a:lstStyle/>
          <a:p>
            <a:r>
              <a:rPr lang="en-GB" dirty="0"/>
              <a:t>Volunteering in the NHS </a:t>
            </a:r>
          </a:p>
        </p:txBody>
      </p:sp>
      <p:sp>
        <p:nvSpPr>
          <p:cNvPr id="3" name="Rectangle 2">
            <a:extLst>
              <a:ext uri="{FF2B5EF4-FFF2-40B4-BE49-F238E27FC236}">
                <a16:creationId xmlns:a16="http://schemas.microsoft.com/office/drawing/2014/main" id="{A90007BD-0D58-4D07-9FFB-F3DBBB91336C}"/>
              </a:ext>
            </a:extLst>
          </p:cNvPr>
          <p:cNvSpPr/>
          <p:nvPr/>
        </p:nvSpPr>
        <p:spPr>
          <a:xfrm>
            <a:off x="1564772" y="3835835"/>
            <a:ext cx="5694218" cy="815608"/>
          </a:xfrm>
          <a:prstGeom prst="rect">
            <a:avLst/>
          </a:prstGeom>
        </p:spPr>
        <p:txBody>
          <a:bodyPr wrap="square">
            <a:spAutoFit/>
          </a:bodyPr>
          <a:lstStyle/>
          <a:p>
            <a:endParaRPr lang="en-GB" sz="1500" dirty="0">
              <a:solidFill>
                <a:srgbClr val="00B0F0"/>
              </a:solidFill>
            </a:endParaRPr>
          </a:p>
          <a:p>
            <a:r>
              <a:rPr lang="en-GB" sz="1600" dirty="0">
                <a:solidFill>
                  <a:srgbClr val="00B0F0"/>
                </a:solidFill>
                <a:latin typeface="Arial" panose="020B0604020202020204" pitchFamily="34" charset="0"/>
                <a:cs typeface="Arial" panose="020B0604020202020204" pitchFamily="34" charset="0"/>
              </a:rPr>
              <a:t>Emma Easton, Head of Voluntary Partnerships</a:t>
            </a:r>
          </a:p>
          <a:p>
            <a:r>
              <a:rPr lang="en-GB" sz="1600" dirty="0">
                <a:solidFill>
                  <a:srgbClr val="00B0F0"/>
                </a:solidFill>
                <a:latin typeface="Arial" panose="020B0604020202020204" pitchFamily="34" charset="0"/>
                <a:cs typeface="Arial" panose="020B0604020202020204" pitchFamily="34" charset="0"/>
              </a:rPr>
              <a:t>November 2021</a:t>
            </a:r>
          </a:p>
        </p:txBody>
      </p:sp>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31522-36B1-4DD4-BFB5-33DEF140619F}"/>
              </a:ext>
            </a:extLst>
          </p:cNvPr>
          <p:cNvSpPr>
            <a:spLocks noGrp="1"/>
          </p:cNvSpPr>
          <p:nvPr>
            <p:ph type="title"/>
          </p:nvPr>
        </p:nvSpPr>
        <p:spPr>
          <a:xfrm>
            <a:off x="143016" y="192233"/>
            <a:ext cx="6567055" cy="611649"/>
          </a:xfrm>
        </p:spPr>
        <p:txBody>
          <a:bodyPr/>
          <a:lstStyle/>
          <a:p>
            <a:r>
              <a:rPr lang="en-GB" dirty="0"/>
              <a:t>Impact of Volunteering</a:t>
            </a:r>
          </a:p>
        </p:txBody>
      </p:sp>
      <p:sp>
        <p:nvSpPr>
          <p:cNvPr id="4" name="Footer Placeholder 3">
            <a:extLst>
              <a:ext uri="{FF2B5EF4-FFF2-40B4-BE49-F238E27FC236}">
                <a16:creationId xmlns:a16="http://schemas.microsoft.com/office/drawing/2014/main" id="{E6600BF4-B4A9-4C24-9B42-7C81A5B6525D}"/>
              </a:ext>
            </a:extLst>
          </p:cNvPr>
          <p:cNvSpPr>
            <a:spLocks noGrp="1"/>
          </p:cNvSpPr>
          <p:nvPr>
            <p:ph type="ftr" sz="quarter" idx="3"/>
          </p:nvPr>
        </p:nvSpPr>
        <p:spPr/>
        <p:txBody>
          <a:bodyPr/>
          <a:lstStyle/>
          <a:p>
            <a:r>
              <a:rPr lang="en-US"/>
              <a:t>Presentation title</a:t>
            </a:r>
            <a:endParaRPr lang="en-US" dirty="0"/>
          </a:p>
        </p:txBody>
      </p:sp>
      <p:sp>
        <p:nvSpPr>
          <p:cNvPr id="6" name="Rectangle: Rounded Corners 5">
            <a:extLst>
              <a:ext uri="{FF2B5EF4-FFF2-40B4-BE49-F238E27FC236}">
                <a16:creationId xmlns:a16="http://schemas.microsoft.com/office/drawing/2014/main" id="{7189D2DC-D2B2-47A8-8982-F09557D6C15F}"/>
              </a:ext>
            </a:extLst>
          </p:cNvPr>
          <p:cNvSpPr/>
          <p:nvPr/>
        </p:nvSpPr>
        <p:spPr>
          <a:xfrm>
            <a:off x="143015" y="1665867"/>
            <a:ext cx="3817817" cy="161690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056" lvl="1"/>
            <a:r>
              <a:rPr lang="en-GB" sz="1400" b="1" u="sng" dirty="0">
                <a:solidFill>
                  <a:sysClr val="windowText" lastClr="000000"/>
                </a:solidFill>
                <a:latin typeface="Arial" panose="020B0604020202020204" pitchFamily="34" charset="0"/>
                <a:cs typeface="Arial" panose="020B0604020202020204" pitchFamily="34" charset="0"/>
              </a:rPr>
              <a:t>Response Volunteers</a:t>
            </a:r>
            <a:r>
              <a:rPr lang="en-GB" sz="1400" dirty="0">
                <a:solidFill>
                  <a:sysClr val="windowText" lastClr="000000"/>
                </a:solidFill>
                <a:latin typeface="Arial" panose="020B0604020202020204" pitchFamily="34" charset="0"/>
                <a:cs typeface="Arial" panose="020B0604020202020204" pitchFamily="34" charset="0"/>
              </a:rPr>
              <a:t>: In an 11-month period 4,888 TTO deliveries made by volunteers, saving 525.46 hrs or 22 days of clinical staff time (</a:t>
            </a:r>
            <a:r>
              <a:rPr lang="en-GB" sz="1400" i="1" dirty="0">
                <a:solidFill>
                  <a:sysClr val="windowText" lastClr="000000"/>
                </a:solidFill>
                <a:latin typeface="Arial" panose="020B0604020202020204" pitchFamily="34" charset="0"/>
                <a:cs typeface="Arial" panose="020B0604020202020204" pitchFamily="34" charset="0"/>
              </a:rPr>
              <a:t>West Suffolk) </a:t>
            </a:r>
            <a:r>
              <a:rPr lang="en-GB" sz="1400" dirty="0">
                <a:solidFill>
                  <a:sysClr val="windowText" lastClr="000000"/>
                </a:solidFill>
                <a:latin typeface="Arial" panose="020B0604020202020204" pitchFamily="34"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D13BA8F4-0ACF-4BF2-AA16-64B650D47CAE}"/>
              </a:ext>
            </a:extLst>
          </p:cNvPr>
          <p:cNvSpPr/>
          <p:nvPr/>
        </p:nvSpPr>
        <p:spPr>
          <a:xfrm>
            <a:off x="8055427" y="1665867"/>
            <a:ext cx="3409890" cy="149496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2160" lvl="1"/>
            <a:r>
              <a:rPr lang="en-GB" sz="1400" b="1" u="sng" dirty="0">
                <a:solidFill>
                  <a:sysClr val="windowText" lastClr="000000"/>
                </a:solidFill>
                <a:latin typeface="Arial" panose="020B0604020202020204" pitchFamily="34" charset="0"/>
                <a:cs typeface="Arial" panose="020B0604020202020204" pitchFamily="34" charset="0"/>
              </a:rPr>
              <a:t>Admin</a:t>
            </a:r>
            <a:r>
              <a:rPr lang="en-GB" sz="1400" dirty="0">
                <a:solidFill>
                  <a:sysClr val="windowText" lastClr="000000"/>
                </a:solidFill>
                <a:latin typeface="Arial" panose="020B0604020202020204" pitchFamily="34" charset="0"/>
                <a:cs typeface="Arial" panose="020B0604020202020204" pitchFamily="34" charset="0"/>
              </a:rPr>
              <a:t>: DNA rates dropped from 32% to 16.5% when response volunteers reminded patients of appointments</a:t>
            </a:r>
          </a:p>
          <a:p>
            <a:pPr marL="132160" lvl="1"/>
            <a:r>
              <a:rPr lang="en-GB" sz="1400" dirty="0">
                <a:solidFill>
                  <a:sysClr val="windowText" lastClr="000000"/>
                </a:solidFill>
                <a:latin typeface="Arial" panose="020B0604020202020204" pitchFamily="34" charset="0"/>
                <a:cs typeface="Arial" panose="020B0604020202020204" pitchFamily="34" charset="0"/>
              </a:rPr>
              <a:t>(</a:t>
            </a:r>
            <a:r>
              <a:rPr lang="en-GB" sz="1400" i="1" dirty="0">
                <a:solidFill>
                  <a:sysClr val="windowText" lastClr="000000"/>
                </a:solidFill>
                <a:latin typeface="Arial" panose="020B0604020202020204" pitchFamily="34" charset="0"/>
                <a:cs typeface="Arial" panose="020B0604020202020204" pitchFamily="34" charset="0"/>
              </a:rPr>
              <a:t>Chelsea and Westminster)</a:t>
            </a:r>
            <a:endParaRPr lang="en-GB" sz="1400" dirty="0">
              <a:solidFill>
                <a:sysClr val="windowText" lastClr="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44C4F71-3608-47BD-A6F3-5C609A0E88C4}"/>
              </a:ext>
            </a:extLst>
          </p:cNvPr>
          <p:cNvSpPr/>
          <p:nvPr/>
        </p:nvSpPr>
        <p:spPr>
          <a:xfrm>
            <a:off x="311941" y="877455"/>
            <a:ext cx="11392379" cy="634226"/>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Arial" panose="020B0604020202020204" pitchFamily="34" charset="0"/>
                <a:cs typeface="Arial" panose="020B0604020202020204" pitchFamily="34" charset="0"/>
              </a:rPr>
              <a:t>Volunteers can significantly improve patient experience, contribute to better outcomes for patients and save staff time to focus on clinical tasks. Volunteering also opens pathways to careers in the NHS</a:t>
            </a:r>
            <a:endParaRPr lang="en-GB" sz="1200" dirty="0">
              <a:solidFill>
                <a:sysClr val="windowText" lastClr="000000"/>
              </a:solidFill>
            </a:endParaRPr>
          </a:p>
        </p:txBody>
      </p:sp>
      <p:sp>
        <p:nvSpPr>
          <p:cNvPr id="9" name="Rectangle: Rounded Corners 8">
            <a:extLst>
              <a:ext uri="{FF2B5EF4-FFF2-40B4-BE49-F238E27FC236}">
                <a16:creationId xmlns:a16="http://schemas.microsoft.com/office/drawing/2014/main" id="{98D8C807-1423-4311-A9DA-DD9DB043B7E8}"/>
              </a:ext>
            </a:extLst>
          </p:cNvPr>
          <p:cNvSpPr/>
          <p:nvPr/>
        </p:nvSpPr>
        <p:spPr>
          <a:xfrm>
            <a:off x="2706436" y="4954105"/>
            <a:ext cx="4303270" cy="17773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u="sng" dirty="0">
                <a:solidFill>
                  <a:sysClr val="windowText" lastClr="000000"/>
                </a:solidFill>
                <a:latin typeface="Arial" panose="020B0604020202020204" pitchFamily="34" charset="0"/>
                <a:cs typeface="Arial" panose="020B0604020202020204" pitchFamily="34" charset="0"/>
              </a:rPr>
              <a:t>Nutrition and Hydration Support </a:t>
            </a:r>
            <a:r>
              <a:rPr lang="en-GB" sz="1400" dirty="0">
                <a:solidFill>
                  <a:sysClr val="windowText" lastClr="000000"/>
                </a:solidFill>
                <a:latin typeface="Arial" panose="020B0604020202020204" pitchFamily="34" charset="0"/>
                <a:cs typeface="Arial" panose="020B0604020202020204" pitchFamily="34" charset="0"/>
              </a:rPr>
              <a:t>- One study found meal time volunteers released potential costs of clinical time of </a:t>
            </a:r>
            <a:r>
              <a:rPr lang="en-GB" sz="1400" b="1" dirty="0">
                <a:solidFill>
                  <a:sysClr val="windowText" lastClr="000000"/>
                </a:solidFill>
                <a:latin typeface="Arial" panose="020B0604020202020204" pitchFamily="34" charset="0"/>
                <a:cs typeface="Arial" panose="020B0604020202020204" pitchFamily="34" charset="0"/>
              </a:rPr>
              <a:t>£27.04/patient/day of healthcare assistant time </a:t>
            </a:r>
            <a:r>
              <a:rPr lang="en-GB" sz="1400" dirty="0">
                <a:solidFill>
                  <a:sysClr val="windowText" lastClr="000000"/>
                </a:solidFill>
                <a:latin typeface="Arial" panose="020B0604020202020204" pitchFamily="34" charset="0"/>
                <a:cs typeface="Arial" panose="020B0604020202020204" pitchFamily="34" charset="0"/>
              </a:rPr>
              <a:t>or </a:t>
            </a:r>
            <a:r>
              <a:rPr lang="en-GB" sz="1400" b="1" dirty="0">
                <a:solidFill>
                  <a:sysClr val="windowText" lastClr="000000"/>
                </a:solidFill>
                <a:latin typeface="Arial" panose="020B0604020202020204" pitchFamily="34" charset="0"/>
                <a:cs typeface="Arial" panose="020B0604020202020204" pitchFamily="34" charset="0"/>
              </a:rPr>
              <a:t>£45.04 of newly qualified nurse time </a:t>
            </a:r>
            <a:endParaRPr lang="en-GB" sz="1400" dirty="0">
              <a:solidFill>
                <a:sysClr val="windowText" lastClr="00000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10ADE25-7D97-427D-B00D-09101C8BAD8E}"/>
              </a:ext>
            </a:extLst>
          </p:cNvPr>
          <p:cNvSpPr/>
          <p:nvPr/>
        </p:nvSpPr>
        <p:spPr>
          <a:xfrm>
            <a:off x="7323910" y="4942376"/>
            <a:ext cx="4241524" cy="17115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u="sng" dirty="0">
                <a:solidFill>
                  <a:sysClr val="windowText" lastClr="000000"/>
                </a:solidFill>
                <a:latin typeface="Arial" panose="020B0604020202020204" pitchFamily="34" charset="0"/>
                <a:cs typeface="Arial" panose="020B0604020202020204" pitchFamily="34" charset="0"/>
              </a:rPr>
              <a:t>Settle–in Volunteers - </a:t>
            </a:r>
            <a:r>
              <a:rPr lang="en-GB" sz="1400" dirty="0">
                <a:solidFill>
                  <a:sysClr val="windowText" lastClr="000000"/>
                </a:solidFill>
                <a:latin typeface="Arial" panose="020B0604020202020204" pitchFamily="34" charset="0"/>
                <a:cs typeface="Arial" panose="020B0604020202020204" pitchFamily="34" charset="0"/>
              </a:rPr>
              <a:t>The RVS estimated if home from hospital services could eliminate inappropriate readmissions and were targeted appropriately with full coverage across England, they could </a:t>
            </a:r>
            <a:r>
              <a:rPr lang="en-GB" sz="1400" b="1" dirty="0">
                <a:solidFill>
                  <a:sysClr val="windowText" lastClr="000000"/>
                </a:solidFill>
                <a:latin typeface="Arial" panose="020B0604020202020204" pitchFamily="34" charset="0"/>
                <a:cs typeface="Arial" panose="020B0604020202020204" pitchFamily="34" charset="0"/>
              </a:rPr>
              <a:t>reduce readmission costs by around £40.4m per year</a:t>
            </a:r>
            <a:r>
              <a:rPr lang="en-GB" sz="1400" dirty="0">
                <a:solidFill>
                  <a:sysClr val="windowText" lastClr="000000"/>
                </a:solidFill>
                <a:latin typeface="Arial" panose="020B0604020202020204" pitchFamily="34" charset="0"/>
                <a:cs typeface="Arial" panose="020B0604020202020204" pitchFamily="34" charset="0"/>
              </a:rPr>
              <a:t>. </a:t>
            </a:r>
          </a:p>
        </p:txBody>
      </p:sp>
      <p:sp>
        <p:nvSpPr>
          <p:cNvPr id="11" name="Rectangle: Rounded Corners 10">
            <a:extLst>
              <a:ext uri="{FF2B5EF4-FFF2-40B4-BE49-F238E27FC236}">
                <a16:creationId xmlns:a16="http://schemas.microsoft.com/office/drawing/2014/main" id="{3FACFAC1-CC9A-41F4-8951-CD5F210E1A90}"/>
              </a:ext>
            </a:extLst>
          </p:cNvPr>
          <p:cNvSpPr/>
          <p:nvPr/>
        </p:nvSpPr>
        <p:spPr>
          <a:xfrm>
            <a:off x="2818364" y="3554001"/>
            <a:ext cx="5237063" cy="118484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u="sng" dirty="0">
                <a:solidFill>
                  <a:sysClr val="windowText" lastClr="000000"/>
                </a:solidFill>
                <a:latin typeface="Arial" panose="020B0604020202020204" pitchFamily="34" charset="0"/>
                <a:cs typeface="Arial" panose="020B0604020202020204" pitchFamily="34" charset="0"/>
              </a:rPr>
              <a:t>Discharge Support </a:t>
            </a:r>
            <a:r>
              <a:rPr lang="en-GB" sz="1400" dirty="0">
                <a:solidFill>
                  <a:sysClr val="windowText" lastClr="000000"/>
                </a:solidFill>
                <a:latin typeface="Arial" panose="020B0604020202020204" pitchFamily="34" charset="0"/>
                <a:cs typeface="Arial" panose="020B0604020202020204" pitchFamily="34" charset="0"/>
              </a:rPr>
              <a:t>– volunteers cited as “</a:t>
            </a:r>
            <a:r>
              <a:rPr lang="en-GB" sz="1400" b="1" dirty="0">
                <a:solidFill>
                  <a:sysClr val="windowText" lastClr="000000"/>
                </a:solidFill>
                <a:latin typeface="Arial" panose="020B0604020202020204" pitchFamily="34" charset="0"/>
                <a:cs typeface="Arial" panose="020B0604020202020204" pitchFamily="34" charset="0"/>
              </a:rPr>
              <a:t>the single biggest influence on discharge”, </a:t>
            </a:r>
            <a:r>
              <a:rPr lang="en-GB" sz="1400" dirty="0">
                <a:solidFill>
                  <a:sysClr val="windowText" lastClr="000000"/>
                </a:solidFill>
                <a:latin typeface="Arial" panose="020B0604020202020204" pitchFamily="34" charset="0"/>
                <a:cs typeface="Arial" panose="020B0604020202020204" pitchFamily="34" charset="0"/>
              </a:rPr>
              <a:t>playing a critical part of the trust’s efforts to change patient attitudes and behaviour </a:t>
            </a:r>
            <a:r>
              <a:rPr lang="en-GB" sz="1400" i="1" dirty="0">
                <a:solidFill>
                  <a:sysClr val="windowText" lastClr="000000"/>
                </a:solidFill>
                <a:latin typeface="Arial" panose="020B0604020202020204" pitchFamily="34" charset="0"/>
                <a:cs typeface="Arial" panose="020B0604020202020204" pitchFamily="34" charset="0"/>
              </a:rPr>
              <a:t>(Kingston)</a:t>
            </a:r>
          </a:p>
        </p:txBody>
      </p:sp>
      <p:sp>
        <p:nvSpPr>
          <p:cNvPr id="12" name="Rectangle: Rounded Corners 11">
            <a:extLst>
              <a:ext uri="{FF2B5EF4-FFF2-40B4-BE49-F238E27FC236}">
                <a16:creationId xmlns:a16="http://schemas.microsoft.com/office/drawing/2014/main" id="{FE507BAD-B634-4A60-A9A0-DAFC9051DDCE}"/>
              </a:ext>
            </a:extLst>
          </p:cNvPr>
          <p:cNvSpPr/>
          <p:nvPr/>
        </p:nvSpPr>
        <p:spPr>
          <a:xfrm>
            <a:off x="4364049" y="1672291"/>
            <a:ext cx="3288161" cy="1744753"/>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cs typeface="Arial" panose="020B0604020202020204" pitchFamily="34" charset="0"/>
              </a:rPr>
              <a:t>COVID: </a:t>
            </a:r>
            <a:r>
              <a:rPr lang="en-GB" sz="1400" dirty="0">
                <a:solidFill>
                  <a:srgbClr val="0070C0"/>
                </a:solidFill>
                <a:latin typeface="Arial" panose="020B0604020202020204" pitchFamily="34" charset="0"/>
                <a:cs typeface="Arial" panose="020B0604020202020204" pitchFamily="34" charset="0"/>
              </a:rPr>
              <a:t>“I am immensely proud of the work our volunteers do…..they have played a key role in response to the coronavirus pandemic.”</a:t>
            </a:r>
            <a:r>
              <a:rPr lang="en-GB" sz="1400" dirty="0">
                <a:solidFill>
                  <a:schemeClr val="tx1"/>
                </a:solidFill>
                <a:latin typeface="Arial" panose="020B0604020202020204" pitchFamily="34" charset="0"/>
                <a:cs typeface="Arial" panose="020B0604020202020204" pitchFamily="34" charset="0"/>
              </a:rPr>
              <a:t> </a:t>
            </a:r>
            <a:r>
              <a:rPr lang="en-GB" sz="1400" i="1" dirty="0">
                <a:solidFill>
                  <a:schemeClr val="tx1"/>
                </a:solidFill>
                <a:latin typeface="Arial" panose="020B0604020202020204" pitchFamily="34" charset="0"/>
                <a:cs typeface="Arial" panose="020B0604020202020204" pitchFamily="34" charset="0"/>
              </a:rPr>
              <a:t>(London Ambulance Service)</a:t>
            </a:r>
          </a:p>
        </p:txBody>
      </p:sp>
      <p:sp>
        <p:nvSpPr>
          <p:cNvPr id="13" name="Rectangle: Rounded Corners 12">
            <a:extLst>
              <a:ext uri="{FF2B5EF4-FFF2-40B4-BE49-F238E27FC236}">
                <a16:creationId xmlns:a16="http://schemas.microsoft.com/office/drawing/2014/main" id="{689D3A70-9778-402F-B63F-18563BBA718B}"/>
              </a:ext>
            </a:extLst>
          </p:cNvPr>
          <p:cNvSpPr/>
          <p:nvPr/>
        </p:nvSpPr>
        <p:spPr>
          <a:xfrm>
            <a:off x="8416800" y="3361683"/>
            <a:ext cx="3400168" cy="1392726"/>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ysClr val="windowText" lastClr="000000"/>
                </a:solidFill>
                <a:latin typeface="Arial" panose="020B0604020202020204" pitchFamily="34" charset="0"/>
                <a:cs typeface="Arial" panose="020B0604020202020204" pitchFamily="34" charset="0"/>
              </a:rPr>
              <a:t>COVID: “</a:t>
            </a:r>
            <a:r>
              <a:rPr lang="en-GB" sz="1400" dirty="0">
                <a:solidFill>
                  <a:srgbClr val="0070C0"/>
                </a:solidFill>
                <a:latin typeface="Arial" panose="020B0604020202020204" pitchFamily="34" charset="0"/>
                <a:cs typeface="Arial" panose="020B0604020202020204" pitchFamily="34" charset="0"/>
              </a:rPr>
              <a:t>We’re so grateful for the wonderful volunteers, it’s the little things they do that helps share the load” </a:t>
            </a:r>
            <a:r>
              <a:rPr lang="en-GB" sz="1300" i="1" dirty="0">
                <a:solidFill>
                  <a:sysClr val="windowText" lastClr="000000"/>
                </a:solidFill>
                <a:latin typeface="Arial" panose="020B0604020202020204" pitchFamily="34" charset="0"/>
                <a:cs typeface="Arial" panose="020B0604020202020204" pitchFamily="34" charset="0"/>
              </a:rPr>
              <a:t>(Staff member, Northampton General Hospital)</a:t>
            </a:r>
            <a:endParaRPr lang="en-GB" sz="1300" i="1" dirty="0">
              <a:solidFill>
                <a:sysClr val="windowText" lastClr="000000"/>
              </a:solidFill>
            </a:endParaRPr>
          </a:p>
        </p:txBody>
      </p:sp>
      <p:sp>
        <p:nvSpPr>
          <p:cNvPr id="14" name="Rectangle: Rounded Corners 13">
            <a:extLst>
              <a:ext uri="{FF2B5EF4-FFF2-40B4-BE49-F238E27FC236}">
                <a16:creationId xmlns:a16="http://schemas.microsoft.com/office/drawing/2014/main" id="{07910CD7-62B5-49FF-9170-7ADEC05B4E94}"/>
              </a:ext>
            </a:extLst>
          </p:cNvPr>
          <p:cNvSpPr/>
          <p:nvPr/>
        </p:nvSpPr>
        <p:spPr>
          <a:xfrm>
            <a:off x="164127" y="3436962"/>
            <a:ext cx="2311776" cy="3236337"/>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tx1"/>
                </a:solidFill>
                <a:latin typeface="Arial" panose="020B0604020202020204" pitchFamily="34" charset="0"/>
                <a:cs typeface="Arial" panose="020B0604020202020204" pitchFamily="34" charset="0"/>
              </a:rPr>
              <a:t>COVID: </a:t>
            </a:r>
            <a:r>
              <a:rPr lang="en-GB" sz="1400" dirty="0">
                <a:solidFill>
                  <a:srgbClr val="0070C0"/>
                </a:solidFill>
                <a:latin typeface="Arial" panose="020B0604020202020204" pitchFamily="34" charset="0"/>
                <a:cs typeface="Arial" panose="020B0604020202020204" pitchFamily="34" charset="0"/>
              </a:rPr>
              <a:t>“It has been a really busy start to what I hope will be a long career in the NHS … It is great that I can take a bit of pressure off the NHS and do something for the community.”</a:t>
            </a:r>
            <a:r>
              <a:rPr lang="en-GB" sz="1400" dirty="0">
                <a:solidFill>
                  <a:schemeClr val="tx1"/>
                </a:solidFill>
                <a:latin typeface="Arial" panose="020B0604020202020204" pitchFamily="34" charset="0"/>
                <a:cs typeface="Arial" panose="020B0604020202020204" pitchFamily="34" charset="0"/>
              </a:rPr>
              <a:t> </a:t>
            </a:r>
            <a:r>
              <a:rPr lang="en-GB" sz="1400" i="1" dirty="0">
                <a:solidFill>
                  <a:schemeClr val="tx1"/>
                </a:solidFill>
                <a:latin typeface="Arial" panose="020B0604020202020204" pitchFamily="34" charset="0"/>
                <a:cs typeface="Arial" panose="020B0604020202020204" pitchFamily="34" charset="0"/>
              </a:rPr>
              <a:t>(Volunteer, Royal Shrewsbury Hospital)</a:t>
            </a:r>
          </a:p>
        </p:txBody>
      </p:sp>
    </p:spTree>
    <p:extLst>
      <p:ext uri="{BB962C8B-B14F-4D97-AF65-F5344CB8AC3E}">
        <p14:creationId xmlns:p14="http://schemas.microsoft.com/office/powerpoint/2010/main" val="225628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9711-8CDD-4314-940E-0E5C8758FACD}"/>
              </a:ext>
            </a:extLst>
          </p:cNvPr>
          <p:cNvSpPr>
            <a:spLocks noGrp="1"/>
          </p:cNvSpPr>
          <p:nvPr>
            <p:ph type="title"/>
          </p:nvPr>
        </p:nvSpPr>
        <p:spPr>
          <a:xfrm>
            <a:off x="142357" y="89929"/>
            <a:ext cx="11446163" cy="558913"/>
          </a:xfrm>
        </p:spPr>
        <p:txBody>
          <a:bodyPr>
            <a:normAutofit fontScale="90000"/>
          </a:bodyPr>
          <a:lstStyle/>
          <a:p>
            <a:r>
              <a:rPr lang="en-GB" dirty="0">
                <a:solidFill>
                  <a:schemeClr val="accent1"/>
                </a:solidFill>
                <a:latin typeface="Arial" panose="020B0604020202020204" pitchFamily="34" charset="0"/>
                <a:cs typeface="Arial" panose="020B0604020202020204" pitchFamily="34" charset="0"/>
              </a:rPr>
              <a:t>Volunteering and Workforce</a:t>
            </a:r>
          </a:p>
        </p:txBody>
      </p:sp>
      <p:sp>
        <p:nvSpPr>
          <p:cNvPr id="3" name="Content Placeholder 2">
            <a:extLst>
              <a:ext uri="{FF2B5EF4-FFF2-40B4-BE49-F238E27FC236}">
                <a16:creationId xmlns:a16="http://schemas.microsoft.com/office/drawing/2014/main" id="{04931380-0FDE-4D03-A760-062356EAF8E4}"/>
              </a:ext>
            </a:extLst>
          </p:cNvPr>
          <p:cNvSpPr>
            <a:spLocks noGrp="1"/>
          </p:cNvSpPr>
          <p:nvPr>
            <p:ph idx="1"/>
          </p:nvPr>
        </p:nvSpPr>
        <p:spPr>
          <a:xfrm>
            <a:off x="111479" y="679289"/>
            <a:ext cx="8499121" cy="5320359"/>
          </a:xfrm>
        </p:spPr>
        <p:txBody>
          <a:bodyPr>
            <a:normAutofit/>
          </a:bodyPr>
          <a:lstStyle/>
          <a:p>
            <a:pPr marL="92075" indent="-92075">
              <a:buFont typeface="Arial" panose="020B0604020202020204" pitchFamily="34" charset="0"/>
              <a:buChar char="•"/>
            </a:pPr>
            <a:r>
              <a:rPr lang="en-GB" sz="1400" b="0" dirty="0">
                <a:latin typeface="Arial" panose="020B0604020202020204" pitchFamily="34" charset="0"/>
                <a:cs typeface="Arial" panose="020B0604020202020204" pitchFamily="34" charset="0"/>
              </a:rPr>
              <a:t>Volunteers have a played a vital role not only in supporting patients but also NHS staff during the pandemic. </a:t>
            </a:r>
          </a:p>
          <a:p>
            <a:pPr marL="92075" indent="-92075" fontAlgn="t">
              <a:buFont typeface="Arial" panose="020B0604020202020204" pitchFamily="34" charset="0"/>
              <a:buChar char="•"/>
            </a:pPr>
            <a:r>
              <a:rPr lang="en-GB" sz="1400" b="0" dirty="0">
                <a:latin typeface="Arial" panose="020B0604020202020204" pitchFamily="34" charset="0"/>
                <a:cs typeface="Arial" panose="020B0604020202020204" pitchFamily="34" charset="0"/>
              </a:rPr>
              <a:t>In the short term NHS England is supporting the NHS to focus volunteering efforts on areas that reduce pressure including </a:t>
            </a:r>
            <a:r>
              <a:rPr lang="en-GB" sz="1400" dirty="0">
                <a:latin typeface="Arial" panose="020B0604020202020204" pitchFamily="34" charset="0"/>
                <a:cs typeface="Arial" panose="020B0604020202020204" pitchFamily="34" charset="0"/>
              </a:rPr>
              <a:t>volunteers supporting the health, wellbeing and safety of NHS staff </a:t>
            </a:r>
            <a:r>
              <a:rPr lang="en-GB" sz="1400" b="0" dirty="0">
                <a:latin typeface="Arial" panose="020B0604020202020204" pitchFamily="34" charset="0"/>
                <a:cs typeface="Arial" panose="020B0604020202020204" pitchFamily="34" charset="0"/>
              </a:rPr>
              <a:t>as they contend with </a:t>
            </a:r>
            <a:r>
              <a:rPr lang="en-GB" sz="1400" b="0" dirty="0" err="1">
                <a:latin typeface="Arial" panose="020B0604020202020204" pitchFamily="34" charset="0"/>
                <a:cs typeface="Arial" panose="020B0604020202020204" pitchFamily="34" charset="0"/>
              </a:rPr>
              <a:t>covid</a:t>
            </a:r>
            <a:r>
              <a:rPr lang="en-GB" sz="1400" b="0" dirty="0">
                <a:latin typeface="Arial" panose="020B0604020202020204" pitchFamily="34" charset="0"/>
                <a:cs typeface="Arial" panose="020B0604020202020204" pitchFamily="34" charset="0"/>
              </a:rPr>
              <a:t> and winter pressures </a:t>
            </a:r>
          </a:p>
          <a:p>
            <a:pPr marL="92075" indent="-92075" fontAlgn="t">
              <a:buFont typeface="Arial" panose="020B0604020202020204" pitchFamily="34" charset="0"/>
              <a:buChar char="•"/>
            </a:pPr>
            <a:r>
              <a:rPr lang="en-GB" sz="1400" b="0" dirty="0">
                <a:latin typeface="Arial" panose="020B0604020202020204" pitchFamily="34" charset="0"/>
                <a:cs typeface="Arial" panose="020B0604020202020204" pitchFamily="34" charset="0"/>
              </a:rPr>
              <a:t>In line with ambitions laid out in the NHS People plan, there is a renewed focus on the “Volunteer to Career” pathway recognising the invaluable experience volunteering offers as a stepping stone into a career in the NHS</a:t>
            </a:r>
          </a:p>
          <a:p>
            <a:pPr marL="92075" indent="-92075">
              <a:buFont typeface="Arial" panose="020B0604020202020204" pitchFamily="34" charset="0"/>
              <a:buChar char="•"/>
            </a:pPr>
            <a:r>
              <a:rPr lang="en-GB" sz="1400" b="0" dirty="0">
                <a:latin typeface="Arial" panose="020B0604020202020204" pitchFamily="34" charset="0"/>
                <a:cs typeface="Arial" panose="020B0604020202020204" pitchFamily="34" charset="0"/>
              </a:rPr>
              <a:t>At a local level health and care systems, in particular, can build on the role of NHS organisations and large social care employers as anchor institutions, to bring those furthest from employment into meaningful employment and to target recruitment, volunteering and apprenticeship opportunities in areas of greater deprivation.</a:t>
            </a:r>
          </a:p>
          <a:p>
            <a:pPr marL="92075" indent="-92075">
              <a:buFont typeface="Arial" panose="020B0604020202020204" pitchFamily="34" charset="0"/>
              <a:buChar char="•"/>
            </a:pPr>
            <a:r>
              <a:rPr lang="en-GB" sz="1400" b="0" dirty="0">
                <a:latin typeface="Arial" panose="020B0604020202020204" pitchFamily="34" charset="0"/>
                <a:cs typeface="Arial" panose="020B0604020202020204" pitchFamily="34" charset="0"/>
              </a:rPr>
              <a:t>At a national level NHS England is supporting development of Volunteer to Career programmes and has launched the NHS Cadets programme as a significant start on this journey. </a:t>
            </a:r>
          </a:p>
        </p:txBody>
      </p:sp>
      <p:sp>
        <p:nvSpPr>
          <p:cNvPr id="4" name="Slide Number Placeholder 3">
            <a:extLst>
              <a:ext uri="{FF2B5EF4-FFF2-40B4-BE49-F238E27FC236}">
                <a16:creationId xmlns:a16="http://schemas.microsoft.com/office/drawing/2014/main" id="{ED1B7420-B2DA-4E2F-938D-253DB080249D}"/>
              </a:ext>
            </a:extLst>
          </p:cNvPr>
          <p:cNvSpPr>
            <a:spLocks noGrp="1"/>
          </p:cNvSpPr>
          <p:nvPr>
            <p:ph type="sldNum" sz="quarter" idx="12"/>
          </p:nvPr>
        </p:nvSpPr>
        <p:spPr/>
        <p:txBody>
          <a:bodyPr/>
          <a:lstStyle/>
          <a:p>
            <a:fld id="{06A44ADC-FBC0-4698-B0EC-1AD4A4060383}" type="slidenum">
              <a:rPr lang="en-GB" smtClean="0"/>
              <a:t>11</a:t>
            </a:fld>
            <a:endParaRPr lang="en-GB"/>
          </a:p>
        </p:txBody>
      </p:sp>
      <p:sp>
        <p:nvSpPr>
          <p:cNvPr id="7" name="Rectangle: Rounded Corners 6">
            <a:extLst>
              <a:ext uri="{FF2B5EF4-FFF2-40B4-BE49-F238E27FC236}">
                <a16:creationId xmlns:a16="http://schemas.microsoft.com/office/drawing/2014/main" id="{8886DD9E-2745-4E89-93E7-22A21B797618}"/>
              </a:ext>
            </a:extLst>
          </p:cNvPr>
          <p:cNvSpPr/>
          <p:nvPr/>
        </p:nvSpPr>
        <p:spPr>
          <a:xfrm>
            <a:off x="8610599" y="1962451"/>
            <a:ext cx="3469921" cy="164757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sng" dirty="0">
                <a:solidFill>
                  <a:schemeClr val="tx1"/>
                </a:solidFill>
                <a:latin typeface="Arial" panose="020B0604020202020204" pitchFamily="34" charset="0"/>
                <a:cs typeface="Arial" panose="020B0604020202020204" pitchFamily="34" charset="0"/>
              </a:rPr>
              <a:t>Work Ready Volunteer Programmes </a:t>
            </a:r>
          </a:p>
          <a:p>
            <a:r>
              <a:rPr lang="en-GB" sz="1200" dirty="0">
                <a:solidFill>
                  <a:srgbClr val="0070C0"/>
                </a:solidFill>
                <a:latin typeface="Arial" panose="020B0604020202020204" pitchFamily="34" charset="0"/>
                <a:cs typeface="Arial" panose="020B0604020202020204" pitchFamily="34" charset="0"/>
              </a:rPr>
              <a:t>20 volunteers taking part in Northampton General Hospital NHS Trust’s “Work Ready Volunteer Programme” on track to apply for paid HCA roles having gained vital experience and skills throughout covid. </a:t>
            </a:r>
            <a:endParaRPr lang="en-GB" sz="1200" i="1" dirty="0">
              <a:solidFill>
                <a:srgbClr val="0070C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A8D2BA6-F05F-4D9B-96B0-DECBBE723520}"/>
              </a:ext>
            </a:extLst>
          </p:cNvPr>
          <p:cNvSpPr/>
          <p:nvPr/>
        </p:nvSpPr>
        <p:spPr>
          <a:xfrm>
            <a:off x="8579721" y="136525"/>
            <a:ext cx="3469922" cy="164757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sng" dirty="0">
                <a:solidFill>
                  <a:srgbClr val="000000"/>
                </a:solidFill>
                <a:latin typeface="Arial" panose="020B0604020202020204" pitchFamily="34" charset="0"/>
                <a:cs typeface="Arial" panose="020B0604020202020204" pitchFamily="34" charset="0"/>
              </a:rPr>
              <a:t>HCA Apprenticeships</a:t>
            </a:r>
          </a:p>
          <a:p>
            <a:r>
              <a:rPr lang="en-GB" sz="1200" dirty="0">
                <a:solidFill>
                  <a:srgbClr val="0070C0"/>
                </a:solidFill>
                <a:latin typeface="Arial" panose="020B0604020202020204" pitchFamily="34" charset="0"/>
                <a:cs typeface="Arial" panose="020B0604020202020204" pitchFamily="34" charset="0"/>
              </a:rPr>
              <a:t>During Covid, 4 volunteers progressed onto HCA Pathway Apprenticeships at Chelsea and Westminster NHSFT including 2 members from British Airways who had recently lost their jobs in the pandemic. </a:t>
            </a:r>
            <a:endParaRPr lang="en-GB" sz="1200" i="1" dirty="0">
              <a:solidFill>
                <a:srgbClr val="0070C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0C509AA-A787-47B3-9728-243EC425E9AE}"/>
              </a:ext>
            </a:extLst>
          </p:cNvPr>
          <p:cNvSpPr/>
          <p:nvPr/>
        </p:nvSpPr>
        <p:spPr>
          <a:xfrm>
            <a:off x="142357" y="4044892"/>
            <a:ext cx="11744843" cy="2676583"/>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a:r>
              <a:rPr lang="en-GB" b="1" u="sng" dirty="0">
                <a:solidFill>
                  <a:sysClr val="windowText" lastClr="000000"/>
                </a:solidFill>
                <a:latin typeface="Arial" panose="020B0604020202020204" pitchFamily="34" charset="0"/>
                <a:cs typeface="Arial" panose="020B0604020202020204" pitchFamily="34" charset="0"/>
              </a:rPr>
              <a:t>NHS Cadets</a:t>
            </a:r>
          </a:p>
          <a:p>
            <a:pPr marL="263525"/>
            <a:endParaRPr lang="en-GB" sz="800" b="1" u="sng" dirty="0">
              <a:solidFill>
                <a:sysClr val="windowText" lastClr="000000"/>
              </a:solidFill>
              <a:latin typeface="Arial" panose="020B0604020202020204" pitchFamily="34" charset="0"/>
              <a:cs typeface="Arial" panose="020B0604020202020204" pitchFamily="34" charset="0"/>
            </a:endParaRP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Developed in partnership with St John Ambulance, the programme offers a route into volunteering or a career in the health service. </a:t>
            </a: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The £6m partnership is focusing on reaching 10,000 young people (age 14-18) from communities under-represented in the NHS workforce. </a:t>
            </a: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The programme will equip them with valuable skills such as first aid and mental health first aid, communication, resilience and leadership skills. </a:t>
            </a: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Young people aged 14- 16 will undertake the ‘foundation pathway’ which includes volunteering at a local NHS trust. </a:t>
            </a: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Young people aged 16-18 will undertake the ‘advanced pathway with a BTEC in leadership and practical first aid volunteer placements.</a:t>
            </a: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12 operational Cadets sites with further waiting list of 43. Sites will be onboarded every 6 months with 170 sites by December 2023.</a:t>
            </a:r>
          </a:p>
          <a:p>
            <a:pPr marL="88900" indent="-8890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The programme includes mentorship opportunities with The Princes Trust to support young people into NHS employment</a:t>
            </a:r>
          </a:p>
        </p:txBody>
      </p:sp>
    </p:spTree>
    <p:extLst>
      <p:ext uri="{BB962C8B-B14F-4D97-AF65-F5344CB8AC3E}">
        <p14:creationId xmlns:p14="http://schemas.microsoft.com/office/powerpoint/2010/main" val="166110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08939" y="1269106"/>
            <a:ext cx="11173461" cy="4689269"/>
          </a:xfrm>
        </p:spPr>
        <p:txBody>
          <a:bodyPr/>
          <a:lstStyle/>
          <a:p>
            <a:pPr marL="457200" indent="-457200">
              <a:buAutoNum type="arabicPeriod"/>
            </a:pPr>
            <a:endParaRPr lang="en-GB" sz="2000" dirty="0"/>
          </a:p>
          <a:p>
            <a:pPr marL="0" indent="0">
              <a:buClr>
                <a:srgbClr val="005EB8"/>
              </a:buClr>
              <a:buNone/>
            </a:pPr>
            <a:endParaRPr lang="en-GB" dirty="0"/>
          </a:p>
        </p:txBody>
      </p:sp>
      <p:sp>
        <p:nvSpPr>
          <p:cNvPr id="3" name="Title 2"/>
          <p:cNvSpPr>
            <a:spLocks noGrp="1"/>
          </p:cNvSpPr>
          <p:nvPr>
            <p:ph type="title"/>
          </p:nvPr>
        </p:nvSpPr>
        <p:spPr>
          <a:xfrm>
            <a:off x="408939" y="282393"/>
            <a:ext cx="8656684" cy="611649"/>
          </a:xfrm>
        </p:spPr>
        <p:txBody>
          <a:bodyPr>
            <a:normAutofit fontScale="90000"/>
          </a:bodyPr>
          <a:lstStyle/>
          <a:p>
            <a:r>
              <a:rPr lang="en-GB" dirty="0">
                <a:solidFill>
                  <a:srgbClr val="0070C0"/>
                </a:solidFill>
              </a:rPr>
              <a:t>Volunteering in The Long Term Plan and People Plan</a:t>
            </a:r>
            <a:endParaRPr lang="en-GB" b="1" dirty="0"/>
          </a:p>
        </p:txBody>
      </p:sp>
      <p:sp>
        <p:nvSpPr>
          <p:cNvPr id="4" name="Footer Placeholder 3"/>
          <p:cNvSpPr>
            <a:spLocks noGrp="1"/>
          </p:cNvSpPr>
          <p:nvPr>
            <p:ph type="ftr" sz="quarter" idx="3"/>
          </p:nvPr>
        </p:nvSpPr>
        <p:spPr/>
        <p:txBody>
          <a:bodyPr/>
          <a:lstStyle/>
          <a:p>
            <a:r>
              <a:rPr lang="en-US"/>
              <a:t>Presentation title</a:t>
            </a:r>
            <a:endParaRPr lang="en-US" dirty="0"/>
          </a:p>
        </p:txBody>
      </p:sp>
      <p:sp>
        <p:nvSpPr>
          <p:cNvPr id="5" name="Rectangle 4">
            <a:extLst>
              <a:ext uri="{FF2B5EF4-FFF2-40B4-BE49-F238E27FC236}">
                <a16:creationId xmlns:a16="http://schemas.microsoft.com/office/drawing/2014/main" id="{DF900992-32BB-4E5B-B179-114D7A682AF0}"/>
              </a:ext>
            </a:extLst>
          </p:cNvPr>
          <p:cNvSpPr/>
          <p:nvPr/>
        </p:nvSpPr>
        <p:spPr>
          <a:xfrm>
            <a:off x="330926" y="1269106"/>
            <a:ext cx="7968343" cy="4305730"/>
          </a:xfrm>
          <a:prstGeom prst="rect">
            <a:avLst/>
          </a:prstGeom>
        </p:spPr>
        <p:txBody>
          <a:bodyPr wrap="square">
            <a:spAutoFit/>
          </a:bodyPr>
          <a:lstStyle/>
          <a:p>
            <a:pPr marL="285750" indent="-28575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Greater access for younger volunteers e.g. #iwill, NHS Cadets, Health Challenge Award</a:t>
            </a:r>
          </a:p>
          <a:p>
            <a:pPr marL="285750" indent="-285750">
              <a:lnSpc>
                <a:spcPct val="20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Programmes</a:t>
            </a:r>
            <a:r>
              <a:rPr lang="en-US" sz="2000" dirty="0">
                <a:latin typeface="Arial" panose="020B0604020202020204" pitchFamily="34" charset="0"/>
                <a:cs typeface="Arial" panose="020B0604020202020204" pitchFamily="34" charset="0"/>
              </a:rPr>
              <a:t> in deprived areas</a:t>
            </a:r>
          </a:p>
          <a:p>
            <a:pPr marL="285750" indent="-28575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Inclusive volunteering opportunities</a:t>
            </a:r>
          </a:p>
          <a:p>
            <a:pPr marL="285750" indent="-28575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Scale volunteering </a:t>
            </a:r>
            <a:r>
              <a:rPr lang="en-US" sz="2000" dirty="0" err="1">
                <a:latin typeface="Arial" panose="020B0604020202020204" pitchFamily="34" charset="0"/>
                <a:cs typeface="Arial" panose="020B0604020202020204" pitchFamily="34" charset="0"/>
              </a:rPr>
              <a:t>programmes</a:t>
            </a:r>
            <a:r>
              <a:rPr lang="en-US" sz="2000" dirty="0">
                <a:latin typeface="Arial" panose="020B0604020202020204" pitchFamily="34" charset="0"/>
                <a:cs typeface="Arial" panose="020B0604020202020204" pitchFamily="34" charset="0"/>
              </a:rPr>
              <a:t> across the country</a:t>
            </a:r>
          </a:p>
          <a:p>
            <a:pPr marL="285750" indent="-28575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Greater recognition of role of volunteering in supporting staff</a:t>
            </a:r>
          </a:p>
          <a:p>
            <a:pPr marL="285750" indent="-28575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Double the number of NHS volunteers over the next three years.​</a:t>
            </a:r>
          </a:p>
        </p:txBody>
      </p:sp>
      <p:pic>
        <p:nvPicPr>
          <p:cNvPr id="1026" name="Picture 2" descr="See the source image">
            <a:extLst>
              <a:ext uri="{FF2B5EF4-FFF2-40B4-BE49-F238E27FC236}">
                <a16:creationId xmlns:a16="http://schemas.microsoft.com/office/drawing/2014/main" id="{074DC378-EA58-45D5-BFDD-2FCB4AFCB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402" y="1556273"/>
            <a:ext cx="4088657" cy="373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8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2380" y="1084360"/>
            <a:ext cx="7222764" cy="5614205"/>
          </a:xfrm>
        </p:spPr>
        <p:txBody>
          <a:bodyPr>
            <a:normAutofit/>
          </a:bodyPr>
          <a:lstStyle/>
          <a:p>
            <a:r>
              <a:rPr lang="en-US" sz="2000" dirty="0"/>
              <a:t>“Health &amp; Care” overall: Est. 3m volunteers </a:t>
            </a:r>
            <a:r>
              <a:rPr lang="en-US" i="1" dirty="0"/>
              <a:t>(</a:t>
            </a:r>
            <a:r>
              <a:rPr lang="en-US" i="1" dirty="0">
                <a:hlinkClick r:id="rId2"/>
              </a:rPr>
              <a:t>Kings Fund, 2013</a:t>
            </a:r>
            <a:r>
              <a:rPr lang="en-US" i="1" dirty="0"/>
              <a:t>)</a:t>
            </a:r>
          </a:p>
          <a:p>
            <a:r>
              <a:rPr lang="en-US" sz="2000" dirty="0"/>
              <a:t>Acute &amp; Community Trusts: Est. 90,000 volunteers </a:t>
            </a:r>
            <a:r>
              <a:rPr lang="en-US" dirty="0"/>
              <a:t>(NHSE survey, 2019)</a:t>
            </a:r>
          </a:p>
          <a:p>
            <a:r>
              <a:rPr lang="en-US" sz="2000" dirty="0"/>
              <a:t>Ambulance Trusts: Approx. 10,000 volunteers</a:t>
            </a:r>
          </a:p>
          <a:p>
            <a:r>
              <a:rPr lang="en-US" sz="2000" dirty="0"/>
              <a:t>Primary care: </a:t>
            </a:r>
          </a:p>
          <a:p>
            <a:pPr lvl="1"/>
            <a:r>
              <a:rPr lang="en-US" sz="1800" dirty="0">
                <a:hlinkClick r:id="rId3"/>
              </a:rPr>
              <a:t>Kings Fund report</a:t>
            </a:r>
            <a:endParaRPr lang="en-US" sz="1800" dirty="0"/>
          </a:p>
          <a:p>
            <a:pPr lvl="1"/>
            <a:r>
              <a:rPr lang="en-US" sz="1800" dirty="0">
                <a:hlinkClick r:id="rId4"/>
              </a:rPr>
              <a:t>www.alltogetherbetter.org.uk</a:t>
            </a:r>
            <a:r>
              <a:rPr lang="en-US" sz="1800" dirty="0"/>
              <a:t> – 130 GP practices – 30% fall in frequent attenders</a:t>
            </a:r>
          </a:p>
          <a:p>
            <a:pPr lvl="1"/>
            <a:endParaRPr lang="en-US" sz="2000" dirty="0"/>
          </a:p>
          <a:p>
            <a:r>
              <a:rPr lang="en-US" sz="2000" dirty="0"/>
              <a:t>Massive variation in:</a:t>
            </a:r>
          </a:p>
          <a:p>
            <a:pPr lvl="1"/>
            <a:r>
              <a:rPr lang="en-US" sz="1800" dirty="0"/>
              <a:t>Volunteer nos. per trust – acutes generally &gt; community &amp; mental health </a:t>
            </a:r>
          </a:p>
          <a:p>
            <a:pPr lvl="1"/>
            <a:r>
              <a:rPr lang="en-US" sz="1800" dirty="0"/>
              <a:t>Volunteer Service Managers and resource</a:t>
            </a:r>
          </a:p>
          <a:p>
            <a:pPr lvl="1"/>
            <a:r>
              <a:rPr lang="en-US" sz="1800" dirty="0"/>
              <a:t>Types of volunteer roles – over 300</a:t>
            </a:r>
          </a:p>
          <a:p>
            <a:pPr marL="457200" lvl="1" indent="0">
              <a:buNone/>
            </a:pPr>
            <a:endParaRPr lang="en-GB" sz="2000" dirty="0"/>
          </a:p>
          <a:p>
            <a:pPr marL="0" indent="0">
              <a:buNone/>
            </a:pPr>
            <a:endParaRPr lang="en-GB" sz="2000" dirty="0"/>
          </a:p>
          <a:p>
            <a:pPr marL="0" indent="0">
              <a:buClr>
                <a:srgbClr val="005EB8"/>
              </a:buClr>
              <a:buNone/>
            </a:pPr>
            <a:endParaRPr lang="en-GB" dirty="0"/>
          </a:p>
        </p:txBody>
      </p:sp>
      <p:sp>
        <p:nvSpPr>
          <p:cNvPr id="3" name="Title 2"/>
          <p:cNvSpPr>
            <a:spLocks noGrp="1"/>
          </p:cNvSpPr>
          <p:nvPr>
            <p:ph type="title"/>
          </p:nvPr>
        </p:nvSpPr>
        <p:spPr>
          <a:xfrm>
            <a:off x="330561" y="324430"/>
            <a:ext cx="8482513" cy="611649"/>
          </a:xfrm>
        </p:spPr>
        <p:txBody>
          <a:bodyPr>
            <a:normAutofit/>
          </a:bodyPr>
          <a:lstStyle/>
          <a:p>
            <a:r>
              <a:rPr lang="en-US" dirty="0">
                <a:solidFill>
                  <a:srgbClr val="0070C0"/>
                </a:solidFill>
              </a:rPr>
              <a:t>Status of volunteering – pre-Covid</a:t>
            </a:r>
            <a:endParaRPr lang="en-GB" b="1" dirty="0"/>
          </a:p>
        </p:txBody>
      </p:sp>
      <p:sp>
        <p:nvSpPr>
          <p:cNvPr id="4" name="Footer Placeholder 3"/>
          <p:cNvSpPr>
            <a:spLocks noGrp="1"/>
          </p:cNvSpPr>
          <p:nvPr>
            <p:ph type="ftr" sz="quarter" idx="3"/>
          </p:nvPr>
        </p:nvSpPr>
        <p:spPr/>
        <p:txBody>
          <a:bodyPr/>
          <a:lstStyle/>
          <a:p>
            <a:endParaRPr lang="en-US" dirty="0"/>
          </a:p>
        </p:txBody>
      </p:sp>
      <p:pic>
        <p:nvPicPr>
          <p:cNvPr id="5" name="Picture 2" descr="17338f118ce9f8d83341">
            <a:extLst>
              <a:ext uri="{FF2B5EF4-FFF2-40B4-BE49-F238E27FC236}">
                <a16:creationId xmlns:a16="http://schemas.microsoft.com/office/drawing/2014/main" id="{0D0A2A48-7EA1-45BF-AE22-21C2D7F73A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3" r="2840"/>
          <a:stretch/>
        </p:blipFill>
        <p:spPr bwMode="auto">
          <a:xfrm>
            <a:off x="7689867" y="0"/>
            <a:ext cx="4502133"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41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60CD3-FE6F-46B1-A8FC-1B1895231AF4}"/>
              </a:ext>
            </a:extLst>
          </p:cNvPr>
          <p:cNvSpPr>
            <a:spLocks noGrp="1"/>
          </p:cNvSpPr>
          <p:nvPr>
            <p:ph type="title"/>
          </p:nvPr>
        </p:nvSpPr>
        <p:spPr>
          <a:xfrm>
            <a:off x="306979" y="100059"/>
            <a:ext cx="9638210" cy="922579"/>
          </a:xfrm>
        </p:spPr>
        <p:txBody>
          <a:bodyPr>
            <a:noAutofit/>
          </a:bodyPr>
          <a:lstStyle/>
          <a:p>
            <a:r>
              <a:rPr lang="en-GB" sz="2800" dirty="0">
                <a:solidFill>
                  <a:srgbClr val="0070C0"/>
                </a:solidFill>
              </a:rPr>
              <a:t>Volunteering and voluntary sector support during Covid  </a:t>
            </a:r>
            <a:endParaRPr lang="en-GB" sz="2800" dirty="0"/>
          </a:p>
        </p:txBody>
      </p:sp>
      <p:graphicFrame>
        <p:nvGraphicFramePr>
          <p:cNvPr id="4" name="Content Placeholder 3">
            <a:extLst>
              <a:ext uri="{FF2B5EF4-FFF2-40B4-BE49-F238E27FC236}">
                <a16:creationId xmlns:a16="http://schemas.microsoft.com/office/drawing/2014/main" id="{DAD57B36-B8CD-43DF-A8A8-D250C0E9ED0C}"/>
              </a:ext>
            </a:extLst>
          </p:cNvPr>
          <p:cNvGraphicFramePr>
            <a:graphicFrameLocks noGrp="1"/>
          </p:cNvGraphicFramePr>
          <p:nvPr>
            <p:ph sz="quarter" idx="10"/>
            <p:extLst>
              <p:ext uri="{D42A27DB-BD31-4B8C-83A1-F6EECF244321}">
                <p14:modId xmlns:p14="http://schemas.microsoft.com/office/powerpoint/2010/main" val="655906616"/>
              </p:ext>
            </p:extLst>
          </p:nvPr>
        </p:nvGraphicFramePr>
        <p:xfrm>
          <a:off x="2536219" y="874190"/>
          <a:ext cx="7737872" cy="372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14E5D97D-7C70-42B4-A750-316A9DB87157}"/>
              </a:ext>
            </a:extLst>
          </p:cNvPr>
          <p:cNvSpPr/>
          <p:nvPr/>
        </p:nvSpPr>
        <p:spPr>
          <a:xfrm>
            <a:off x="206951" y="4746032"/>
            <a:ext cx="8413266" cy="2011909"/>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pPr>
            <a:r>
              <a:rPr lang="en-GB" altLang="en-US" sz="1400" b="1" dirty="0">
                <a:solidFill>
                  <a:srgbClr val="00B050"/>
                </a:solidFill>
                <a:latin typeface="Arial"/>
                <a:ea typeface="Times New Roman" panose="02020603050405020304" pitchFamily="18" charset="0"/>
                <a:cs typeface="Arial"/>
              </a:rPr>
              <a:t>Voluntary Sector Support </a:t>
            </a:r>
            <a:endParaRPr lang="en-GB" altLang="en-US" sz="1400" b="1"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5405" indent="-65405">
              <a:lnSpc>
                <a:spcPct val="107000"/>
              </a:lnSpc>
              <a:buFont typeface="Symbol" panose="05050102010706020507" pitchFamily="18" charset="2"/>
              <a:buChar char=""/>
            </a:pPr>
            <a:r>
              <a:rPr lang="en-GB" alt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Locally, thousands of organisations that provided additional support or ‘pivoted’ their operations</a:t>
            </a:r>
          </a:p>
          <a:p>
            <a:pPr marL="65405" indent="-65405">
              <a:lnSpc>
                <a:spcPct val="107000"/>
              </a:lnSpc>
              <a:buFont typeface="Symbol" panose="05050102010706020507" pitchFamily="18" charset="2"/>
              <a:buChar char=""/>
            </a:pPr>
            <a:r>
              <a:rPr lang="en-GB" alt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Centrally commissioned support also provided for trusts to relieve pressure in the most challenged areas of the system e.g. weekend discharge, admission avoidance, corridor care and reducing long length of stay.</a:t>
            </a:r>
          </a:p>
          <a:p>
            <a:pPr marL="65405" indent="-65405">
              <a:lnSpc>
                <a:spcPct val="107000"/>
              </a:lnSpc>
              <a:buFont typeface="Symbol" panose="05050102010706020507" pitchFamily="18" charset="2"/>
              <a:buChar char=""/>
            </a:pPr>
            <a:r>
              <a:rPr lang="en-GB" alt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Currently provided by Age UK, British Red Cross, St John Ambulance and Royal Voluntary Service. </a:t>
            </a:r>
          </a:p>
          <a:p>
            <a:pPr marL="65405" indent="-6540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Includes:</a:t>
            </a:r>
          </a:p>
          <a:p>
            <a:pPr marL="201930" lvl="1" indent="-6540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National Ambulance Coordination support</a:t>
            </a:r>
          </a:p>
          <a:p>
            <a:pPr marL="201930" lvl="1" indent="-6540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Added Emergency Department capacity</a:t>
            </a:r>
          </a:p>
          <a:p>
            <a:pPr marL="201930" lvl="1" indent="-6540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Patient Transport </a:t>
            </a:r>
          </a:p>
          <a:p>
            <a:pPr marL="201930" lvl="1" indent="-6540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 “Home from Hospital” assisted discharge and community wrap around services</a:t>
            </a:r>
          </a:p>
          <a:p>
            <a:pPr marL="201930" lvl="1" indent="-6540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Vaccination volunteers </a:t>
            </a:r>
          </a:p>
        </p:txBody>
      </p:sp>
      <p:sp>
        <p:nvSpPr>
          <p:cNvPr id="6" name="Rectangle: Rounded Corners 5">
            <a:extLst>
              <a:ext uri="{FF2B5EF4-FFF2-40B4-BE49-F238E27FC236}">
                <a16:creationId xmlns:a16="http://schemas.microsoft.com/office/drawing/2014/main" id="{162D3DEE-3CF4-4EDE-AFB9-5C09002864A7}"/>
              </a:ext>
            </a:extLst>
          </p:cNvPr>
          <p:cNvSpPr/>
          <p:nvPr/>
        </p:nvSpPr>
        <p:spPr>
          <a:xfrm>
            <a:off x="9056914" y="874190"/>
            <a:ext cx="2906041" cy="5430816"/>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pPr>
            <a:r>
              <a:rPr lang="en-GB" sz="1400" b="1" dirty="0">
                <a:solidFill>
                  <a:srgbClr val="7030A0"/>
                </a:solidFill>
                <a:latin typeface="Arial" panose="020B0604020202020204" pitchFamily="34" charset="0"/>
                <a:ea typeface="Calibri" panose="020F0502020204030204" pitchFamily="34" charset="0"/>
                <a:cs typeface="Arial" panose="020B0604020202020204" pitchFamily="34" charset="0"/>
              </a:rPr>
              <a:t>NHS Volunteers</a:t>
            </a:r>
          </a:p>
          <a:p>
            <a:pPr marL="65485" indent="-65485">
              <a:lnSpc>
                <a:spcPct val="107000"/>
              </a:lnSpc>
              <a:buFont typeface="Symbol" panose="05050102010706020507" pitchFamily="18" charset="2"/>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Formalised longer-term volunteering within NHS settings e.g. hospital or ambulance trusts</a:t>
            </a:r>
            <a:endParaRPr lang="en-GB" sz="1100" dirty="0">
              <a:latin typeface="Arial" panose="020B0604020202020204" pitchFamily="34" charset="0"/>
              <a:ea typeface="Calibri" panose="020F0502020204030204" pitchFamily="34" charset="0"/>
              <a:cs typeface="Arial" panose="020B0604020202020204" pitchFamily="34" charset="0"/>
            </a:endParaRPr>
          </a:p>
          <a:p>
            <a:pPr marL="65485" indent="-65485">
              <a:lnSpc>
                <a:spcPct val="107000"/>
              </a:lnSpc>
              <a:buFont typeface="Symbol" panose="05050102010706020507" pitchFamily="18" charset="2"/>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Supporting NHS staff and patients within settings and during transfers of care</a:t>
            </a:r>
          </a:p>
          <a:p>
            <a:pPr marL="65485" indent="-65485">
              <a:lnSpc>
                <a:spcPct val="107000"/>
              </a:lnSpc>
              <a:buFont typeface="Symbol" panose="05050102010706020507" pitchFamily="18" charset="2"/>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Provides additional capacity</a:t>
            </a:r>
          </a:p>
          <a:p>
            <a:pPr marL="65485" indent="-65485">
              <a:lnSpc>
                <a:spcPct val="107000"/>
              </a:lnSpc>
              <a:buFont typeface="Symbol" panose="05050102010706020507" pitchFamily="18" charset="2"/>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Delivered by local in-house NHS volunteer services</a:t>
            </a:r>
          </a:p>
          <a:p>
            <a:pPr marL="65485" indent="-65485">
              <a:lnSpc>
                <a:spcPct val="107000"/>
              </a:lnSpc>
              <a:buFont typeface="Symbol" panose="05050102010706020507" pitchFamily="18" charset="2"/>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Includes:</a:t>
            </a:r>
          </a:p>
          <a:p>
            <a:pPr marL="202406" indent="-65485">
              <a:lnSpc>
                <a:spcPct val="107000"/>
              </a:lnSpc>
              <a:buFont typeface="Symbol" panose="05050102010706020507" pitchFamily="18" charset="2"/>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Volunteers on wards</a:t>
            </a:r>
            <a:endParaRPr lang="en-GB"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Flexible response roles</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Pre/post discharge support</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Patient liaison roles</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Digital/virtual roles</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Community First Response</a:t>
            </a:r>
          </a:p>
          <a:p>
            <a:pPr marL="136922">
              <a:lnSpc>
                <a:spcPct val="107000"/>
              </a:lnSpc>
            </a:pPr>
            <a:endParaRPr lang="en-GB"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66675" indent="-65485">
              <a:lnSpc>
                <a:spcPct val="107000"/>
              </a:lnSpc>
              <a:buFont typeface="Symbol" panose="05050102010706020507" pitchFamily="18" charset="2"/>
              <a:buChar char=""/>
              <a:tabLst>
                <a:tab pos="66675" algn="l"/>
              </a:tabLst>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 Central NHS EI funding rounds for volunteer projects focussing on:</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Recovery of volunteering services </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Restoration of NHS services</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Reducing pressures arising from Covid/Winter </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Supporting staff wellbeing and safety</a:t>
            </a:r>
          </a:p>
          <a:p>
            <a:pPr marL="202406" indent="-65485">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Improving patient experience and safety</a:t>
            </a:r>
            <a:endParaRPr lang="en-GB" sz="11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4CACF20-12C8-42BE-AE81-91BE9508BDC6}"/>
              </a:ext>
            </a:extLst>
          </p:cNvPr>
          <p:cNvSpPr/>
          <p:nvPr/>
        </p:nvSpPr>
        <p:spPr>
          <a:xfrm>
            <a:off x="206951" y="836183"/>
            <a:ext cx="3469416" cy="380076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pPr>
            <a:r>
              <a:rPr lang="en-GB" sz="1400" b="1" dirty="0">
                <a:solidFill>
                  <a:srgbClr val="00B0F0"/>
                </a:solidFill>
                <a:latin typeface="Arial" panose="020B0604020202020204" pitchFamily="34" charset="0"/>
                <a:ea typeface="Calibri" panose="020F0502020204030204" pitchFamily="34" charset="0"/>
                <a:cs typeface="Arial" panose="020B0604020202020204" pitchFamily="34" charset="0"/>
              </a:rPr>
              <a:t>NHS Volunteer Responders</a:t>
            </a:r>
          </a:p>
          <a:p>
            <a:pPr marL="71438"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Flexible task-based volunteering in the community</a:t>
            </a:r>
          </a:p>
          <a:p>
            <a:pPr marL="71438"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Support for those self-isolating/shielding, NHS/social care services and for staff within health and care sector</a:t>
            </a:r>
          </a:p>
          <a:p>
            <a:pPr marL="71438"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Currently delivered by Royal Voluntary Service using the </a:t>
            </a:r>
            <a:r>
              <a:rPr lang="en-GB" sz="1100" dirty="0" err="1">
                <a:solidFill>
                  <a:schemeClr val="tx1"/>
                </a:solidFill>
                <a:latin typeface="Arial" panose="020B0604020202020204" pitchFamily="34" charset="0"/>
                <a:ea typeface="Calibri" panose="020F0502020204030204" pitchFamily="34" charset="0"/>
                <a:cs typeface="Arial" panose="020B0604020202020204" pitchFamily="34" charset="0"/>
              </a:rPr>
              <a:t>GoodSam</a:t>
            </a: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 app to manage and deploy volunteers</a:t>
            </a:r>
          </a:p>
          <a:p>
            <a:pPr marL="71438"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Tasks include:</a:t>
            </a:r>
          </a:p>
          <a:p>
            <a:pPr marL="202406" lvl="1"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Check in and chat </a:t>
            </a:r>
          </a:p>
          <a:p>
            <a:pPr marL="202406" lvl="1"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Patient transport</a:t>
            </a:r>
          </a:p>
          <a:p>
            <a:pPr marL="202406" lvl="1"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NHS transport (moving supplies)</a:t>
            </a:r>
          </a:p>
          <a:p>
            <a:pPr marL="202406" lvl="1"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Food/medication delivery</a:t>
            </a:r>
          </a:p>
          <a:p>
            <a:pPr marL="202406" lvl="1" indent="-71438">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Evolution to support emerging needs e.g. delivery of Pulse Oximeters, supporting clinical trials etc.</a:t>
            </a:r>
          </a:p>
          <a:p>
            <a:pPr marL="182563" lvl="1" indent="-52388">
              <a:lnSpc>
                <a:spcPct val="107000"/>
              </a:lnSpc>
              <a:buFont typeface="Arial" panose="020B0604020202020204" pitchFamily="34" charset="0"/>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Volunteer stewards for the </a:t>
            </a:r>
            <a:r>
              <a:rPr lang="en-GB" sz="1100" dirty="0" err="1">
                <a:solidFill>
                  <a:schemeClr val="tx1"/>
                </a:solidFill>
                <a:latin typeface="Arial" panose="020B0604020202020204" pitchFamily="34" charset="0"/>
                <a:ea typeface="Calibri" panose="020F0502020204030204" pitchFamily="34" charset="0"/>
                <a:cs typeface="Arial" panose="020B0604020202020204" pitchFamily="34" charset="0"/>
              </a:rPr>
              <a:t>covid</a:t>
            </a: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 vaccination programme </a:t>
            </a:r>
            <a:endParaRPr lang="en-GB"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79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39308D-C088-40B7-9B22-F69A02395109}"/>
              </a:ext>
            </a:extLst>
          </p:cNvPr>
          <p:cNvSpPr txBox="1"/>
          <p:nvPr/>
        </p:nvSpPr>
        <p:spPr>
          <a:xfrm>
            <a:off x="157813" y="215697"/>
            <a:ext cx="9964784" cy="400110"/>
          </a:xfrm>
          <a:prstGeom prst="rect">
            <a:avLst/>
          </a:prstGeom>
          <a:noFill/>
        </p:spPr>
        <p:txBody>
          <a:bodyPr wrap="square" rtlCol="0">
            <a:spAutoFit/>
          </a:bodyPr>
          <a:lstStyle/>
          <a:p>
            <a:r>
              <a:rPr lang="en-GB" sz="2000" dirty="0">
                <a:solidFill>
                  <a:srgbClr val="0070C0"/>
                </a:solidFill>
                <a:latin typeface="Arial" panose="020B0604020202020204" pitchFamily="34" charset="0"/>
                <a:cs typeface="Arial" panose="020B0604020202020204" pitchFamily="34" charset="0"/>
              </a:rPr>
              <a:t>Summary Volunteer and Voluntary sector support during Covid</a:t>
            </a:r>
          </a:p>
        </p:txBody>
      </p:sp>
      <p:graphicFrame>
        <p:nvGraphicFramePr>
          <p:cNvPr id="2" name="Table 2">
            <a:extLst>
              <a:ext uri="{FF2B5EF4-FFF2-40B4-BE49-F238E27FC236}">
                <a16:creationId xmlns:a16="http://schemas.microsoft.com/office/drawing/2014/main" id="{E6FCF502-320A-4EF3-98A1-E4914647CCAE}"/>
              </a:ext>
            </a:extLst>
          </p:cNvPr>
          <p:cNvGraphicFramePr>
            <a:graphicFrameLocks noGrp="1"/>
          </p:cNvGraphicFramePr>
          <p:nvPr>
            <p:extLst>
              <p:ext uri="{D42A27DB-BD31-4B8C-83A1-F6EECF244321}">
                <p14:modId xmlns:p14="http://schemas.microsoft.com/office/powerpoint/2010/main" val="4058837086"/>
              </p:ext>
            </p:extLst>
          </p:nvPr>
        </p:nvGraphicFramePr>
        <p:xfrm>
          <a:off x="157813" y="789979"/>
          <a:ext cx="11920976" cy="5985290"/>
        </p:xfrm>
        <a:graphic>
          <a:graphicData uri="http://schemas.openxmlformats.org/drawingml/2006/table">
            <a:tbl>
              <a:tblPr firstRow="1" bandRow="1">
                <a:tableStyleId>{5C22544A-7EE6-4342-B048-85BDC9FD1C3A}</a:tableStyleId>
              </a:tblPr>
              <a:tblGrid>
                <a:gridCol w="1269554">
                  <a:extLst>
                    <a:ext uri="{9D8B030D-6E8A-4147-A177-3AD203B41FA5}">
                      <a16:colId xmlns:a16="http://schemas.microsoft.com/office/drawing/2014/main" val="3606483287"/>
                    </a:ext>
                  </a:extLst>
                </a:gridCol>
                <a:gridCol w="4257244">
                  <a:extLst>
                    <a:ext uri="{9D8B030D-6E8A-4147-A177-3AD203B41FA5}">
                      <a16:colId xmlns:a16="http://schemas.microsoft.com/office/drawing/2014/main" val="3262053110"/>
                    </a:ext>
                  </a:extLst>
                </a:gridCol>
                <a:gridCol w="3459092">
                  <a:extLst>
                    <a:ext uri="{9D8B030D-6E8A-4147-A177-3AD203B41FA5}">
                      <a16:colId xmlns:a16="http://schemas.microsoft.com/office/drawing/2014/main" val="381753874"/>
                    </a:ext>
                  </a:extLst>
                </a:gridCol>
                <a:gridCol w="2935086">
                  <a:extLst>
                    <a:ext uri="{9D8B030D-6E8A-4147-A177-3AD203B41FA5}">
                      <a16:colId xmlns:a16="http://schemas.microsoft.com/office/drawing/2014/main" val="2653100512"/>
                    </a:ext>
                  </a:extLst>
                </a:gridCol>
              </a:tblGrid>
              <a:tr h="386014">
                <a:tc>
                  <a:txBody>
                    <a:bodyPr/>
                    <a:lstStyle/>
                    <a:p>
                      <a:pPr algn="ctr"/>
                      <a:r>
                        <a:rPr lang="en-GB" sz="1200" dirty="0">
                          <a:latin typeface="Arial" panose="020B0604020202020204" pitchFamily="34" charset="0"/>
                          <a:cs typeface="Arial" panose="020B0604020202020204" pitchFamily="34" charset="0"/>
                        </a:rPr>
                        <a:t>Priority Areas</a:t>
                      </a:r>
                    </a:p>
                  </a:txBody>
                  <a:tcPr>
                    <a:lnB w="12700" cap="flat" cmpd="sng" algn="ctr">
                      <a:solidFill>
                        <a:schemeClr val="tx1"/>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Volunteering within the NHS</a:t>
                      </a:r>
                    </a:p>
                  </a:txBody>
                  <a:tcP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1200" dirty="0">
                          <a:latin typeface="Arial" panose="020B0604020202020204" pitchFamily="34" charset="0"/>
                          <a:cs typeface="Arial" panose="020B0604020202020204" pitchFamily="34" charset="0"/>
                        </a:rPr>
                        <a:t>Voluntary Sector Support</a:t>
                      </a:r>
                    </a:p>
                  </a:txBody>
                  <a:tcPr>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200" dirty="0">
                          <a:latin typeface="Arial" panose="020B0604020202020204" pitchFamily="34" charset="0"/>
                          <a:cs typeface="Arial" panose="020B0604020202020204" pitchFamily="34" charset="0"/>
                        </a:rPr>
                        <a:t>NHS Volunteer Responders</a:t>
                      </a:r>
                    </a:p>
                  </a:txBody>
                  <a:tcPr>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843028891"/>
                  </a:ext>
                </a:extLst>
              </a:tr>
              <a:tr h="1073015">
                <a:tc>
                  <a:txBody>
                    <a:bodyPr/>
                    <a:lstStyle/>
                    <a:p>
                      <a:pPr algn="ct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Restoration of NHS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Contacting patients for clinics; easing anxiety over attending NHS environment; meet and greet including PPE compliance; support running of outpatient clinics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Mobile covid testing to support stand up of elective procedures; community support to make arrangements for elective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 for people self isolating pre elective procedures; delivery of monitoring equipment; patient transport for elective/outpatient appointments; transporting of NHS supplies to facilitate temporary clinics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416548"/>
                  </a:ext>
                </a:extLst>
              </a:tr>
              <a:tr h="581216">
                <a:tc>
                  <a:txBody>
                    <a:bodyPr/>
                    <a:lstStyle/>
                    <a:p>
                      <a:pPr algn="ctr"/>
                      <a:r>
                        <a:rPr lang="en-GB" sz="1100" dirty="0">
                          <a:latin typeface="Arial" panose="020B0604020202020204" pitchFamily="34" charset="0"/>
                          <a:cs typeface="Arial" panose="020B0604020202020204" pitchFamily="34" charset="0"/>
                        </a:rPr>
                        <a:t>Enhancing A+E capacity and improving flow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Restocking; supporting transfers; managing waiting rooms and liaising with families; escorting patients; running samples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 for ambulance handovers; clinical support in A+E (Saint John volunteers)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Admission avoidance; reducing readmissions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272073"/>
                  </a:ext>
                </a:extLst>
              </a:tr>
              <a:tr h="581216">
                <a:tc>
                  <a:txBody>
                    <a:bodyPr/>
                    <a:lstStyle/>
                    <a:p>
                      <a:pPr algn="ctr"/>
                      <a:r>
                        <a:rPr lang="en-GB" sz="1100" dirty="0">
                          <a:latin typeface="Arial" panose="020B0604020202020204" pitchFamily="34" charset="0"/>
                          <a:cs typeface="Arial" panose="020B0604020202020204" pitchFamily="34" charset="0"/>
                        </a:rPr>
                        <a:t>Flu/Covid vaccination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Supporting with local flu campaigns; admin support for vaccination 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Vaccinators; clinical volunteers; mobile vaccination centres for outreach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Supporting flow in vaccination centres; admin support for vaccinations centres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954039"/>
                  </a:ext>
                </a:extLst>
              </a:tr>
              <a:tr h="745149">
                <a:tc>
                  <a:txBody>
                    <a:bodyPr/>
                    <a:lstStyle/>
                    <a:p>
                      <a:pPr algn="ctr"/>
                      <a:r>
                        <a:rPr lang="en-GB" sz="1100" dirty="0">
                          <a:latin typeface="Arial" panose="020B0604020202020204" pitchFamily="34" charset="0"/>
                          <a:cs typeface="Arial" panose="020B0604020202020204" pitchFamily="34" charset="0"/>
                        </a:rPr>
                        <a:t>Improving patient experience and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Supporting patients at EOL; on ward activities/company; visitor booking; support with mobility and nutrition; supporting patient-relative communication; transport belongings between patients-relatives; repatriation of belongings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1793875" algn="l"/>
                        </a:tabLst>
                      </a:pPr>
                      <a:r>
                        <a:rPr lang="en-GB" sz="1100" dirty="0">
                          <a:latin typeface="Arial" panose="020B0604020202020204" pitchFamily="34" charset="0"/>
                          <a:cs typeface="Arial" panose="020B0604020202020204" pitchFamily="34" charset="0"/>
                        </a:rPr>
                        <a:t>Supporting hospital discharge; personalised wrap around support in community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Individual patient transport; support in community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77513"/>
                  </a:ext>
                </a:extLst>
              </a:tr>
              <a:tr h="581216">
                <a:tc>
                  <a:txBody>
                    <a:bodyPr/>
                    <a:lstStyle/>
                    <a:p>
                      <a:pPr algn="ctr"/>
                      <a:r>
                        <a:rPr lang="en-GB" sz="1100" dirty="0">
                          <a:latin typeface="Arial" panose="020B0604020202020204" pitchFamily="34" charset="0"/>
                          <a:cs typeface="Arial" panose="020B0604020202020204" pitchFamily="34" charset="0"/>
                        </a:rPr>
                        <a:t>Supporting Staff Wellbeing and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Delivery of staff wellbeing hubs; delivering food and drinks for staff; supporting staff to take breaks; support donning and doffing PPE; added capacity for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Added capacity for staff; supporting staff in 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Staff transport in inclement weather; food and medication deliveries for staff to reduce transmission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3594702"/>
                  </a:ext>
                </a:extLst>
              </a:tr>
              <a:tr h="745149">
                <a:tc>
                  <a:txBody>
                    <a:bodyPr/>
                    <a:lstStyle/>
                    <a:p>
                      <a:pPr algn="ctr"/>
                      <a:r>
                        <a:rPr lang="en-GB" sz="1100" dirty="0">
                          <a:latin typeface="Arial" panose="020B0604020202020204" pitchFamily="34" charset="0"/>
                          <a:cs typeface="Arial" panose="020B0604020202020204" pitchFamily="34" charset="0"/>
                        </a:rPr>
                        <a:t>Discharge support and Patient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Supporting patients on admittance to prepare for future discharge; Preparing patients to go home; assist with discharge arrangements; support discharge lounges; transport and settle in services; delivering medication “to take out” (TTO)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Patient transport for patients on pathway 0; Transport of patients with complex needs; community wrap around support and link to other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Patient transport for pathway 0; support in community with medication/food delivery and check in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8504129"/>
                  </a:ext>
                </a:extLst>
              </a:tr>
              <a:tr h="581216">
                <a:tc>
                  <a:txBody>
                    <a:bodyPr/>
                    <a:lstStyle/>
                    <a:p>
                      <a:pPr algn="ctr"/>
                      <a:r>
                        <a:rPr lang="en-GB" sz="1100" dirty="0">
                          <a:latin typeface="Arial" panose="020B0604020202020204" pitchFamily="34" charset="0"/>
                          <a:cs typeface="Arial" panose="020B0604020202020204" pitchFamily="34" charset="0"/>
                        </a:rPr>
                        <a:t>Mental Health and Community Health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Supporting patients to access virtual services, digital support for online therapy; adding capacity and supporting patients in mental health and community trust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Community wrap around services; health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Arial" panose="020B0604020202020204" pitchFamily="34" charset="0"/>
                          <a:cs typeface="Arial" panose="020B0604020202020204" pitchFamily="34" charset="0"/>
                        </a:rPr>
                        <a:t>Check in and chat calls for isolated people; identifying safeguarding concerns in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118775"/>
                  </a:ext>
                </a:extLst>
              </a:tr>
              <a:tr h="600556">
                <a:tc>
                  <a:txBody>
                    <a:bodyPr/>
                    <a:lstStyle/>
                    <a:p>
                      <a:pPr algn="ctr"/>
                      <a:r>
                        <a:rPr lang="en-GB" sz="1100" dirty="0">
                          <a:latin typeface="Arial" panose="020B0604020202020204" pitchFamily="34" charset="0"/>
                          <a:cs typeface="Arial" panose="020B0604020202020204" pitchFamily="34" charset="0"/>
                        </a:rPr>
                        <a:t>National Ambulance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Restocking ambulances; supporting ambulance handovers,  Community First Response volunteers enhancing capacity within paramedic 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Transport of lower acuity patients; emergency response; enhanced capacity through NACC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i="1" dirty="0">
                          <a:latin typeface="Arial" panose="020B0604020202020204" pitchFamily="34" charset="0"/>
                          <a:cs typeface="Arial" panose="020B0604020202020204" pitchFamily="34" charset="0"/>
                        </a:rPr>
                        <a:t>In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72249"/>
                  </a:ext>
                </a:extLst>
              </a:tr>
            </a:tbl>
          </a:graphicData>
        </a:graphic>
      </p:graphicFrame>
    </p:spTree>
    <p:extLst>
      <p:ext uri="{BB962C8B-B14F-4D97-AF65-F5344CB8AC3E}">
        <p14:creationId xmlns:p14="http://schemas.microsoft.com/office/powerpoint/2010/main" val="304519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C0FCA-2440-420B-8FB4-FBA82D0272C3}"/>
              </a:ext>
            </a:extLst>
          </p:cNvPr>
          <p:cNvSpPr>
            <a:spLocks noGrp="1"/>
          </p:cNvSpPr>
          <p:nvPr>
            <p:ph sz="quarter" idx="10"/>
          </p:nvPr>
        </p:nvSpPr>
        <p:spPr>
          <a:xfrm>
            <a:off x="426719" y="209500"/>
            <a:ext cx="6688183" cy="6208717"/>
          </a:xfrm>
        </p:spPr>
        <p:txBody>
          <a:bodyPr>
            <a:noAutofit/>
          </a:bodyPr>
          <a:lstStyle/>
          <a:p>
            <a:pPr marL="0" indent="0">
              <a:buNone/>
            </a:pPr>
            <a:r>
              <a:rPr lang="en-GB" sz="2800" b="1" dirty="0">
                <a:solidFill>
                  <a:schemeClr val="accent1"/>
                </a:solidFill>
              </a:rPr>
              <a:t>NHS Volunteer Responders</a:t>
            </a:r>
          </a:p>
          <a:p>
            <a:r>
              <a:rPr lang="en-GB" sz="1700" dirty="0"/>
              <a:t>Est. March 2020 as a ‘back up’: provide additional volunteer capacity to support the NHS and people who were clinically vulnerable. </a:t>
            </a:r>
          </a:p>
          <a:p>
            <a:r>
              <a:rPr lang="en-GB" sz="1700" dirty="0"/>
              <a:t>Over 400,000 active volunteers</a:t>
            </a:r>
          </a:p>
          <a:p>
            <a:r>
              <a:rPr lang="en-GB" sz="1700" dirty="0"/>
              <a:t>Initially - essential tasks such as shopping, fetching prescriptions, welfare calls, equipment and patient transport.  </a:t>
            </a:r>
          </a:p>
          <a:p>
            <a:r>
              <a:rPr lang="en-GB" sz="1700" dirty="0"/>
              <a:t>Evolution – Support for people self isolating or in quarantine; vaccination programme, delivery of equipment, clinical trials etc. Single point of contact for NHS Test &amp; Trace.</a:t>
            </a:r>
          </a:p>
          <a:p>
            <a:r>
              <a:rPr lang="en-GB" sz="1700" dirty="0"/>
              <a:t>&gt; 2.1m tasks completed, usage highest in areas of deprivation</a:t>
            </a:r>
          </a:p>
          <a:p>
            <a:r>
              <a:rPr lang="en-GB" sz="1700" dirty="0"/>
              <a:t>Volunteers were the eyes and ears on the ground – identification of wellbeing issues, people who needed care, medical issues, food poverty etc. </a:t>
            </a:r>
          </a:p>
          <a:p>
            <a:endParaRPr lang="en-GB" dirty="0"/>
          </a:p>
          <a:p>
            <a:pPr marL="0" indent="0">
              <a:buNone/>
            </a:pPr>
            <a:r>
              <a:rPr lang="en-GB" sz="2000" b="1" dirty="0">
                <a:solidFill>
                  <a:schemeClr val="accent1"/>
                </a:solidFill>
              </a:rPr>
              <a:t>What’s next?</a:t>
            </a:r>
          </a:p>
          <a:p>
            <a:r>
              <a:rPr lang="en-GB" sz="1700" dirty="0"/>
              <a:t>Greater integration with local systems</a:t>
            </a:r>
          </a:p>
          <a:p>
            <a:r>
              <a:rPr lang="en-GB" sz="1700" dirty="0"/>
              <a:t>New / adapted roles to meet emerging needs in the NHS e.g. falls response, winter volunteering etc.</a:t>
            </a:r>
          </a:p>
        </p:txBody>
      </p:sp>
      <p:pic>
        <p:nvPicPr>
          <p:cNvPr id="3" name="slide3" descr="Slide 02">
            <a:extLst>
              <a:ext uri="{FF2B5EF4-FFF2-40B4-BE49-F238E27FC236}">
                <a16:creationId xmlns:a16="http://schemas.microsoft.com/office/drawing/2014/main" id="{C9322902-F037-49F7-9C7D-077023370289}"/>
              </a:ext>
            </a:extLst>
          </p:cNvPr>
          <p:cNvPicPr>
            <a:picLocks noChangeAspect="1"/>
          </p:cNvPicPr>
          <p:nvPr/>
        </p:nvPicPr>
        <p:blipFill rotWithShape="1">
          <a:blip r:embed="rId2">
            <a:extLst>
              <a:ext uri="{28A0092B-C50C-407E-A947-70E740481C1C}">
                <a14:useLocalDpi xmlns:a14="http://schemas.microsoft.com/office/drawing/2010/main" val="0"/>
              </a:ext>
            </a:extLst>
          </a:blip>
          <a:srcRect l="8583" t="24853" r="64417" b="6421"/>
          <a:stretch/>
        </p:blipFill>
        <p:spPr>
          <a:xfrm>
            <a:off x="7846423" y="68087"/>
            <a:ext cx="4206241" cy="6776723"/>
          </a:xfrm>
          <a:prstGeom prst="rect">
            <a:avLst/>
          </a:prstGeom>
        </p:spPr>
      </p:pic>
    </p:spTree>
    <p:extLst>
      <p:ext uri="{BB962C8B-B14F-4D97-AF65-F5344CB8AC3E}">
        <p14:creationId xmlns:p14="http://schemas.microsoft.com/office/powerpoint/2010/main" val="5450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A7FE3-E160-435C-99FF-AB2BBB723870}"/>
              </a:ext>
            </a:extLst>
          </p:cNvPr>
          <p:cNvSpPr>
            <a:spLocks noGrp="1"/>
          </p:cNvSpPr>
          <p:nvPr>
            <p:ph sz="quarter" idx="10"/>
          </p:nvPr>
        </p:nvSpPr>
        <p:spPr>
          <a:xfrm>
            <a:off x="248060" y="713947"/>
            <a:ext cx="8504054" cy="4197688"/>
          </a:xfrm>
        </p:spPr>
        <p:txBody>
          <a:bodyPr/>
          <a:lstStyle/>
          <a:p>
            <a:r>
              <a:rPr lang="en-GB" sz="1800" dirty="0"/>
              <a:t>Huge number of volunteers over 70 or with underlying health conditions</a:t>
            </a:r>
          </a:p>
          <a:p>
            <a:r>
              <a:rPr lang="en-GB" sz="1800" dirty="0"/>
              <a:t>Some roles not appropriate to continue, others were essential – new focus on what else volunteers might be able to do</a:t>
            </a:r>
          </a:p>
          <a:p>
            <a:r>
              <a:rPr lang="en-GB" sz="1800" dirty="0"/>
              <a:t>Significant increase in youth volunteering – e.g. 75% volunteer shifts in West Herts covered by young people</a:t>
            </a:r>
          </a:p>
          <a:p>
            <a:r>
              <a:rPr lang="en-GB" sz="1800" dirty="0"/>
              <a:t>Ambulance service – Community First Responders and Emergency Responders asked to provide greater support</a:t>
            </a:r>
          </a:p>
          <a:p>
            <a:r>
              <a:rPr lang="en-GB" sz="1800" dirty="0"/>
              <a:t>Increased support from voluntary sector partners:</a:t>
            </a:r>
          </a:p>
          <a:p>
            <a:pPr lvl="1"/>
            <a:r>
              <a:rPr lang="en-GB" sz="1800" dirty="0"/>
              <a:t>St John Ambulance – Support in hospitals (67,345 hours), additional ambulance provision (43,768 hours), community response (22,708 hours), identifying staff for Nightingale hospitals</a:t>
            </a:r>
          </a:p>
          <a:p>
            <a:pPr lvl="1"/>
            <a:r>
              <a:rPr lang="en-GB" sz="1800" dirty="0"/>
              <a:t>British Red Cross, Age UK, Royal Voluntary Service – Home from hospital and community wrap around services</a:t>
            </a:r>
          </a:p>
          <a:p>
            <a:pPr lvl="1"/>
            <a:r>
              <a:rPr lang="en-GB" sz="1800" dirty="0" err="1"/>
              <a:t>Re:Act</a:t>
            </a:r>
            <a:r>
              <a:rPr lang="en-GB" sz="1800" dirty="0"/>
              <a:t> volunteers supporting hospitals in new ways e.g. mortuary support</a:t>
            </a:r>
          </a:p>
          <a:p>
            <a:pPr marL="0" indent="0">
              <a:buNone/>
            </a:pPr>
            <a:r>
              <a:rPr lang="en-GB" sz="1800" dirty="0">
                <a:solidFill>
                  <a:srgbClr val="0070C0"/>
                </a:solidFill>
              </a:rPr>
              <a:t>   NHS E/I Support</a:t>
            </a:r>
          </a:p>
          <a:p>
            <a:endParaRPr lang="en-GB" dirty="0"/>
          </a:p>
        </p:txBody>
      </p:sp>
      <p:sp>
        <p:nvSpPr>
          <p:cNvPr id="3" name="Title 2">
            <a:extLst>
              <a:ext uri="{FF2B5EF4-FFF2-40B4-BE49-F238E27FC236}">
                <a16:creationId xmlns:a16="http://schemas.microsoft.com/office/drawing/2014/main" id="{C1CDD48B-979C-454B-9CD7-91D0D2DFFE6A}"/>
              </a:ext>
            </a:extLst>
          </p:cNvPr>
          <p:cNvSpPr>
            <a:spLocks noGrp="1"/>
          </p:cNvSpPr>
          <p:nvPr>
            <p:ph type="title"/>
          </p:nvPr>
        </p:nvSpPr>
        <p:spPr>
          <a:xfrm>
            <a:off x="248059" y="102297"/>
            <a:ext cx="9740671" cy="611649"/>
          </a:xfrm>
        </p:spPr>
        <p:txBody>
          <a:bodyPr/>
          <a:lstStyle/>
          <a:p>
            <a:r>
              <a:rPr lang="en-GB" dirty="0"/>
              <a:t>Volunteers supporting hospitals during Covid</a:t>
            </a:r>
          </a:p>
        </p:txBody>
      </p:sp>
      <p:sp>
        <p:nvSpPr>
          <p:cNvPr id="6" name="TextBox 5">
            <a:extLst>
              <a:ext uri="{FF2B5EF4-FFF2-40B4-BE49-F238E27FC236}">
                <a16:creationId xmlns:a16="http://schemas.microsoft.com/office/drawing/2014/main" id="{B6179C7D-2C68-4E7F-988F-209267FC9549}"/>
              </a:ext>
            </a:extLst>
          </p:cNvPr>
          <p:cNvSpPr txBox="1"/>
          <p:nvPr/>
        </p:nvSpPr>
        <p:spPr>
          <a:xfrm>
            <a:off x="8891451" y="877538"/>
            <a:ext cx="3184098" cy="3746956"/>
          </a:xfrm>
          <a:prstGeom prst="roundRect">
            <a:avLst>
              <a:gd name="adj" fmla="val 14536"/>
            </a:avLst>
          </a:prstGeom>
          <a:noFill/>
          <a:ln w="38100">
            <a:solidFill>
              <a:srgbClr val="7030A0"/>
            </a:solidFill>
          </a:ln>
        </p:spPr>
        <p:txBody>
          <a:bodyPr wrap="square" rtlCol="0">
            <a:spAutoFit/>
          </a:bodyPr>
          <a:lstStyle/>
          <a:p>
            <a:r>
              <a:rPr lang="en-GB" sz="1600" b="1" dirty="0">
                <a:solidFill>
                  <a:srgbClr val="0070C0"/>
                </a:solidFill>
                <a:latin typeface="Arial" panose="020B0604020202020204" pitchFamily="34" charset="0"/>
                <a:cs typeface="Arial" panose="020B0604020202020204" pitchFamily="34" charset="0"/>
              </a:rPr>
              <a:t>Covid Roles</a:t>
            </a:r>
          </a:p>
          <a:p>
            <a:pPr defTabSz="941388"/>
            <a:r>
              <a:rPr lang="en-GB" sz="1200" dirty="0">
                <a:latin typeface="Arial" panose="020B0604020202020204" pitchFamily="34" charset="0"/>
                <a:cs typeface="Arial" panose="020B0604020202020204" pitchFamily="34" charset="0"/>
              </a:rPr>
              <a:t>NHS E/I developed specific covid-contextualised volunteer role descriptions to optimise NHS in-hospital volunteering services. Roles were endorsed and agreed by Clinical Leadership, Infection Prevention and Control leads and PPE supply chain colleagues and are in keeping with national NHS guidance.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Administrative Volunteer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Staff Wellbeing Volunteer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Patient Liaison Support Volunteer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Patient Buddy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Response Volunteer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Meet and Greet Volunteer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End of Life Volunteer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Discharge Support Volunteer </a:t>
            </a:r>
          </a:p>
        </p:txBody>
      </p:sp>
      <p:sp>
        <p:nvSpPr>
          <p:cNvPr id="8" name="Rectangle: Rounded Corners 7">
            <a:extLst>
              <a:ext uri="{FF2B5EF4-FFF2-40B4-BE49-F238E27FC236}">
                <a16:creationId xmlns:a16="http://schemas.microsoft.com/office/drawing/2014/main" id="{D8BEC333-C867-4EAA-B633-869183197AD2}"/>
              </a:ext>
            </a:extLst>
          </p:cNvPr>
          <p:cNvSpPr/>
          <p:nvPr/>
        </p:nvSpPr>
        <p:spPr>
          <a:xfrm>
            <a:off x="248060" y="5029732"/>
            <a:ext cx="11382103" cy="17259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Recovery framework to support </a:t>
            </a:r>
            <a:r>
              <a:rPr lang="en-US" sz="1400" dirty="0" err="1">
                <a:solidFill>
                  <a:schemeClr val="tx1"/>
                </a:solidFill>
                <a:latin typeface="Arial" panose="020B0604020202020204" pitchFamily="34" charset="0"/>
                <a:cs typeface="Arial" panose="020B0604020202020204" pitchFamily="34" charset="0"/>
              </a:rPr>
              <a:t>organisations</a:t>
            </a:r>
            <a:r>
              <a:rPr lang="en-US" sz="1400" dirty="0">
                <a:solidFill>
                  <a:schemeClr val="tx1"/>
                </a:solidFill>
                <a:latin typeface="Arial" panose="020B0604020202020204" pitchFamily="34" charset="0"/>
                <a:cs typeface="Arial" panose="020B0604020202020204" pitchFamily="34" charset="0"/>
              </a:rPr>
              <a:t> to bring back volunteers</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Funding for NHS volunteering services</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NHS Futures platform to share learning</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National Covid volunteering guidance and ongoing support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Building into contingency planning for future – seasonal pressures, significant adverse events etc. – Increased partnership with VCS</a:t>
            </a:r>
          </a:p>
        </p:txBody>
      </p:sp>
    </p:spTree>
    <p:extLst>
      <p:ext uri="{BB962C8B-B14F-4D97-AF65-F5344CB8AC3E}">
        <p14:creationId xmlns:p14="http://schemas.microsoft.com/office/powerpoint/2010/main" val="68824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39308D-C088-40B7-9B22-F69A02395109}"/>
              </a:ext>
            </a:extLst>
          </p:cNvPr>
          <p:cNvSpPr txBox="1"/>
          <p:nvPr/>
        </p:nvSpPr>
        <p:spPr>
          <a:xfrm>
            <a:off x="84153" y="250531"/>
            <a:ext cx="9964784" cy="461665"/>
          </a:xfrm>
          <a:prstGeom prst="rect">
            <a:avLst/>
          </a:prstGeom>
          <a:noFill/>
        </p:spPr>
        <p:txBody>
          <a:bodyPr wrap="square" rtlCol="0">
            <a:spAutoFit/>
          </a:bodyPr>
          <a:lstStyle/>
          <a:p>
            <a:r>
              <a:rPr lang="en-GB" sz="1400" dirty="0">
                <a:solidFill>
                  <a:srgbClr val="0070C0"/>
                </a:solidFill>
                <a:latin typeface="Arial" panose="020B0604020202020204" pitchFamily="34" charset="0"/>
                <a:cs typeface="Arial" panose="020B0604020202020204" pitchFamily="34" charset="0"/>
              </a:rPr>
              <a:t> </a:t>
            </a:r>
            <a:r>
              <a:rPr lang="en-GB" sz="2400" dirty="0">
                <a:solidFill>
                  <a:srgbClr val="0070C0"/>
                </a:solidFill>
                <a:latin typeface="Arial" panose="020B0604020202020204" pitchFamily="34" charset="0"/>
                <a:cs typeface="Arial" panose="020B0604020202020204" pitchFamily="34" charset="0"/>
              </a:rPr>
              <a:t>Examples of volunteer roles within NHS Trusts </a:t>
            </a:r>
            <a:endParaRPr lang="en-GB" sz="2400" dirty="0">
              <a:solidFill>
                <a:srgbClr val="0070C0"/>
              </a:solidFill>
            </a:endParaRPr>
          </a:p>
        </p:txBody>
      </p:sp>
      <p:graphicFrame>
        <p:nvGraphicFramePr>
          <p:cNvPr id="2" name="Table 2">
            <a:extLst>
              <a:ext uri="{FF2B5EF4-FFF2-40B4-BE49-F238E27FC236}">
                <a16:creationId xmlns:a16="http://schemas.microsoft.com/office/drawing/2014/main" id="{E6FCF502-320A-4EF3-98A1-E4914647CCAE}"/>
              </a:ext>
            </a:extLst>
          </p:cNvPr>
          <p:cNvGraphicFramePr>
            <a:graphicFrameLocks noGrp="1"/>
          </p:cNvGraphicFramePr>
          <p:nvPr>
            <p:extLst>
              <p:ext uri="{D42A27DB-BD31-4B8C-83A1-F6EECF244321}">
                <p14:modId xmlns:p14="http://schemas.microsoft.com/office/powerpoint/2010/main" val="3490460630"/>
              </p:ext>
            </p:extLst>
          </p:nvPr>
        </p:nvGraphicFramePr>
        <p:xfrm>
          <a:off x="213360" y="931817"/>
          <a:ext cx="11591107" cy="5858532"/>
        </p:xfrm>
        <a:graphic>
          <a:graphicData uri="http://schemas.openxmlformats.org/drawingml/2006/table">
            <a:tbl>
              <a:tblPr firstRow="1" bandRow="1">
                <a:tableStyleId>{5C22544A-7EE6-4342-B048-85BDC9FD1C3A}</a:tableStyleId>
              </a:tblPr>
              <a:tblGrid>
                <a:gridCol w="1968566">
                  <a:extLst>
                    <a:ext uri="{9D8B030D-6E8A-4147-A177-3AD203B41FA5}">
                      <a16:colId xmlns:a16="http://schemas.microsoft.com/office/drawing/2014/main" val="3606483287"/>
                    </a:ext>
                  </a:extLst>
                </a:gridCol>
                <a:gridCol w="5246485">
                  <a:extLst>
                    <a:ext uri="{9D8B030D-6E8A-4147-A177-3AD203B41FA5}">
                      <a16:colId xmlns:a16="http://schemas.microsoft.com/office/drawing/2014/main" val="3262053110"/>
                    </a:ext>
                  </a:extLst>
                </a:gridCol>
                <a:gridCol w="4376056">
                  <a:extLst>
                    <a:ext uri="{9D8B030D-6E8A-4147-A177-3AD203B41FA5}">
                      <a16:colId xmlns:a16="http://schemas.microsoft.com/office/drawing/2014/main" val="381753874"/>
                    </a:ext>
                  </a:extLst>
                </a:gridCol>
              </a:tblGrid>
              <a:tr h="372132">
                <a:tc>
                  <a:txBody>
                    <a:bodyPr/>
                    <a:lstStyle/>
                    <a:p>
                      <a:r>
                        <a:rPr lang="en-GB" sz="1200" dirty="0">
                          <a:latin typeface="Arial" panose="020B0604020202020204" pitchFamily="34" charset="0"/>
                          <a:cs typeface="Arial" panose="020B0604020202020204" pitchFamily="34" charset="0"/>
                        </a:rPr>
                        <a:t>Roles</a:t>
                      </a:r>
                    </a:p>
                  </a:txBody>
                  <a:tcPr/>
                </a:tc>
                <a:tc>
                  <a:txBody>
                    <a:bodyPr/>
                    <a:lstStyle/>
                    <a:p>
                      <a:r>
                        <a:rPr lang="en-GB" sz="1200" dirty="0">
                          <a:latin typeface="Arial" panose="020B0604020202020204" pitchFamily="34" charset="0"/>
                          <a:cs typeface="Arial" panose="020B0604020202020204" pitchFamily="34" charset="0"/>
                        </a:rPr>
                        <a:t>How they support </a:t>
                      </a:r>
                    </a:p>
                  </a:txBody>
                  <a:tcPr/>
                </a:tc>
                <a:tc>
                  <a:txBody>
                    <a:bodyPr/>
                    <a:lstStyle/>
                    <a:p>
                      <a:r>
                        <a:rPr lang="en-GB" sz="1200" dirty="0">
                          <a:latin typeface="Arial" panose="020B0604020202020204" pitchFamily="34" charset="0"/>
                          <a:cs typeface="Arial" panose="020B0604020202020204" pitchFamily="34" charset="0"/>
                        </a:rPr>
                        <a:t>Examples</a:t>
                      </a:r>
                    </a:p>
                  </a:txBody>
                  <a:tcPr/>
                </a:tc>
                <a:extLst>
                  <a:ext uri="{0D108BD9-81ED-4DB2-BD59-A6C34878D82A}">
                    <a16:rowId xmlns:a16="http://schemas.microsoft.com/office/drawing/2014/main" val="2843028891"/>
                  </a:ext>
                </a:extLst>
              </a:tr>
              <a:tr h="370840">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End of Life (EOL)</a:t>
                      </a:r>
                    </a:p>
                  </a:txBody>
                  <a:tcPr/>
                </a:tc>
                <a:tc>
                  <a:txBody>
                    <a:bodyPr/>
                    <a:lstStyle/>
                    <a:p>
                      <a:r>
                        <a:rPr lang="en-GB" sz="1200" dirty="0">
                          <a:latin typeface="Arial" panose="020B0604020202020204" pitchFamily="34" charset="0"/>
                          <a:cs typeface="Arial" panose="020B0604020202020204" pitchFamily="34" charset="0"/>
                        </a:rPr>
                        <a:t>Supporting patients and family/carers at EOL; supporting communication between family/carers and EOL patients; additional support for staff on wards; </a:t>
                      </a:r>
                    </a:p>
                  </a:txBody>
                  <a:tcPr/>
                </a:tc>
                <a:tc>
                  <a:txBody>
                    <a:bodyPr/>
                    <a:lstStyle/>
                    <a:p>
                      <a:r>
                        <a:rPr lang="en-GB" sz="1200" dirty="0">
                          <a:latin typeface="Arial" panose="020B0604020202020204" pitchFamily="34" charset="0"/>
                          <a:cs typeface="Arial" panose="020B0604020202020204" pitchFamily="34" charset="0"/>
                        </a:rPr>
                        <a:t>Princess Alexandra Hospital NHS Trust: supporting messages to loved ones and maintain a family hub for bereaved relatives</a:t>
                      </a:r>
                    </a:p>
                  </a:txBody>
                  <a:tcPr/>
                </a:tc>
                <a:extLst>
                  <a:ext uri="{0D108BD9-81ED-4DB2-BD59-A6C34878D82A}">
                    <a16:rowId xmlns:a16="http://schemas.microsoft.com/office/drawing/2014/main" val="3095416548"/>
                  </a:ext>
                </a:extLst>
              </a:tr>
              <a:tr h="370840">
                <a:tc>
                  <a:txBody>
                    <a:bodyPr/>
                    <a:lstStyle/>
                    <a:p>
                      <a:pPr algn="ctr"/>
                      <a:r>
                        <a:rPr lang="en-GB" sz="1200" dirty="0">
                          <a:latin typeface="Arial" panose="020B0604020202020204" pitchFamily="34" charset="0"/>
                          <a:cs typeface="Arial" panose="020B0604020202020204" pitchFamily="34" charset="0"/>
                        </a:rPr>
                        <a:t>Discharge</a:t>
                      </a:r>
                    </a:p>
                  </a:txBody>
                  <a:tcPr/>
                </a:tc>
                <a:tc>
                  <a:txBody>
                    <a:bodyPr/>
                    <a:lstStyle/>
                    <a:p>
                      <a:r>
                        <a:rPr lang="en-GB" sz="1200" dirty="0">
                          <a:latin typeface="Arial" panose="020B0604020202020204" pitchFamily="34" charset="0"/>
                          <a:cs typeface="Arial" panose="020B0604020202020204" pitchFamily="34" charset="0"/>
                        </a:rPr>
                        <a:t>Support discharge lounges; help patients prepare for discharge; assist with discharge arrangements; follow up calls post discharge</a:t>
                      </a:r>
                    </a:p>
                  </a:txBody>
                  <a:tcPr/>
                </a:tc>
                <a:tc>
                  <a:txBody>
                    <a:bodyPr/>
                    <a:lstStyle/>
                    <a:p>
                      <a:r>
                        <a:rPr lang="en-GB" sz="1200" dirty="0">
                          <a:latin typeface="Arial" panose="020B0604020202020204" pitchFamily="34" charset="0"/>
                          <a:cs typeface="Arial" panose="020B0604020202020204" pitchFamily="34" charset="0"/>
                        </a:rPr>
                        <a:t>Kingston Hospital NHSFT: Volunteer Discharge Support Service</a:t>
                      </a:r>
                    </a:p>
                  </a:txBody>
                  <a:tcPr/>
                </a:tc>
                <a:extLst>
                  <a:ext uri="{0D108BD9-81ED-4DB2-BD59-A6C34878D82A}">
                    <a16:rowId xmlns:a16="http://schemas.microsoft.com/office/drawing/2014/main" val="246277513"/>
                  </a:ext>
                </a:extLst>
              </a:tr>
              <a:tr h="370840">
                <a:tc>
                  <a:txBody>
                    <a:bodyPr/>
                    <a:lstStyle/>
                    <a:p>
                      <a:pPr algn="ctr"/>
                      <a:r>
                        <a:rPr lang="en-GB" sz="1200" dirty="0">
                          <a:latin typeface="Arial" panose="020B0604020202020204" pitchFamily="34" charset="0"/>
                          <a:cs typeface="Arial" panose="020B0604020202020204" pitchFamily="34" charset="0"/>
                        </a:rPr>
                        <a:t>Response</a:t>
                      </a:r>
                    </a:p>
                  </a:txBody>
                  <a:tcPr/>
                </a:tc>
                <a:tc>
                  <a:txBody>
                    <a:bodyPr/>
                    <a:lstStyle/>
                    <a:p>
                      <a:r>
                        <a:rPr lang="en-GB" sz="1200" dirty="0">
                          <a:latin typeface="Arial" panose="020B0604020202020204" pitchFamily="34" charset="0"/>
                          <a:cs typeface="Arial" panose="020B0604020202020204" pitchFamily="34" charset="0"/>
                        </a:rPr>
                        <a:t>Collecting TTOs; running samples and notes; restocking PPE; moving patient property; escorting patients</a:t>
                      </a:r>
                    </a:p>
                  </a:txBody>
                  <a:tcPr/>
                </a:tc>
                <a:tc>
                  <a:txBody>
                    <a:bodyPr/>
                    <a:lstStyle/>
                    <a:p>
                      <a:r>
                        <a:rPr lang="en-GB" sz="1200" dirty="0">
                          <a:latin typeface="Arial" panose="020B0604020202020204" pitchFamily="34" charset="0"/>
                          <a:cs typeface="Arial" panose="020B0604020202020204" pitchFamily="34" charset="0"/>
                        </a:rPr>
                        <a:t>West Hertfordshire Hospitals NHS Trust: responsive model for all volunteering supporting patients and staff where needed</a:t>
                      </a:r>
                    </a:p>
                  </a:txBody>
                  <a:tcPr/>
                </a:tc>
                <a:extLst>
                  <a:ext uri="{0D108BD9-81ED-4DB2-BD59-A6C34878D82A}">
                    <a16:rowId xmlns:a16="http://schemas.microsoft.com/office/drawing/2014/main" val="2353594702"/>
                  </a:ext>
                </a:extLst>
              </a:tr>
              <a:tr h="370840">
                <a:tc>
                  <a:txBody>
                    <a:bodyPr/>
                    <a:lstStyle/>
                    <a:p>
                      <a:pPr algn="ctr"/>
                      <a:r>
                        <a:rPr lang="en-GB" sz="1200" dirty="0">
                          <a:latin typeface="Arial" panose="020B0604020202020204" pitchFamily="34" charset="0"/>
                          <a:cs typeface="Arial" panose="020B0604020202020204" pitchFamily="34" charset="0"/>
                        </a:rPr>
                        <a:t>Patient Liaison</a:t>
                      </a:r>
                    </a:p>
                  </a:txBody>
                  <a:tcPr/>
                </a:tc>
                <a:tc>
                  <a:txBody>
                    <a:bodyPr/>
                    <a:lstStyle/>
                    <a:p>
                      <a:r>
                        <a:rPr lang="en-GB" sz="1200" dirty="0">
                          <a:latin typeface="Arial" panose="020B0604020202020204" pitchFamily="34" charset="0"/>
                          <a:cs typeface="Arial" panose="020B0604020202020204" pitchFamily="34" charset="0"/>
                        </a:rPr>
                        <a:t>Supporting communication with families; triaging queries; arranging visiting; delivering patients belongings;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Milton Keynes University Hospital NHSFT: relaying messages and supporting wards to manage visitors</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736606"/>
                  </a:ext>
                </a:extLst>
              </a:tr>
              <a:tr h="370840">
                <a:tc>
                  <a:txBody>
                    <a:bodyPr/>
                    <a:lstStyle/>
                    <a:p>
                      <a:pPr algn="ctr"/>
                      <a:r>
                        <a:rPr lang="en-GB" sz="1200" dirty="0">
                          <a:latin typeface="Arial" panose="020B0604020202020204" pitchFamily="34" charset="0"/>
                          <a:cs typeface="Arial" panose="020B0604020202020204" pitchFamily="34" charset="0"/>
                        </a:rPr>
                        <a:t>Patient Buddy </a:t>
                      </a:r>
                    </a:p>
                    <a:p>
                      <a:pPr algn="ctr"/>
                      <a:r>
                        <a:rPr lang="en-GB" sz="1200" dirty="0">
                          <a:latin typeface="Arial" panose="020B0604020202020204" pitchFamily="34" charset="0"/>
                          <a:cs typeface="Arial" panose="020B0604020202020204" pitchFamily="34" charset="0"/>
                        </a:rPr>
                        <a:t>(On ward) </a:t>
                      </a:r>
                    </a:p>
                  </a:txBody>
                  <a:tcPr/>
                </a:tc>
                <a:tc>
                  <a:txBody>
                    <a:bodyPr/>
                    <a:lstStyle/>
                    <a:p>
                      <a:r>
                        <a:rPr lang="en-GB" sz="1200" dirty="0">
                          <a:latin typeface="Arial" panose="020B0604020202020204" pitchFamily="34" charset="0"/>
                          <a:cs typeface="Arial" panose="020B0604020202020204" pitchFamily="34" charset="0"/>
                        </a:rPr>
                        <a:t>Support with mealtimes, befriending/patient support; support with mobility/activities on ward, arranging visiting;  restocking equipment and supplies; supporting patient discharge from ward</a:t>
                      </a:r>
                    </a:p>
                  </a:txBody>
                  <a:tcPr/>
                </a:tc>
                <a:tc>
                  <a:txBody>
                    <a:bodyPr/>
                    <a:lstStyle/>
                    <a:p>
                      <a:r>
                        <a:rPr lang="en-GB" sz="1200" dirty="0">
                          <a:latin typeface="Arial" panose="020B0604020202020204" pitchFamily="34" charset="0"/>
                          <a:cs typeface="Arial" panose="020B0604020202020204" pitchFamily="34" charset="0"/>
                        </a:rPr>
                        <a:t>Salisbury NHSFT: assisting with mealtimes on ow risk wards or wards</a:t>
                      </a:r>
                    </a:p>
                  </a:txBody>
                  <a:tcPr/>
                </a:tc>
                <a:extLst>
                  <a:ext uri="{0D108BD9-81ED-4DB2-BD59-A6C34878D82A}">
                    <a16:rowId xmlns:a16="http://schemas.microsoft.com/office/drawing/2014/main" val="625846781"/>
                  </a:ext>
                </a:extLst>
              </a:tr>
              <a:tr h="370840">
                <a:tc>
                  <a:txBody>
                    <a:bodyPr/>
                    <a:lstStyle/>
                    <a:p>
                      <a:pPr algn="ctr"/>
                      <a:r>
                        <a:rPr lang="en-GB" sz="1200" dirty="0">
                          <a:latin typeface="Arial" panose="020B0604020202020204" pitchFamily="34" charset="0"/>
                          <a:cs typeface="Arial" panose="020B0604020202020204" pitchFamily="34" charset="0"/>
                        </a:rPr>
                        <a:t>Digital /Virtual roles</a:t>
                      </a:r>
                    </a:p>
                  </a:txBody>
                  <a:tcPr/>
                </a:tc>
                <a:tc>
                  <a:txBody>
                    <a:bodyPr/>
                    <a:lstStyle/>
                    <a:p>
                      <a:r>
                        <a:rPr lang="en-GB" sz="1200" dirty="0">
                          <a:latin typeface="Arial" panose="020B0604020202020204" pitchFamily="34" charset="0"/>
                          <a:cs typeface="Arial" panose="020B0604020202020204" pitchFamily="34" charset="0"/>
                        </a:rPr>
                        <a:t>Restoration of services through digital means e.g. Mental Health services; befriending/peer support</a:t>
                      </a:r>
                    </a:p>
                  </a:txBody>
                  <a:tcPr/>
                </a:tc>
                <a:tc>
                  <a:txBody>
                    <a:bodyPr/>
                    <a:lstStyle/>
                    <a:p>
                      <a:r>
                        <a:rPr lang="en-GB" sz="1200" dirty="0">
                          <a:latin typeface="Arial" panose="020B0604020202020204" pitchFamily="34" charset="0"/>
                          <a:cs typeface="Arial" panose="020B0604020202020204" pitchFamily="34" charset="0"/>
                        </a:rPr>
                        <a:t>South London and Maudsley NHS Trust: delivering phones/IT equipment and supporting patients to access therapy virtually</a:t>
                      </a:r>
                    </a:p>
                  </a:txBody>
                  <a:tcPr/>
                </a:tc>
                <a:extLst>
                  <a:ext uri="{0D108BD9-81ED-4DB2-BD59-A6C34878D82A}">
                    <a16:rowId xmlns:a16="http://schemas.microsoft.com/office/drawing/2014/main" val="1008504129"/>
                  </a:ext>
                </a:extLst>
              </a:tr>
              <a:tr h="370840">
                <a:tc>
                  <a:txBody>
                    <a:bodyPr/>
                    <a:lstStyle/>
                    <a:p>
                      <a:pPr algn="ctr"/>
                      <a:r>
                        <a:rPr lang="en-GB" sz="1200" dirty="0">
                          <a:latin typeface="Arial" panose="020B0604020202020204" pitchFamily="34" charset="0"/>
                          <a:cs typeface="Arial" panose="020B0604020202020204" pitchFamily="34" charset="0"/>
                        </a:rPr>
                        <a:t>Staff wellbeing</a:t>
                      </a:r>
                    </a:p>
                  </a:txBody>
                  <a:tcPr/>
                </a:tc>
                <a:tc>
                  <a:txBody>
                    <a:bodyPr/>
                    <a:lstStyle/>
                    <a:p>
                      <a:r>
                        <a:rPr lang="en-GB" sz="1200" dirty="0">
                          <a:latin typeface="Arial" panose="020B0604020202020204" pitchFamily="34" charset="0"/>
                          <a:cs typeface="Arial" panose="020B0604020202020204" pitchFamily="34" charset="0"/>
                        </a:rPr>
                        <a:t>Delivery of staff wellbeing hubs; delivering food and drinks for staff; supporting staff to take breaks; support with donning and offing PPE</a:t>
                      </a:r>
                    </a:p>
                  </a:txBody>
                  <a:tcPr/>
                </a:tc>
                <a:tc>
                  <a:txBody>
                    <a:bodyPr/>
                    <a:lstStyle/>
                    <a:p>
                      <a:r>
                        <a:rPr lang="en-GB" sz="1200" dirty="0">
                          <a:latin typeface="Arial" panose="020B0604020202020204" pitchFamily="34" charset="0"/>
                          <a:cs typeface="Arial" panose="020B0604020202020204" pitchFamily="34" charset="0"/>
                        </a:rPr>
                        <a:t>Manchester University NHSFT: packing wellbeing bags for staff, running staff wellbeing hubs, distributing public donations</a:t>
                      </a:r>
                    </a:p>
                  </a:txBody>
                  <a:tcPr/>
                </a:tc>
                <a:extLst>
                  <a:ext uri="{0D108BD9-81ED-4DB2-BD59-A6C34878D82A}">
                    <a16:rowId xmlns:a16="http://schemas.microsoft.com/office/drawing/2014/main" val="4187118775"/>
                  </a:ext>
                </a:extLst>
              </a:tr>
              <a:tr h="370840">
                <a:tc>
                  <a:txBody>
                    <a:bodyPr/>
                    <a:lstStyle/>
                    <a:p>
                      <a:pPr algn="ctr"/>
                      <a:r>
                        <a:rPr lang="en-GB" sz="1200" dirty="0">
                          <a:latin typeface="Arial" panose="020B0604020202020204" pitchFamily="34" charset="0"/>
                          <a:cs typeface="Arial" panose="020B0604020202020204" pitchFamily="34" charset="0"/>
                        </a:rPr>
                        <a:t>Wayfinding / Meet and Greet </a:t>
                      </a:r>
                    </a:p>
                  </a:txBody>
                  <a:tcPr/>
                </a:tc>
                <a:tc>
                  <a:txBody>
                    <a:bodyPr/>
                    <a:lstStyle/>
                    <a:p>
                      <a:r>
                        <a:rPr lang="en-GB" sz="1200" dirty="0">
                          <a:latin typeface="Arial" panose="020B0604020202020204" pitchFamily="34" charset="0"/>
                          <a:cs typeface="Arial" panose="020B0604020202020204" pitchFamily="34" charset="0"/>
                        </a:rPr>
                        <a:t>Greeting and signposting patients/relatives; advice on visiting guidance and use of PPE; restocking PPE and hand gel; temperature checking</a:t>
                      </a:r>
                    </a:p>
                  </a:txBody>
                  <a:tcPr/>
                </a:tc>
                <a:tc>
                  <a:txBody>
                    <a:bodyPr/>
                    <a:lstStyle/>
                    <a:p>
                      <a:r>
                        <a:rPr lang="en-GB" sz="1200" dirty="0">
                          <a:latin typeface="Arial" panose="020B0604020202020204" pitchFamily="34" charset="0"/>
                          <a:cs typeface="Arial" panose="020B0604020202020204" pitchFamily="34" charset="0"/>
                        </a:rPr>
                        <a:t>Birmingham Women’s and Children’s NHSFT: screening, signposting and escorting patients</a:t>
                      </a:r>
                    </a:p>
                  </a:txBody>
                  <a:tcPr/>
                </a:tc>
                <a:extLst>
                  <a:ext uri="{0D108BD9-81ED-4DB2-BD59-A6C34878D82A}">
                    <a16:rowId xmlns:a16="http://schemas.microsoft.com/office/drawing/2014/main" val="1726819192"/>
                  </a:ext>
                </a:extLst>
              </a:tr>
              <a:tr h="370840">
                <a:tc>
                  <a:txBody>
                    <a:bodyPr/>
                    <a:lstStyle/>
                    <a:p>
                      <a:pPr algn="ctr"/>
                      <a:r>
                        <a:rPr lang="en-GB" sz="1200" dirty="0">
                          <a:latin typeface="Arial" panose="020B0604020202020204" pitchFamily="34" charset="0"/>
                          <a:cs typeface="Arial" panose="020B0604020202020204" pitchFamily="34" charset="0"/>
                        </a:rPr>
                        <a:t>Admin</a:t>
                      </a:r>
                    </a:p>
                  </a:txBody>
                  <a:tcPr/>
                </a:tc>
                <a:tc>
                  <a:txBody>
                    <a:bodyPr/>
                    <a:lstStyle/>
                    <a:p>
                      <a:r>
                        <a:rPr lang="en-GB" sz="1200" dirty="0">
                          <a:latin typeface="Arial" panose="020B0604020202020204" pitchFamily="34" charset="0"/>
                          <a:cs typeface="Arial" panose="020B0604020202020204" pitchFamily="34" charset="0"/>
                        </a:rPr>
                        <a:t>Supporting correspondence with patients; dissemination of patient packs; information; supporting collation of info for </a:t>
                      </a:r>
                      <a:r>
                        <a:rPr lang="en-GB" sz="1200" dirty="0" err="1">
                          <a:latin typeface="Arial" panose="020B0604020202020204" pitchFamily="34" charset="0"/>
                          <a:cs typeface="Arial" panose="020B0604020202020204" pitchFamily="34" charset="0"/>
                        </a:rPr>
                        <a:t>SitRep</a:t>
                      </a:r>
                      <a:r>
                        <a:rPr lang="en-GB" sz="1200" dirty="0">
                          <a:latin typeface="Arial" panose="020B0604020202020204" pitchFamily="34" charset="0"/>
                          <a:cs typeface="Arial" panose="020B0604020202020204" pitchFamily="34" charset="0"/>
                        </a:rPr>
                        <a:t> reporting</a:t>
                      </a:r>
                    </a:p>
                  </a:txBody>
                  <a:tcPr/>
                </a:tc>
                <a:tc>
                  <a:txBody>
                    <a:bodyPr/>
                    <a:lstStyle/>
                    <a:p>
                      <a:r>
                        <a:rPr lang="en-GB" sz="1200" dirty="0">
                          <a:latin typeface="Arial" panose="020B0604020202020204" pitchFamily="34" charset="0"/>
                          <a:cs typeface="Arial" panose="020B0604020202020204" pitchFamily="34" charset="0"/>
                        </a:rPr>
                        <a:t>Royal National Orthopaedic Hospital NHS Trust: volunteers supporting admin teams</a:t>
                      </a:r>
                    </a:p>
                  </a:txBody>
                  <a:tcPr/>
                </a:tc>
                <a:extLst>
                  <a:ext uri="{0D108BD9-81ED-4DB2-BD59-A6C34878D82A}">
                    <a16:rowId xmlns:a16="http://schemas.microsoft.com/office/drawing/2014/main" val="812878712"/>
                  </a:ext>
                </a:extLst>
              </a:tr>
              <a:tr h="370840">
                <a:tc>
                  <a:txBody>
                    <a:bodyPr/>
                    <a:lstStyle/>
                    <a:p>
                      <a:pPr algn="ctr"/>
                      <a:r>
                        <a:rPr lang="en-GB" sz="1200" dirty="0">
                          <a:latin typeface="Arial" panose="020B0604020202020204" pitchFamily="34" charset="0"/>
                          <a:cs typeface="Arial" panose="020B0604020202020204" pitchFamily="34" charset="0"/>
                        </a:rPr>
                        <a:t>Patient Transport</a:t>
                      </a:r>
                    </a:p>
                  </a:txBody>
                  <a:tcPr/>
                </a:tc>
                <a:tc>
                  <a:txBody>
                    <a:bodyPr/>
                    <a:lstStyle/>
                    <a:p>
                      <a:r>
                        <a:rPr lang="en-GB" sz="1200" dirty="0">
                          <a:latin typeface="Arial" panose="020B0604020202020204" pitchFamily="34" charset="0"/>
                          <a:cs typeface="Arial" panose="020B0604020202020204" pitchFamily="34" charset="0"/>
                        </a:rPr>
                        <a:t>Supporting transport to/from elective/outpatient appointments; discharge home from hospital for patients on pathway 0; Community First Responders</a:t>
                      </a:r>
                    </a:p>
                  </a:txBody>
                  <a:tcPr/>
                </a:tc>
                <a:tc>
                  <a:txBody>
                    <a:bodyPr/>
                    <a:lstStyle/>
                    <a:p>
                      <a:r>
                        <a:rPr lang="en-GB" sz="1200" dirty="0">
                          <a:latin typeface="Arial" panose="020B0604020202020204" pitchFamily="34" charset="0"/>
                          <a:cs typeface="Arial" panose="020B0604020202020204" pitchFamily="34" charset="0"/>
                        </a:rPr>
                        <a:t>London Ambulance Service: Community First Responders adding capacity to paramedic crews </a:t>
                      </a:r>
                    </a:p>
                  </a:txBody>
                  <a:tcPr/>
                </a:tc>
                <a:extLst>
                  <a:ext uri="{0D108BD9-81ED-4DB2-BD59-A6C34878D82A}">
                    <a16:rowId xmlns:a16="http://schemas.microsoft.com/office/drawing/2014/main" val="2001389871"/>
                  </a:ext>
                </a:extLst>
              </a:tr>
            </a:tbl>
          </a:graphicData>
        </a:graphic>
      </p:graphicFrame>
    </p:spTree>
    <p:extLst>
      <p:ext uri="{BB962C8B-B14F-4D97-AF65-F5344CB8AC3E}">
        <p14:creationId xmlns:p14="http://schemas.microsoft.com/office/powerpoint/2010/main" val="292364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228" y="138374"/>
            <a:ext cx="6567055" cy="611649"/>
          </a:xfrm>
        </p:spPr>
        <p:txBody>
          <a:bodyPr/>
          <a:lstStyle/>
          <a:p>
            <a:r>
              <a:rPr lang="en-GB" dirty="0"/>
              <a:t>The Potential</a:t>
            </a:r>
          </a:p>
        </p:txBody>
      </p:sp>
      <p:sp>
        <p:nvSpPr>
          <p:cNvPr id="4" name="Footer Placeholder 3"/>
          <p:cNvSpPr>
            <a:spLocks noGrp="1"/>
          </p:cNvSpPr>
          <p:nvPr>
            <p:ph type="ftr" sz="quarter" idx="3"/>
          </p:nvPr>
        </p:nvSpPr>
        <p:spPr/>
        <p:txBody>
          <a:bodyPr/>
          <a:lstStyle/>
          <a:p>
            <a:r>
              <a:rPr lang="en-US" dirty="0"/>
              <a:t>Volunteering in the NHS</a:t>
            </a:r>
          </a:p>
        </p:txBody>
      </p:sp>
      <p:sp>
        <p:nvSpPr>
          <p:cNvPr id="2" name="TextBox 1">
            <a:extLst>
              <a:ext uri="{FF2B5EF4-FFF2-40B4-BE49-F238E27FC236}">
                <a16:creationId xmlns:a16="http://schemas.microsoft.com/office/drawing/2014/main" id="{B166B178-B35E-4C9D-97CD-DC729137BEB1}"/>
              </a:ext>
            </a:extLst>
          </p:cNvPr>
          <p:cNvSpPr txBox="1"/>
          <p:nvPr/>
        </p:nvSpPr>
        <p:spPr>
          <a:xfrm>
            <a:off x="608365" y="5179986"/>
            <a:ext cx="8389788"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Thousands of people who want to volunteer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Really strong partnerships with voluntary sector organisations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But….. significant variation in volunteering infrastructure</a:t>
            </a:r>
          </a:p>
        </p:txBody>
      </p:sp>
      <p:sp>
        <p:nvSpPr>
          <p:cNvPr id="5" name="Rectangle: Rounded Corners 4">
            <a:extLst>
              <a:ext uri="{FF2B5EF4-FFF2-40B4-BE49-F238E27FC236}">
                <a16:creationId xmlns:a16="http://schemas.microsoft.com/office/drawing/2014/main" id="{B218A142-0B36-4286-B30C-D3AECC0E4EEB}"/>
              </a:ext>
            </a:extLst>
          </p:cNvPr>
          <p:cNvSpPr/>
          <p:nvPr/>
        </p:nvSpPr>
        <p:spPr>
          <a:xfrm>
            <a:off x="737988" y="1060529"/>
            <a:ext cx="4615543" cy="1794805"/>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Patients, carers, family</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Enhance patient experience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Support families and carers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Connect patients and loved ones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Improved outcomes for patients </a:t>
            </a:r>
          </a:p>
        </p:txBody>
      </p:sp>
      <p:sp>
        <p:nvSpPr>
          <p:cNvPr id="11" name="Rectangle: Rounded Corners 10">
            <a:extLst>
              <a:ext uri="{FF2B5EF4-FFF2-40B4-BE49-F238E27FC236}">
                <a16:creationId xmlns:a16="http://schemas.microsoft.com/office/drawing/2014/main" id="{4F706EAF-5ED1-4104-AE22-F9FBC08F97CA}"/>
              </a:ext>
            </a:extLst>
          </p:cNvPr>
          <p:cNvSpPr/>
          <p:nvPr/>
        </p:nvSpPr>
        <p:spPr>
          <a:xfrm>
            <a:off x="6622641" y="1054050"/>
            <a:ext cx="4615543" cy="1794805"/>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Staff</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Reduced pressure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Knowing that patients have additional support</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Improved experience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Supporting staff themselves</a:t>
            </a:r>
          </a:p>
        </p:txBody>
      </p:sp>
      <p:sp>
        <p:nvSpPr>
          <p:cNvPr id="12" name="Rectangle: Rounded Corners 11">
            <a:extLst>
              <a:ext uri="{FF2B5EF4-FFF2-40B4-BE49-F238E27FC236}">
                <a16:creationId xmlns:a16="http://schemas.microsoft.com/office/drawing/2014/main" id="{248BE08E-F6C6-4D3D-8363-90D732A3F6DA}"/>
              </a:ext>
            </a:extLst>
          </p:cNvPr>
          <p:cNvSpPr/>
          <p:nvPr/>
        </p:nvSpPr>
        <p:spPr>
          <a:xfrm>
            <a:off x="737988" y="3074674"/>
            <a:ext cx="4615543" cy="1794805"/>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Volunteer</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Better health and wellbeing</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Giving something back</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Increased knowledge, skills, confidence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Route into employment</a:t>
            </a:r>
          </a:p>
        </p:txBody>
      </p:sp>
      <p:sp>
        <p:nvSpPr>
          <p:cNvPr id="13" name="Rectangle: Rounded Corners 12">
            <a:extLst>
              <a:ext uri="{FF2B5EF4-FFF2-40B4-BE49-F238E27FC236}">
                <a16:creationId xmlns:a16="http://schemas.microsoft.com/office/drawing/2014/main" id="{D39D2454-F156-4174-960B-7C151F598F98}"/>
              </a:ext>
            </a:extLst>
          </p:cNvPr>
          <p:cNvSpPr/>
          <p:nvPr/>
        </p:nvSpPr>
        <p:spPr>
          <a:xfrm>
            <a:off x="6690381" y="3074675"/>
            <a:ext cx="4615543" cy="1794805"/>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Services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Reduced pressure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Impact on productivity</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Length of stay, discharge, speed of being attended to, patient flow, reduced need for clinical staff</a:t>
            </a:r>
          </a:p>
        </p:txBody>
      </p:sp>
    </p:spTree>
    <p:extLst>
      <p:ext uri="{BB962C8B-B14F-4D97-AF65-F5344CB8AC3E}">
        <p14:creationId xmlns:p14="http://schemas.microsoft.com/office/powerpoint/2010/main" val="13629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1B335F0439946A73397AD9E855AF2" ma:contentTypeVersion="12" ma:contentTypeDescription="Create a new document." ma:contentTypeScope="" ma:versionID="645a57dd541baa08e0db70bdf6e6e10a">
  <xsd:schema xmlns:xsd="http://www.w3.org/2001/XMLSchema" xmlns:xs="http://www.w3.org/2001/XMLSchema" xmlns:p="http://schemas.microsoft.com/office/2006/metadata/properties" xmlns:ns3="726ed7e0-8a60-4355-aeb9-f1ab3c358df7" xmlns:ns4="d4de8f93-154f-4479-b804-00e52fb4cf05" targetNamespace="http://schemas.microsoft.com/office/2006/metadata/properties" ma:root="true" ma:fieldsID="2b2ea3ac61eb4cb9960e5c7962904e35" ns3:_="" ns4:_="">
    <xsd:import namespace="726ed7e0-8a60-4355-aeb9-f1ab3c358df7"/>
    <xsd:import namespace="d4de8f93-154f-4479-b804-00e52fb4cf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ed7e0-8a60-4355-aeb9-f1ab3c358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de8f93-154f-4479-b804-00e52fb4cf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2D5EF1-951D-4FCE-829D-5FF13AC56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6ed7e0-8a60-4355-aeb9-f1ab3c358df7"/>
    <ds:schemaRef ds:uri="d4de8f93-154f-4479-b804-00e52fb4c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B0C10E-3091-49C4-B8CE-BDF043A328A6}">
  <ds:schemaRefs>
    <ds:schemaRef ds:uri="http://schemas.microsoft.com/sharepoint/v3/contenttype/forms"/>
  </ds:schemaRefs>
</ds:datastoreItem>
</file>

<file path=customXml/itemProps3.xml><?xml version="1.0" encoding="utf-8"?>
<ds:datastoreItem xmlns:ds="http://schemas.openxmlformats.org/officeDocument/2006/customXml" ds:itemID="{62D3147F-02B3-465E-8EF4-06CFD47FB635}">
  <ds:schemaRefs>
    <ds:schemaRef ds:uri="http://purl.org/dc/terms/"/>
    <ds:schemaRef ds:uri="726ed7e0-8a60-4355-aeb9-f1ab3c358df7"/>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4de8f93-154f-4479-b804-00e52fb4cf0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TotalTime>
  <Words>2596</Words>
  <Application>Microsoft Office PowerPoint</Application>
  <PresentationFormat>Widescreen</PresentationFormat>
  <Paragraphs>236</Paragraphs>
  <Slides>11</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Calibri Light</vt:lpstr>
      <vt:lpstr>Symbol</vt:lpstr>
      <vt:lpstr>Office Theme</vt:lpstr>
      <vt:lpstr>1_Office Theme</vt:lpstr>
      <vt:lpstr>Office Theme</vt:lpstr>
      <vt:lpstr>1_Office Theme</vt:lpstr>
      <vt:lpstr>Volunteering in the NHS </vt:lpstr>
      <vt:lpstr>Volunteering in The Long Term Plan and People Plan</vt:lpstr>
      <vt:lpstr>Status of volunteering – pre-Covid</vt:lpstr>
      <vt:lpstr>Volunteering and voluntary sector support during Covid  </vt:lpstr>
      <vt:lpstr>PowerPoint Presentation</vt:lpstr>
      <vt:lpstr>PowerPoint Presentation</vt:lpstr>
      <vt:lpstr>Volunteers supporting hospitals during Covid</vt:lpstr>
      <vt:lpstr>PowerPoint Presentation</vt:lpstr>
      <vt:lpstr>The Potential</vt:lpstr>
      <vt:lpstr>Impact of Volunteering</vt:lpstr>
      <vt:lpstr>Volunteering and Workforce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and Voluntary Partnerships</dc:title>
  <dc:creator>Emma Valentine</dc:creator>
  <cp:lastModifiedBy>Emma Easton</cp:lastModifiedBy>
  <cp:revision>69</cp:revision>
  <dcterms:created xsi:type="dcterms:W3CDTF">2020-09-24T14:17:13Z</dcterms:created>
  <dcterms:modified xsi:type="dcterms:W3CDTF">2021-11-12T10:01:37Z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0x010100BEF1B335F0439946A73397AD9E855AF2</vt:lpwstr>
  </property>
</Properties>
</file>